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media/image40.jpg" ContentType="image/jpg"/>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90.jpg" ContentType="image/jpg"/>
  <Override PartName="/ppt/media/image91.jpg" ContentType="image/jpg"/>
  <Override PartName="/ppt/media/image92.jpg" ContentType="image/jpg"/>
  <Override PartName="/ppt/media/image94.jpg" ContentType="image/jpg"/>
  <Override PartName="/ppt/media/image9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4.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157.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1"/>
    <p:sldMasterId id="2147483695" r:id="rId2"/>
    <p:sldMasterId id="2147483710" r:id="rId3"/>
    <p:sldMasterId id="2147483716" r:id="rId4"/>
    <p:sldMasterId id="2147483740" r:id="rId5"/>
    <p:sldMasterId id="2147483759" r:id="rId6"/>
    <p:sldMasterId id="2147483774" r:id="rId7"/>
    <p:sldMasterId id="2147483789" r:id="rId8"/>
    <p:sldMasterId id="2147483803" r:id="rId9"/>
    <p:sldMasterId id="2147483818" r:id="rId10"/>
  </p:sldMasterIdLst>
  <p:notesMasterIdLst>
    <p:notesMasterId r:id="rId122"/>
  </p:notesMasterIdLst>
  <p:sldIdLst>
    <p:sldId id="1664" r:id="rId11"/>
    <p:sldId id="321" r:id="rId12"/>
    <p:sldId id="1652" r:id="rId13"/>
    <p:sldId id="1651" r:id="rId14"/>
    <p:sldId id="1587" r:id="rId15"/>
    <p:sldId id="1588" r:id="rId16"/>
    <p:sldId id="1562" r:id="rId17"/>
    <p:sldId id="1569" r:id="rId18"/>
    <p:sldId id="1586" r:id="rId19"/>
    <p:sldId id="320" r:id="rId20"/>
    <p:sldId id="1647" r:id="rId21"/>
    <p:sldId id="1584" r:id="rId22"/>
    <p:sldId id="1648" r:id="rId23"/>
    <p:sldId id="1583" r:id="rId24"/>
    <p:sldId id="1581" r:id="rId25"/>
    <p:sldId id="1582" r:id="rId26"/>
    <p:sldId id="1591" r:id="rId27"/>
    <p:sldId id="328" r:id="rId28"/>
    <p:sldId id="339" r:id="rId29"/>
    <p:sldId id="1653" r:id="rId30"/>
    <p:sldId id="1626" r:id="rId31"/>
    <p:sldId id="1630" r:id="rId32"/>
    <p:sldId id="1657" r:id="rId33"/>
    <p:sldId id="1656" r:id="rId34"/>
    <p:sldId id="1659" r:id="rId35"/>
    <p:sldId id="1625" r:id="rId36"/>
    <p:sldId id="345" r:id="rId37"/>
    <p:sldId id="1662" r:id="rId38"/>
    <p:sldId id="1663" r:id="rId39"/>
    <p:sldId id="1658" r:id="rId40"/>
    <p:sldId id="1543" r:id="rId41"/>
    <p:sldId id="1558" r:id="rId42"/>
    <p:sldId id="1617" r:id="rId43"/>
    <p:sldId id="1661" r:id="rId44"/>
    <p:sldId id="1628" r:id="rId45"/>
    <p:sldId id="1629" r:id="rId46"/>
    <p:sldId id="362" r:id="rId47"/>
    <p:sldId id="1660" r:id="rId48"/>
    <p:sldId id="1634" r:id="rId49"/>
    <p:sldId id="1635" r:id="rId50"/>
    <p:sldId id="1636" r:id="rId51"/>
    <p:sldId id="1637" r:id="rId52"/>
    <p:sldId id="1531" r:id="rId53"/>
    <p:sldId id="256" r:id="rId54"/>
    <p:sldId id="257" r:id="rId55"/>
    <p:sldId id="258" r:id="rId56"/>
    <p:sldId id="259" r:id="rId57"/>
    <p:sldId id="260" r:id="rId58"/>
    <p:sldId id="261" r:id="rId59"/>
    <p:sldId id="262" r:id="rId60"/>
    <p:sldId id="263" r:id="rId61"/>
    <p:sldId id="264" r:id="rId62"/>
    <p:sldId id="265" r:id="rId63"/>
    <p:sldId id="266" r:id="rId64"/>
    <p:sldId id="399" r:id="rId65"/>
    <p:sldId id="294"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400" r:id="rId80"/>
    <p:sldId id="446" r:id="rId81"/>
    <p:sldId id="433" r:id="rId82"/>
    <p:sldId id="434" r:id="rId83"/>
    <p:sldId id="1665" r:id="rId84"/>
    <p:sldId id="410" r:id="rId85"/>
    <p:sldId id="363" r:id="rId86"/>
    <p:sldId id="1666" r:id="rId87"/>
    <p:sldId id="361" r:id="rId88"/>
    <p:sldId id="364" r:id="rId89"/>
    <p:sldId id="402" r:id="rId90"/>
    <p:sldId id="403" r:id="rId91"/>
    <p:sldId id="404" r:id="rId92"/>
    <p:sldId id="385" r:id="rId93"/>
    <p:sldId id="409" r:id="rId94"/>
    <p:sldId id="441" r:id="rId95"/>
    <p:sldId id="1667" r:id="rId96"/>
    <p:sldId id="437" r:id="rId97"/>
    <p:sldId id="306" r:id="rId98"/>
    <p:sldId id="396" r:id="rId99"/>
    <p:sldId id="1668" r:id="rId100"/>
    <p:sldId id="383" r:id="rId101"/>
    <p:sldId id="436" r:id="rId102"/>
    <p:sldId id="411" r:id="rId103"/>
    <p:sldId id="412" r:id="rId104"/>
    <p:sldId id="414" r:id="rId105"/>
    <p:sldId id="439" r:id="rId106"/>
    <p:sldId id="442" r:id="rId107"/>
    <p:sldId id="417" r:id="rId108"/>
    <p:sldId id="418" r:id="rId109"/>
    <p:sldId id="419" r:id="rId110"/>
    <p:sldId id="420" r:id="rId111"/>
    <p:sldId id="421" r:id="rId112"/>
    <p:sldId id="422" r:id="rId113"/>
    <p:sldId id="423" r:id="rId114"/>
    <p:sldId id="424" r:id="rId115"/>
    <p:sldId id="425" r:id="rId116"/>
    <p:sldId id="426" r:id="rId117"/>
    <p:sldId id="432" r:id="rId118"/>
    <p:sldId id="444" r:id="rId119"/>
    <p:sldId id="443" r:id="rId120"/>
    <p:sldId id="291"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08"/>
    <a:srgbClr val="FEE608"/>
    <a:srgbClr val="FAA21B"/>
    <a:srgbClr val="007298"/>
    <a:srgbClr val="76BC21"/>
    <a:srgbClr val="1ECAD3"/>
    <a:srgbClr val="FFFFFF"/>
    <a:srgbClr val="FBFBFB"/>
    <a:srgbClr val="00A8E1"/>
    <a:srgbClr val="3D4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81" autoAdjust="0"/>
    <p:restoredTop sz="94583" autoAdjust="0"/>
  </p:normalViewPr>
  <p:slideViewPr>
    <p:cSldViewPr snapToGrid="0" snapToObjects="1">
      <p:cViewPr>
        <p:scale>
          <a:sx n="75" d="100"/>
          <a:sy n="75" d="100"/>
        </p:scale>
        <p:origin x="1104" y="5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viewProps" Target="view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microsoft.com/office/2016/11/relationships/changesInfo" Target="changesInfos/changesInfo1.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Christine" userId="4d17d049-1401-4676-8796-4a28ec332691" providerId="ADAL" clId="{AD71888D-9F7C-4B8F-BBFB-DA697AA257A2}"/>
    <pc:docChg chg="modSld">
      <pc:chgData name="Pham Christine" userId="4d17d049-1401-4676-8796-4a28ec332691" providerId="ADAL" clId="{AD71888D-9F7C-4B8F-BBFB-DA697AA257A2}" dt="2021-09-23T21:54:03.781" v="15" actId="1076"/>
      <pc:docMkLst>
        <pc:docMk/>
      </pc:docMkLst>
      <pc:sldChg chg="modSp mod">
        <pc:chgData name="Pham Christine" userId="4d17d049-1401-4676-8796-4a28ec332691" providerId="ADAL" clId="{AD71888D-9F7C-4B8F-BBFB-DA697AA257A2}" dt="2021-09-23T21:54:03.781" v="15" actId="1076"/>
        <pc:sldMkLst>
          <pc:docMk/>
          <pc:sldMk cId="0" sldId="291"/>
        </pc:sldMkLst>
        <pc:spChg chg="mod">
          <ac:chgData name="Pham Christine" userId="4d17d049-1401-4676-8796-4a28ec332691" providerId="ADAL" clId="{AD71888D-9F7C-4B8F-BBFB-DA697AA257A2}" dt="2021-09-23T21:53:57.728" v="14" actId="948"/>
          <ac:spMkLst>
            <pc:docMk/>
            <pc:sldMk cId="0" sldId="291"/>
            <ac:spMk id="3" creationId="{00000000-0000-0000-0000-000000000000}"/>
          </ac:spMkLst>
        </pc:spChg>
        <pc:spChg chg="mod">
          <ac:chgData name="Pham Christine" userId="4d17d049-1401-4676-8796-4a28ec332691" providerId="ADAL" clId="{AD71888D-9F7C-4B8F-BBFB-DA697AA257A2}" dt="2021-09-23T21:54:03.781" v="15" actId="1076"/>
          <ac:spMkLst>
            <pc:docMk/>
            <pc:sldMk cId="0" sldId="291"/>
            <ac:spMk id="5" creationId="{00000000-0000-0000-0000-000000000000}"/>
          </ac:spMkLst>
        </pc:spChg>
      </pc:sldChg>
      <pc:sldChg chg="modSp mod">
        <pc:chgData name="Pham Christine" userId="4d17d049-1401-4676-8796-4a28ec332691" providerId="ADAL" clId="{AD71888D-9F7C-4B8F-BBFB-DA697AA257A2}" dt="2021-09-23T21:52:42.564" v="12" actId="1076"/>
        <pc:sldMkLst>
          <pc:docMk/>
          <pc:sldMk cId="3700303904" sldId="1651"/>
        </pc:sldMkLst>
        <pc:picChg chg="mod">
          <ac:chgData name="Pham Christine" userId="4d17d049-1401-4676-8796-4a28ec332691" providerId="ADAL" clId="{AD71888D-9F7C-4B8F-BBFB-DA697AA257A2}" dt="2021-09-23T21:52:42.564" v="12" actId="1076"/>
          <ac:picMkLst>
            <pc:docMk/>
            <pc:sldMk cId="3700303904" sldId="1651"/>
            <ac:picMk id="11" creationId="{10C795D5-4A98-4D91-B857-F529EA198C4C}"/>
          </ac:picMkLst>
        </pc:picChg>
      </pc:sldChg>
      <pc:sldChg chg="modSp mod">
        <pc:chgData name="Pham Christine" userId="4d17d049-1401-4676-8796-4a28ec332691" providerId="ADAL" clId="{AD71888D-9F7C-4B8F-BBFB-DA697AA257A2}" dt="2021-09-23T21:52:11.676" v="11" actId="1076"/>
        <pc:sldMkLst>
          <pc:docMk/>
          <pc:sldMk cId="1000614982" sldId="1664"/>
        </pc:sldMkLst>
        <pc:spChg chg="mod">
          <ac:chgData name="Pham Christine" userId="4d17d049-1401-4676-8796-4a28ec332691" providerId="ADAL" clId="{AD71888D-9F7C-4B8F-BBFB-DA697AA257A2}" dt="2021-09-23T21:52:11.676" v="11" actId="1076"/>
          <ac:spMkLst>
            <pc:docMk/>
            <pc:sldMk cId="1000614982" sldId="1664"/>
            <ac:spMk id="12" creationId="{00000000-0000-0000-0000-000000000000}"/>
          </ac:spMkLst>
        </pc:spChg>
        <pc:spChg chg="mod">
          <ac:chgData name="Pham Christine" userId="4d17d049-1401-4676-8796-4a28ec332691" providerId="ADAL" clId="{AD71888D-9F7C-4B8F-BBFB-DA697AA257A2}" dt="2021-09-23T21:49:30.658" v="2" actId="1076"/>
          <ac:spMkLst>
            <pc:docMk/>
            <pc:sldMk cId="1000614982" sldId="1664"/>
            <ac:spMk id="13" creationId="{00000000-0000-0000-0000-000000000000}"/>
          </ac:spMkLst>
        </pc:spChg>
        <pc:spChg chg="mod">
          <ac:chgData name="Pham Christine" userId="4d17d049-1401-4676-8796-4a28ec332691" providerId="ADAL" clId="{AD71888D-9F7C-4B8F-BBFB-DA697AA257A2}" dt="2021-09-23T21:52:09.324" v="9" actId="14100"/>
          <ac:spMkLst>
            <pc:docMk/>
            <pc:sldMk cId="1000614982" sldId="1664"/>
            <ac:spMk id="17" creationId="{00000000-0000-0000-0000-000000000000}"/>
          </ac:spMkLst>
        </pc:spChg>
        <pc:picChg chg="mod">
          <ac:chgData name="Pham Christine" userId="4d17d049-1401-4676-8796-4a28ec332691" providerId="ADAL" clId="{AD71888D-9F7C-4B8F-BBFB-DA697AA257A2}" dt="2021-09-23T21:49:35.290" v="5" actId="1076"/>
          <ac:picMkLst>
            <pc:docMk/>
            <pc:sldMk cId="1000614982" sldId="1664"/>
            <ac:picMk id="15" creationId="{00000000-0000-0000-0000-00000000000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ecms/contentserverdav/nodes/10617576/Book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ecms/contentserverdav/nodes/10617576/Book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dLbls>
          <c:showLegendKey val="0"/>
          <c:showVal val="0"/>
          <c:showCatName val="0"/>
          <c:showSerName val="0"/>
          <c:showPercent val="0"/>
          <c:showBubbleSize val="0"/>
        </c:dLbls>
        <c:gapWidth val="150"/>
        <c:shape val="box"/>
        <c:axId val="46293376"/>
        <c:axId val="46294912"/>
        <c:axId val="0"/>
      </c:bar3DChart>
      <c:catAx>
        <c:axId val="46293376"/>
        <c:scaling>
          <c:orientation val="minMax"/>
        </c:scaling>
        <c:delete val="0"/>
        <c:axPos val="b"/>
        <c:majorTickMark val="out"/>
        <c:minorTickMark val="none"/>
        <c:tickLblPos val="nextTo"/>
        <c:crossAx val="46294912"/>
        <c:crosses val="autoZero"/>
        <c:auto val="1"/>
        <c:lblAlgn val="ctr"/>
        <c:lblOffset val="100"/>
        <c:noMultiLvlLbl val="0"/>
      </c:catAx>
      <c:valAx>
        <c:axId val="46294912"/>
        <c:scaling>
          <c:orientation val="minMax"/>
        </c:scaling>
        <c:delete val="0"/>
        <c:axPos val="l"/>
        <c:majorGridlines/>
        <c:numFmt formatCode="_(&quot;$&quot;* #,##0.00_);_(&quot;$&quot;* \(#,##0.00\);_(&quot;$&quot;* &quot;-&quot;??_);_(@_)" sourceLinked="1"/>
        <c:majorTickMark val="out"/>
        <c:minorTickMark val="none"/>
        <c:tickLblPos val="nextTo"/>
        <c:crossAx val="46293376"/>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[Book5.xlsx]Sheet7!PivotTable14</c:name>
    <c:fmtId val="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Since 2003 - Present</a:t>
            </a:r>
          </a:p>
        </c:rich>
      </c:tx>
      <c:layout>
        <c:manualLayout>
          <c:xMode val="edge"/>
          <c:yMode val="edge"/>
          <c:x val="0.37099149944273263"/>
          <c:y val="4.06623152313478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a:sp3d/>
        </c:spPr>
        <c:marker>
          <c:symbol val="none"/>
        </c:marker>
      </c:pivotFmt>
      <c:pivotFmt>
        <c:idx val="1"/>
        <c:spPr>
          <a:solidFill>
            <a:schemeClr val="accent1"/>
          </a:solidFill>
          <a:ln>
            <a:noFill/>
          </a:ln>
          <a:effectLst/>
          <a:sp3d/>
        </c:spPr>
        <c:marker>
          <c:symbol val="none"/>
        </c:marker>
      </c:pivotFmt>
      <c:pivotFmt>
        <c:idx val="2"/>
        <c:spPr>
          <a:solidFill>
            <a:schemeClr val="accent1"/>
          </a:solidFill>
          <a:ln>
            <a:noFill/>
          </a:ln>
          <a:effectLst/>
          <a:sp3d/>
        </c:spPr>
        <c:marker>
          <c:symbol val="none"/>
        </c:marker>
      </c:pivotFmt>
    </c:pivotFmts>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Sheet7!$B$3</c:f>
              <c:strCache>
                <c:ptCount val="1"/>
                <c:pt idx="0">
                  <c:v>Total</c:v>
                </c:pt>
              </c:strCache>
            </c:strRef>
          </c:tx>
          <c:spPr>
            <a:solidFill>
              <a:schemeClr val="accent1"/>
            </a:solidFill>
            <a:ln>
              <a:noFill/>
            </a:ln>
            <a:effectLst/>
            <a:sp3d/>
          </c:spPr>
          <c:invertIfNegative val="0"/>
          <c:cat>
            <c:strRef>
              <c:f>Sheet7!$A$4:$A$8</c:f>
              <c:strCache>
                <c:ptCount val="4"/>
                <c:pt idx="0">
                  <c:v>Airside</c:v>
                </c:pt>
                <c:pt idx="1">
                  <c:v>Landside</c:v>
                </c:pt>
                <c:pt idx="2">
                  <c:v>Others</c:v>
                </c:pt>
                <c:pt idx="3">
                  <c:v>Terminals</c:v>
                </c:pt>
              </c:strCache>
            </c:strRef>
          </c:cat>
          <c:val>
            <c:numRef>
              <c:f>Sheet7!$B$4:$B$8</c:f>
              <c:numCache>
                <c:formatCode>_(* #,##0.00_);_(* \(#,##0.00\);_(* "-"??_);_(@_)</c:formatCode>
                <c:ptCount val="4"/>
                <c:pt idx="0">
                  <c:v>30400916.289999992</c:v>
                </c:pt>
                <c:pt idx="1">
                  <c:v>5751009.7799999965</c:v>
                </c:pt>
                <c:pt idx="2">
                  <c:v>19793237.179999966</c:v>
                </c:pt>
                <c:pt idx="3">
                  <c:v>53634709.300000228</c:v>
                </c:pt>
              </c:numCache>
            </c:numRef>
          </c:val>
          <c:extLst>
            <c:ext xmlns:c16="http://schemas.microsoft.com/office/drawing/2014/chart" uri="{C3380CC4-5D6E-409C-BE32-E72D297353CC}">
              <c16:uniqueId val="{00000000-B36B-4918-997A-9B9876FC4382}"/>
            </c:ext>
          </c:extLst>
        </c:ser>
        <c:dLbls>
          <c:showLegendKey val="0"/>
          <c:showVal val="0"/>
          <c:showCatName val="0"/>
          <c:showSerName val="0"/>
          <c:showPercent val="0"/>
          <c:showBubbleSize val="0"/>
        </c:dLbls>
        <c:gapWidth val="150"/>
        <c:shape val="box"/>
        <c:axId val="309047936"/>
        <c:axId val="350863584"/>
        <c:axId val="0"/>
      </c:bar3DChart>
      <c:catAx>
        <c:axId val="309047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863584"/>
        <c:crosses val="autoZero"/>
        <c:auto val="1"/>
        <c:lblAlgn val="ctr"/>
        <c:lblOffset val="100"/>
        <c:noMultiLvlLbl val="0"/>
      </c:catAx>
      <c:valAx>
        <c:axId val="35086358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90479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Since 2003 - Present</a:t>
            </a:r>
          </a:p>
        </c:rich>
      </c:tx>
      <c:layout>
        <c:manualLayout>
          <c:xMode val="edge"/>
          <c:yMode val="edge"/>
          <c:x val="0.36130453801970408"/>
          <c:y val="3.62300824543798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Sheet15!$A$1:$A$11</c:f>
              <c:strCache>
                <c:ptCount val="11"/>
                <c:pt idx="0">
                  <c:v>Glazing</c:v>
                </c:pt>
                <c:pt idx="1">
                  <c:v>Fencing</c:v>
                </c:pt>
                <c:pt idx="2">
                  <c:v>Sheet Metal</c:v>
                </c:pt>
                <c:pt idx="3">
                  <c:v>Painting</c:v>
                </c:pt>
                <c:pt idx="4">
                  <c:v>Roofing</c:v>
                </c:pt>
                <c:pt idx="5">
                  <c:v>Paving</c:v>
                </c:pt>
                <c:pt idx="6">
                  <c:v>Plumbing</c:v>
                </c:pt>
                <c:pt idx="7">
                  <c:v>HVAC</c:v>
                </c:pt>
                <c:pt idx="8">
                  <c:v>Flooring</c:v>
                </c:pt>
                <c:pt idx="9">
                  <c:v>Electrical</c:v>
                </c:pt>
                <c:pt idx="10">
                  <c:v>General Construction</c:v>
                </c:pt>
              </c:strCache>
            </c:strRef>
          </c:cat>
          <c:val>
            <c:numRef>
              <c:f>Sheet15!$B$1:$B$11</c:f>
              <c:numCache>
                <c:formatCode>_(* #,##0.00_);_(* \(#,##0.00\);_(* "-"??_);_(@_)</c:formatCode>
                <c:ptCount val="11"/>
                <c:pt idx="0">
                  <c:v>230191.95999999996</c:v>
                </c:pt>
                <c:pt idx="1">
                  <c:v>326628.78000000003</c:v>
                </c:pt>
                <c:pt idx="2">
                  <c:v>655742.82000000007</c:v>
                </c:pt>
                <c:pt idx="3">
                  <c:v>787972.16999999993</c:v>
                </c:pt>
                <c:pt idx="4">
                  <c:v>802650</c:v>
                </c:pt>
                <c:pt idx="5">
                  <c:v>1365916.09</c:v>
                </c:pt>
                <c:pt idx="6">
                  <c:v>1933929.7699999998</c:v>
                </c:pt>
                <c:pt idx="7">
                  <c:v>2151528.2999999998</c:v>
                </c:pt>
                <c:pt idx="8">
                  <c:v>3180668.1200000006</c:v>
                </c:pt>
                <c:pt idx="9">
                  <c:v>4110145.4700000007</c:v>
                </c:pt>
                <c:pt idx="10">
                  <c:v>10857780.860000001</c:v>
                </c:pt>
              </c:numCache>
            </c:numRef>
          </c:val>
          <c:extLst>
            <c:ext xmlns:c16="http://schemas.microsoft.com/office/drawing/2014/chart" uri="{C3380CC4-5D6E-409C-BE32-E72D297353CC}">
              <c16:uniqueId val="{00000000-41AD-4772-86B5-90421C235DF0}"/>
            </c:ext>
          </c:extLst>
        </c:ser>
        <c:dLbls>
          <c:showLegendKey val="0"/>
          <c:showVal val="0"/>
          <c:showCatName val="0"/>
          <c:showSerName val="0"/>
          <c:showPercent val="0"/>
          <c:showBubbleSize val="0"/>
        </c:dLbls>
        <c:gapWidth val="150"/>
        <c:shape val="box"/>
        <c:axId val="355444872"/>
        <c:axId val="355445200"/>
        <c:axId val="0"/>
      </c:bar3DChart>
      <c:catAx>
        <c:axId val="355444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445200"/>
        <c:crosses val="autoZero"/>
        <c:auto val="1"/>
        <c:lblAlgn val="ctr"/>
        <c:lblOffset val="100"/>
        <c:noMultiLvlLbl val="0"/>
      </c:catAx>
      <c:valAx>
        <c:axId val="355445200"/>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444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E28C9-EE58-D948-AC2D-92A1CDC5F71A}"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80CF3-F5D3-FF41-9AD1-ADAA40BBA17A}" type="slidenum">
              <a:rPr lang="en-US" smtClean="0"/>
              <a:t>‹#›</a:t>
            </a:fld>
            <a:endParaRPr lang="en-US"/>
          </a:p>
        </p:txBody>
      </p:sp>
    </p:spTree>
    <p:extLst>
      <p:ext uri="{BB962C8B-B14F-4D97-AF65-F5344CB8AC3E}">
        <p14:creationId xmlns:p14="http://schemas.microsoft.com/office/powerpoint/2010/main" val="390673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84688"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468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34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857">
              <a:defRPr/>
            </a:pPr>
            <a:fld id="{9C572FA9-E682-422B-AD82-C28E02CF8BBA}" type="slidenum">
              <a:rPr lang="en-US">
                <a:solidFill>
                  <a:prstClr val="black"/>
                </a:solidFill>
                <a:latin typeface="Calibri"/>
              </a:rPr>
              <a:pPr defTabSz="1375857">
                <a:defRPr/>
              </a:pPr>
              <a:t>17</a:t>
            </a:fld>
            <a:endParaRPr lang="en-US" dirty="0">
              <a:solidFill>
                <a:prstClr val="black"/>
              </a:solidFill>
              <a:latin typeface="Calibri"/>
            </a:endParaRPr>
          </a:p>
        </p:txBody>
      </p:sp>
    </p:spTree>
    <p:extLst>
      <p:ext uri="{BB962C8B-B14F-4D97-AF65-F5344CB8AC3E}">
        <p14:creationId xmlns:p14="http://schemas.microsoft.com/office/powerpoint/2010/main" val="196118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180CF3-F5D3-FF41-9AD1-ADAA40BBA17A}" type="slidenum">
              <a:rPr lang="en-US" smtClean="0"/>
              <a:t>18</a:t>
            </a:fld>
            <a:endParaRPr lang="en-US" dirty="0"/>
          </a:p>
        </p:txBody>
      </p:sp>
    </p:spTree>
    <p:extLst>
      <p:ext uri="{BB962C8B-B14F-4D97-AF65-F5344CB8AC3E}">
        <p14:creationId xmlns:p14="http://schemas.microsoft.com/office/powerpoint/2010/main" val="3890094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72FA9-E682-422B-AD82-C28E02CF8BBA}" type="slidenum">
              <a:rPr lang="en-US" smtClean="0"/>
              <a:t>19</a:t>
            </a:fld>
            <a:endParaRPr lang="en-US"/>
          </a:p>
        </p:txBody>
      </p:sp>
    </p:spTree>
    <p:extLst>
      <p:ext uri="{BB962C8B-B14F-4D97-AF65-F5344CB8AC3E}">
        <p14:creationId xmlns:p14="http://schemas.microsoft.com/office/powerpoint/2010/main" val="340323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21</a:t>
            </a:fld>
            <a:endParaRPr lang="en-US"/>
          </a:p>
        </p:txBody>
      </p:sp>
    </p:spTree>
    <p:extLst>
      <p:ext uri="{BB962C8B-B14F-4D97-AF65-F5344CB8AC3E}">
        <p14:creationId xmlns:p14="http://schemas.microsoft.com/office/powerpoint/2010/main" val="96126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22</a:t>
            </a:fld>
            <a:endParaRPr lang="en-US"/>
          </a:p>
        </p:txBody>
      </p:sp>
    </p:spTree>
    <p:extLst>
      <p:ext uri="{BB962C8B-B14F-4D97-AF65-F5344CB8AC3E}">
        <p14:creationId xmlns:p14="http://schemas.microsoft.com/office/powerpoint/2010/main" val="285097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23</a:t>
            </a:fld>
            <a:endParaRPr lang="en-US"/>
          </a:p>
        </p:txBody>
      </p:sp>
    </p:spTree>
    <p:extLst>
      <p:ext uri="{BB962C8B-B14F-4D97-AF65-F5344CB8AC3E}">
        <p14:creationId xmlns:p14="http://schemas.microsoft.com/office/powerpoint/2010/main" val="128552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24</a:t>
            </a:fld>
            <a:endParaRPr lang="en-US"/>
          </a:p>
        </p:txBody>
      </p:sp>
    </p:spTree>
    <p:extLst>
      <p:ext uri="{BB962C8B-B14F-4D97-AF65-F5344CB8AC3E}">
        <p14:creationId xmlns:p14="http://schemas.microsoft.com/office/powerpoint/2010/main" val="571710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25</a:t>
            </a:fld>
            <a:endParaRPr lang="en-US"/>
          </a:p>
        </p:txBody>
      </p:sp>
    </p:spTree>
    <p:extLst>
      <p:ext uri="{BB962C8B-B14F-4D97-AF65-F5344CB8AC3E}">
        <p14:creationId xmlns:p14="http://schemas.microsoft.com/office/powerpoint/2010/main" val="217064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26</a:t>
            </a:fld>
            <a:endParaRPr lang="en-US"/>
          </a:p>
        </p:txBody>
      </p:sp>
    </p:spTree>
    <p:extLst>
      <p:ext uri="{BB962C8B-B14F-4D97-AF65-F5344CB8AC3E}">
        <p14:creationId xmlns:p14="http://schemas.microsoft.com/office/powerpoint/2010/main" val="2888379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27</a:t>
            </a:fld>
            <a:endParaRPr lang="en-US"/>
          </a:p>
        </p:txBody>
      </p:sp>
    </p:spTree>
    <p:extLst>
      <p:ext uri="{BB962C8B-B14F-4D97-AF65-F5344CB8AC3E}">
        <p14:creationId xmlns:p14="http://schemas.microsoft.com/office/powerpoint/2010/main" val="41239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655">
              <a:defRPr/>
            </a:pPr>
            <a:fld id="{9C572FA9-E682-422B-AD82-C28E02CF8BBA}" type="slidenum">
              <a:rPr lang="en-US">
                <a:solidFill>
                  <a:prstClr val="black"/>
                </a:solidFill>
                <a:latin typeface="Calibri"/>
              </a:rPr>
              <a:pPr defTabSz="1375655">
                <a:defRPr/>
              </a:pPr>
              <a:t>7</a:t>
            </a:fld>
            <a:endParaRPr lang="en-US" dirty="0">
              <a:solidFill>
                <a:prstClr val="black"/>
              </a:solidFill>
              <a:latin typeface="Calibri"/>
            </a:endParaRPr>
          </a:p>
        </p:txBody>
      </p:sp>
    </p:spTree>
    <p:extLst>
      <p:ext uri="{BB962C8B-B14F-4D97-AF65-F5344CB8AC3E}">
        <p14:creationId xmlns:p14="http://schemas.microsoft.com/office/powerpoint/2010/main" val="3742481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28</a:t>
            </a:fld>
            <a:endParaRPr lang="en-US"/>
          </a:p>
        </p:txBody>
      </p:sp>
    </p:spTree>
    <p:extLst>
      <p:ext uri="{BB962C8B-B14F-4D97-AF65-F5344CB8AC3E}">
        <p14:creationId xmlns:p14="http://schemas.microsoft.com/office/powerpoint/2010/main" val="3638436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29</a:t>
            </a:fld>
            <a:endParaRPr lang="en-US"/>
          </a:p>
        </p:txBody>
      </p:sp>
    </p:spTree>
    <p:extLst>
      <p:ext uri="{BB962C8B-B14F-4D97-AF65-F5344CB8AC3E}">
        <p14:creationId xmlns:p14="http://schemas.microsoft.com/office/powerpoint/2010/main" val="3045828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30</a:t>
            </a:fld>
            <a:endParaRPr lang="en-US"/>
          </a:p>
        </p:txBody>
      </p:sp>
    </p:spTree>
    <p:extLst>
      <p:ext uri="{BB962C8B-B14F-4D97-AF65-F5344CB8AC3E}">
        <p14:creationId xmlns:p14="http://schemas.microsoft.com/office/powerpoint/2010/main" val="3140663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368">
              <a:defRPr/>
            </a:pPr>
            <a:fld id="{54180CF3-F5D3-FF41-9AD1-ADAA40BBA17A}" type="slidenum">
              <a:rPr lang="en-US" sz="1200">
                <a:solidFill>
                  <a:prstClr val="black"/>
                </a:solidFill>
                <a:latin typeface="Calibri" panose="020F0502020204030204"/>
              </a:rPr>
              <a:pPr defTabSz="948368">
                <a:defRPr/>
              </a:pPr>
              <a:t>31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1097893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33</a:t>
            </a:fld>
            <a:endParaRPr lang="en-US"/>
          </a:p>
        </p:txBody>
      </p:sp>
    </p:spTree>
    <p:extLst>
      <p:ext uri="{BB962C8B-B14F-4D97-AF65-F5344CB8AC3E}">
        <p14:creationId xmlns:p14="http://schemas.microsoft.com/office/powerpoint/2010/main" val="109936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35</a:t>
            </a:fld>
            <a:endParaRPr lang="en-US"/>
          </a:p>
        </p:txBody>
      </p:sp>
    </p:spTree>
    <p:extLst>
      <p:ext uri="{BB962C8B-B14F-4D97-AF65-F5344CB8AC3E}">
        <p14:creationId xmlns:p14="http://schemas.microsoft.com/office/powerpoint/2010/main" val="60261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36</a:t>
            </a:fld>
            <a:endParaRPr lang="en-US"/>
          </a:p>
        </p:txBody>
      </p:sp>
    </p:spTree>
    <p:extLst>
      <p:ext uri="{BB962C8B-B14F-4D97-AF65-F5344CB8AC3E}">
        <p14:creationId xmlns:p14="http://schemas.microsoft.com/office/powerpoint/2010/main" val="2276955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180CF3-F5D3-FF41-9AD1-ADAA40BBA17A}" type="slidenum">
              <a:rPr lang="en-US" smtClean="0"/>
              <a:t>37</a:t>
            </a:fld>
            <a:endParaRPr lang="en-US"/>
          </a:p>
        </p:txBody>
      </p:sp>
    </p:spTree>
    <p:extLst>
      <p:ext uri="{BB962C8B-B14F-4D97-AF65-F5344CB8AC3E}">
        <p14:creationId xmlns:p14="http://schemas.microsoft.com/office/powerpoint/2010/main" val="3803629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38</a:t>
            </a:fld>
            <a:endParaRPr lang="en-US"/>
          </a:p>
        </p:txBody>
      </p:sp>
    </p:spTree>
    <p:extLst>
      <p:ext uri="{BB962C8B-B14F-4D97-AF65-F5344CB8AC3E}">
        <p14:creationId xmlns:p14="http://schemas.microsoft.com/office/powerpoint/2010/main" val="26863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39</a:t>
            </a:fld>
            <a:endParaRPr lang="en-US"/>
          </a:p>
        </p:txBody>
      </p:sp>
    </p:spTree>
    <p:extLst>
      <p:ext uri="{BB962C8B-B14F-4D97-AF65-F5344CB8AC3E}">
        <p14:creationId xmlns:p14="http://schemas.microsoft.com/office/powerpoint/2010/main" val="252296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655">
              <a:defRPr/>
            </a:pPr>
            <a:fld id="{9C572FA9-E682-422B-AD82-C28E02CF8BBA}" type="slidenum">
              <a:rPr lang="en-US">
                <a:solidFill>
                  <a:prstClr val="black"/>
                </a:solidFill>
                <a:latin typeface="Calibri"/>
              </a:rPr>
              <a:pPr defTabSz="1375655">
                <a:defRPr/>
              </a:pPr>
              <a:t>8</a:t>
            </a:fld>
            <a:endParaRPr lang="en-US" dirty="0">
              <a:solidFill>
                <a:prstClr val="black"/>
              </a:solidFill>
              <a:latin typeface="Calibri"/>
            </a:endParaRPr>
          </a:p>
        </p:txBody>
      </p:sp>
    </p:spTree>
    <p:extLst>
      <p:ext uri="{BB962C8B-B14F-4D97-AF65-F5344CB8AC3E}">
        <p14:creationId xmlns:p14="http://schemas.microsoft.com/office/powerpoint/2010/main" val="4817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80CF3-F5D3-FF41-9AD1-ADAA40BBA17A}" type="slidenum">
              <a:rPr lang="en-US" smtClean="0"/>
              <a:t>40</a:t>
            </a:fld>
            <a:endParaRPr lang="en-US"/>
          </a:p>
        </p:txBody>
      </p:sp>
    </p:spTree>
    <p:extLst>
      <p:ext uri="{BB962C8B-B14F-4D97-AF65-F5344CB8AC3E}">
        <p14:creationId xmlns:p14="http://schemas.microsoft.com/office/powerpoint/2010/main" val="3106453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321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073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714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469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949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727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68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12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05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655">
              <a:defRPr/>
            </a:pPr>
            <a:fld id="{9C572FA9-E682-422B-AD82-C28E02CF8BBA}" type="slidenum">
              <a:rPr lang="en-US">
                <a:solidFill>
                  <a:prstClr val="black"/>
                </a:solidFill>
                <a:latin typeface="Calibri"/>
              </a:rPr>
              <a:pPr defTabSz="1375655">
                <a:defRPr/>
              </a:pPr>
              <a:t>9</a:t>
            </a:fld>
            <a:endParaRPr lang="en-US" dirty="0">
              <a:solidFill>
                <a:prstClr val="black"/>
              </a:solidFill>
              <a:latin typeface="Calibri"/>
            </a:endParaRPr>
          </a:p>
        </p:txBody>
      </p:sp>
    </p:spTree>
    <p:extLst>
      <p:ext uri="{BB962C8B-B14F-4D97-AF65-F5344CB8AC3E}">
        <p14:creationId xmlns:p14="http://schemas.microsoft.com/office/powerpoint/2010/main" val="1961187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099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58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366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52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587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(Maria &amp; Christine)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45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80CF3-F5D3-FF41-9AD1-ADAA40BBA1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107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69DBB-A696-4227-B848-9CD0B8AD0C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494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69DBB-A696-4227-B848-9CD0B8AD0C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129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1F34D-878A-4E46-8756-38D350DA9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795" name="Rectangle 2"/>
          <p:cNvSpPr>
            <a:spLocks noGrp="1" noRot="1" noChangeAspect="1" noChangeArrowheads="1" noTextEdit="1"/>
          </p:cNvSpPr>
          <p:nvPr>
            <p:ph type="sldImg"/>
          </p:nvPr>
        </p:nvSpPr>
        <p:spPr>
          <a:xfrm>
            <a:off x="349250" y="692150"/>
            <a:ext cx="6159500" cy="3465513"/>
          </a:xfrm>
          <a:ln/>
        </p:spPr>
      </p:sp>
      <p:sp>
        <p:nvSpPr>
          <p:cNvPr id="33796" name="Rectangle 3"/>
          <p:cNvSpPr>
            <a:spLocks noGrp="1" noChangeArrowheads="1"/>
          </p:cNvSpPr>
          <p:nvPr>
            <p:ph type="body" idx="1"/>
          </p:nvPr>
        </p:nvSpPr>
        <p:spPr>
          <a:xfrm>
            <a:off x="914400" y="4389398"/>
            <a:ext cx="5029200" cy="4158377"/>
          </a:xfrm>
          <a:no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172">
              <a:defRPr/>
            </a:pPr>
            <a:fld id="{54180CF3-F5D3-FF41-9AD1-ADAA40BBA17A}" type="slidenum">
              <a:rPr lang="en-US">
                <a:solidFill>
                  <a:prstClr val="black"/>
                </a:solidFill>
                <a:latin typeface="Calibri" panose="020F0502020204030204"/>
              </a:rPr>
              <a:pPr defTabSz="931172">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73890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1F34D-878A-4E46-8756-38D350DA9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795" name="Rectangle 2"/>
          <p:cNvSpPr>
            <a:spLocks noGrp="1" noRot="1" noChangeAspect="1" noChangeArrowheads="1" noTextEdit="1"/>
          </p:cNvSpPr>
          <p:nvPr>
            <p:ph type="sldImg"/>
          </p:nvPr>
        </p:nvSpPr>
        <p:spPr>
          <a:xfrm>
            <a:off x="349250" y="692150"/>
            <a:ext cx="6159500" cy="3465513"/>
          </a:xfrm>
          <a:ln/>
        </p:spPr>
      </p:sp>
      <p:sp>
        <p:nvSpPr>
          <p:cNvPr id="33796" name="Rectangle 3"/>
          <p:cNvSpPr>
            <a:spLocks noGrp="1" noChangeArrowheads="1"/>
          </p:cNvSpPr>
          <p:nvPr>
            <p:ph type="body" idx="1"/>
          </p:nvPr>
        </p:nvSpPr>
        <p:spPr>
          <a:xfrm>
            <a:off x="914400" y="4389398"/>
            <a:ext cx="5029200" cy="4158377"/>
          </a:xfrm>
          <a:noFill/>
          <a:ln/>
        </p:spPr>
        <p:txBody>
          <a:bodyPr/>
          <a:lstStyle/>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7ABE5-7566-4355-A83C-70CA63E0C8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771" name="Rectangle 2"/>
          <p:cNvSpPr>
            <a:spLocks noGrp="1" noRot="1" noChangeAspect="1" noChangeArrowheads="1" noTextEdit="1"/>
          </p:cNvSpPr>
          <p:nvPr>
            <p:ph type="sldImg"/>
          </p:nvPr>
        </p:nvSpPr>
        <p:spPr>
          <a:xfrm>
            <a:off x="349250" y="692150"/>
            <a:ext cx="6159500" cy="3465513"/>
          </a:xfrm>
          <a:ln/>
        </p:spPr>
      </p:sp>
      <p:sp>
        <p:nvSpPr>
          <p:cNvPr id="32772" name="Rectangle 3"/>
          <p:cNvSpPr>
            <a:spLocks noGrp="1" noChangeArrowheads="1"/>
          </p:cNvSpPr>
          <p:nvPr>
            <p:ph type="body" idx="1"/>
          </p:nvPr>
        </p:nvSpPr>
        <p:spPr>
          <a:xfrm>
            <a:off x="914400" y="4389398"/>
            <a:ext cx="5029200" cy="4158377"/>
          </a:xfrm>
          <a:noFill/>
          <a:ln/>
        </p:spPr>
        <p:txBody>
          <a:bodyPr/>
          <a:lstStyle/>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69DBB-A696-4227-B848-9CD0B8AD0C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1294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692150"/>
            <a:ext cx="6159500" cy="34655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CDCE8-2770-461C-8CBF-4B78ABC49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189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69DBB-A696-4227-B848-9CD0B8AD0C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50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655">
              <a:defRPr/>
            </a:pPr>
            <a:fld id="{9C572FA9-E682-422B-AD82-C28E02CF8BBA}" type="slidenum">
              <a:rPr lang="en-US" sz="1200">
                <a:solidFill>
                  <a:prstClr val="black"/>
                </a:solidFill>
                <a:latin typeface="Calibri"/>
              </a:rPr>
              <a:pPr defTabSz="1375655">
                <a:defRPr/>
              </a:pPr>
              <a:t>11</a:t>
            </a:fld>
            <a:endParaRPr lang="en-US" sz="1200" dirty="0">
              <a:solidFill>
                <a:prstClr val="black"/>
              </a:solidFill>
              <a:latin typeface="Calibri"/>
            </a:endParaRPr>
          </a:p>
        </p:txBody>
      </p:sp>
    </p:spTree>
    <p:extLst>
      <p:ext uri="{BB962C8B-B14F-4D97-AF65-F5344CB8AC3E}">
        <p14:creationId xmlns:p14="http://schemas.microsoft.com/office/powerpoint/2010/main" val="129646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857">
              <a:defRPr/>
            </a:pPr>
            <a:fld id="{9C572FA9-E682-422B-AD82-C28E02CF8BBA}" type="slidenum">
              <a:rPr lang="en-US">
                <a:solidFill>
                  <a:prstClr val="black"/>
                </a:solidFill>
                <a:latin typeface="Calibri"/>
              </a:rPr>
              <a:pPr defTabSz="1375857">
                <a:defRPr/>
              </a:pPr>
              <a:t>12</a:t>
            </a:fld>
            <a:endParaRPr lang="en-US" dirty="0">
              <a:solidFill>
                <a:prstClr val="black"/>
              </a:solidFill>
              <a:latin typeface="Calibri"/>
            </a:endParaRPr>
          </a:p>
        </p:txBody>
      </p:sp>
    </p:spTree>
    <p:extLst>
      <p:ext uri="{BB962C8B-B14F-4D97-AF65-F5344CB8AC3E}">
        <p14:creationId xmlns:p14="http://schemas.microsoft.com/office/powerpoint/2010/main" val="196118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84688">
              <a:defRPr/>
            </a:pPr>
            <a:fld id="{54180CF3-F5D3-FF41-9AD1-ADAA40BBA17A}" type="slidenum">
              <a:rPr lang="en-US">
                <a:solidFill>
                  <a:prstClr val="black"/>
                </a:solidFill>
                <a:latin typeface="Calibri" panose="020F0502020204030204"/>
              </a:rPr>
              <a:pPr defTabSz="98468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76945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05313"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375655">
              <a:defRPr/>
            </a:pPr>
            <a:fld id="{9C572FA9-E682-422B-AD82-C28E02CF8BBA}" type="slidenum">
              <a:rPr lang="en-US">
                <a:solidFill>
                  <a:prstClr val="black"/>
                </a:solidFill>
                <a:latin typeface="Calibri"/>
              </a:rPr>
              <a:pPr defTabSz="1375655">
                <a:defRPr/>
              </a:pPr>
              <a:t>16</a:t>
            </a:fld>
            <a:endParaRPr lang="en-US" dirty="0">
              <a:solidFill>
                <a:prstClr val="black"/>
              </a:solidFill>
              <a:latin typeface="Calibri"/>
            </a:endParaRPr>
          </a:p>
        </p:txBody>
      </p:sp>
    </p:spTree>
    <p:extLst>
      <p:ext uri="{BB962C8B-B14F-4D97-AF65-F5344CB8AC3E}">
        <p14:creationId xmlns:p14="http://schemas.microsoft.com/office/powerpoint/2010/main" val="3612957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7.jp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text, sky, road, outdoor&#10;&#10;Description automatically generated">
            <a:extLst>
              <a:ext uri="{FF2B5EF4-FFF2-40B4-BE49-F238E27FC236}">
                <a16:creationId xmlns:a16="http://schemas.microsoft.com/office/drawing/2014/main" id="{23025638-9409-DD40-97BF-096B0436C854}"/>
              </a:ext>
            </a:extLst>
          </p:cNvPr>
          <p:cNvPicPr>
            <a:picLocks noChangeAspect="1"/>
          </p:cNvPicPr>
          <p:nvPr userDrawn="1"/>
        </p:nvPicPr>
        <p:blipFill>
          <a:blip r:embed="rId2"/>
          <a:stretch>
            <a:fillRect/>
          </a:stretch>
        </p:blipFill>
        <p:spPr>
          <a:xfrm>
            <a:off x="0" y="-124167"/>
            <a:ext cx="12205419" cy="8133847"/>
          </a:xfrm>
          <a:prstGeom prst="rect">
            <a:avLst/>
          </a:prstGeom>
        </p:spPr>
      </p:pic>
      <p:sp>
        <p:nvSpPr>
          <p:cNvPr id="2" name="Title 1">
            <a:extLst>
              <a:ext uri="{FF2B5EF4-FFF2-40B4-BE49-F238E27FC236}">
                <a16:creationId xmlns:a16="http://schemas.microsoft.com/office/drawing/2014/main" id="{224A072C-FA50-7543-AC1B-4676542F7C81}"/>
              </a:ext>
            </a:extLst>
          </p:cNvPr>
          <p:cNvSpPr>
            <a:spLocks noGrp="1"/>
          </p:cNvSpPr>
          <p:nvPr>
            <p:ph type="ctrTitle"/>
          </p:nvPr>
        </p:nvSpPr>
        <p:spPr>
          <a:xfrm>
            <a:off x="838200" y="1519106"/>
            <a:ext cx="9144000" cy="2387600"/>
          </a:xfrm>
        </p:spPr>
        <p:txBody>
          <a:bodyPr anchor="b"/>
          <a:lstStyle>
            <a:lvl1pPr algn="l">
              <a:defRPr sz="8000" spc="-1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DF0953D-E38A-1047-ADAD-0F1993F07729}"/>
              </a:ext>
            </a:extLst>
          </p:cNvPr>
          <p:cNvSpPr>
            <a:spLocks noGrp="1"/>
          </p:cNvSpPr>
          <p:nvPr>
            <p:ph type="subTitle" idx="1"/>
          </p:nvPr>
        </p:nvSpPr>
        <p:spPr>
          <a:xfrm>
            <a:off x="838200" y="3998781"/>
            <a:ext cx="9144000" cy="1655762"/>
          </a:xfrm>
        </p:spPr>
        <p:txBody>
          <a:bodyPr/>
          <a:lstStyle>
            <a:lvl1pPr marL="0" indent="0" algn="l">
              <a:buNone/>
              <a:defRPr sz="24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F197A9-8997-5D43-A552-358E8D21BAE2}"/>
              </a:ext>
            </a:extLst>
          </p:cNvPr>
          <p:cNvSpPr>
            <a:spLocks noGrp="1"/>
          </p:cNvSpPr>
          <p:nvPr>
            <p:ph type="dt" sz="half" idx="10"/>
          </p:nvPr>
        </p:nvSpPr>
        <p:spPr>
          <a:xfrm>
            <a:off x="838200" y="6165590"/>
            <a:ext cx="2743200" cy="365125"/>
          </a:xfrm>
        </p:spPr>
        <p:txBody>
          <a:bodyPr/>
          <a:lstStyle>
            <a:lvl1pPr>
              <a:defRPr sz="1400"/>
            </a:lvl1pPr>
          </a:lstStyle>
          <a:p>
            <a:fld id="{D9BC80C8-3F6F-CF46-9485-501FC0A8AFAD}" type="datetime1">
              <a:rPr lang="en-US" smtClean="0"/>
              <a:t>9/23/2021</a:t>
            </a:fld>
            <a:endParaRPr lang="en-US" sz="1400" dirty="0"/>
          </a:p>
        </p:txBody>
      </p:sp>
      <p:sp>
        <p:nvSpPr>
          <p:cNvPr id="16" name="Rectangle 15">
            <a:extLst>
              <a:ext uri="{FF2B5EF4-FFF2-40B4-BE49-F238E27FC236}">
                <a16:creationId xmlns:a16="http://schemas.microsoft.com/office/drawing/2014/main" id="{80ED072B-A8CB-8740-A83F-B39525A59371}"/>
              </a:ext>
            </a:extLst>
          </p:cNvPr>
          <p:cNvSpPr/>
          <p:nvPr userDrawn="1"/>
        </p:nvSpPr>
        <p:spPr>
          <a:xfrm>
            <a:off x="514659" y="2911998"/>
            <a:ext cx="64461" cy="1415154"/>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A00"/>
              </a:solidFill>
            </a:endParaRPr>
          </a:p>
        </p:txBody>
      </p:sp>
      <p:pic>
        <p:nvPicPr>
          <p:cNvPr id="19" name="Picture 18" descr="A picture containing drawing&#10;&#10;Description automatically generated">
            <a:extLst>
              <a:ext uri="{FF2B5EF4-FFF2-40B4-BE49-F238E27FC236}">
                <a16:creationId xmlns:a16="http://schemas.microsoft.com/office/drawing/2014/main" id="{38306860-FB02-0444-B090-DD34C41DF8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171479"/>
            <a:ext cx="2152656" cy="1016053"/>
          </a:xfrm>
          <a:prstGeom prst="rect">
            <a:avLst/>
          </a:prstGeom>
        </p:spPr>
      </p:pic>
      <p:sp>
        <p:nvSpPr>
          <p:cNvPr id="11" name="TextBox 10">
            <a:extLst>
              <a:ext uri="{FF2B5EF4-FFF2-40B4-BE49-F238E27FC236}">
                <a16:creationId xmlns:a16="http://schemas.microsoft.com/office/drawing/2014/main" id="{22279AD8-C003-E84F-B178-69CA27DBC2F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52378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4" name="Picture 3" descr="A picture containing building, standing, person, person&#10;&#10;Description automatically generated">
            <a:extLst>
              <a:ext uri="{FF2B5EF4-FFF2-40B4-BE49-F238E27FC236}">
                <a16:creationId xmlns:a16="http://schemas.microsoft.com/office/drawing/2014/main" id="{0F0630FA-3F1D-D844-9A25-6A4CB1DA8C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9F8CD749-B43F-0C48-AAF4-F6E57AC844C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8542269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12192000" cy="1143000"/>
          </a:xfrm>
        </p:spPr>
        <p:txBody>
          <a:bodyPr/>
          <a:lstStyle>
            <a:lvl1pPr>
              <a:defRPr sz="4800"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solidFill>
                  <a:schemeClr val="bg1">
                    <a:lumMod val="50000"/>
                  </a:schemeClr>
                </a:solidFill>
                <a:latin typeface="+mn-lt"/>
              </a:defRPr>
            </a:lvl1pPr>
          </a:lstStyle>
          <a:p>
            <a:pPr>
              <a:defRPr/>
            </a:pPr>
            <a:fld id="{F7AAD756-7EC4-4D1B-9270-C530CC464B60}" type="datetime1">
              <a:rPr lang="en-US" smtClean="0"/>
              <a:t>9/23/2021</a:t>
            </a:fld>
            <a:endParaRPr lang="en-US" dirty="0"/>
          </a:p>
        </p:txBody>
      </p:sp>
      <p:sp>
        <p:nvSpPr>
          <p:cNvPr id="6" name="Slide Number Placeholder 5"/>
          <p:cNvSpPr>
            <a:spLocks noGrp="1"/>
          </p:cNvSpPr>
          <p:nvPr>
            <p:ph type="sldNum" sz="quarter" idx="12"/>
          </p:nvPr>
        </p:nvSpPr>
        <p:spPr/>
        <p:txBody>
          <a:bodyPr/>
          <a:lstStyle>
            <a:lvl1pPr>
              <a:defRPr sz="1200">
                <a:solidFill>
                  <a:schemeClr val="bg1">
                    <a:lumMod val="50000"/>
                  </a:schemeClr>
                </a:solidFill>
                <a:latin typeface="+mn-lt"/>
              </a:defRPr>
            </a:lvl1pPr>
          </a:lstStyle>
          <a:p>
            <a:pPr>
              <a:defRPr/>
            </a:pPr>
            <a:fld id="{BDF4951A-473A-4955-9DE2-E7F57036C65D}" type="slidenum">
              <a:rPr lang="en-US" smtClean="0"/>
              <a:pPr>
                <a:defRPr/>
              </a:pPr>
              <a:t>‹#›</a:t>
            </a:fld>
            <a:endParaRPr lang="en-US" dirty="0"/>
          </a:p>
        </p:txBody>
      </p:sp>
    </p:spTree>
    <p:extLst>
      <p:ext uri="{BB962C8B-B14F-4D97-AF65-F5344CB8AC3E}">
        <p14:creationId xmlns:p14="http://schemas.microsoft.com/office/powerpoint/2010/main" val="18318027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667" b="1">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atin typeface="+mn-lt"/>
              </a:defRPr>
            </a:lvl1pPr>
            <a:lvl2pPr>
              <a:defRPr sz="2400">
                <a:latin typeface="+mn-lt"/>
              </a:defRPr>
            </a:lvl2pPr>
            <a:lvl3pPr>
              <a:defRPr sz="2133">
                <a:latin typeface="+mn-lt"/>
              </a:defRPr>
            </a:lvl3pPr>
            <a:lvl4pPr>
              <a:defRPr sz="1867">
                <a:latin typeface="+mn-lt"/>
              </a:defRPr>
            </a:lvl4pPr>
            <a:lvl5pPr>
              <a:defRPr sz="1867">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667" b="1">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667">
                <a:latin typeface="+mn-lt"/>
              </a:defRPr>
            </a:lvl1pPr>
            <a:lvl2pPr>
              <a:defRPr sz="2400">
                <a:latin typeface="+mn-lt"/>
              </a:defRPr>
            </a:lvl2pPr>
            <a:lvl3pPr>
              <a:defRPr sz="2133">
                <a:latin typeface="+mn-lt"/>
              </a:defRPr>
            </a:lvl3pPr>
            <a:lvl4pPr>
              <a:defRPr sz="1867">
                <a:latin typeface="+mn-lt"/>
              </a:defRPr>
            </a:lvl4pPr>
            <a:lvl5pPr>
              <a:defRPr sz="1867">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solidFill>
                  <a:schemeClr val="bg1">
                    <a:lumMod val="50000"/>
                  </a:schemeClr>
                </a:solidFill>
                <a:latin typeface="+mn-lt"/>
              </a:defRPr>
            </a:lvl1pPr>
          </a:lstStyle>
          <a:p>
            <a:pPr>
              <a:defRPr/>
            </a:pPr>
            <a:fld id="{3C68A0F2-D0D6-4EE5-B9DC-094D82E0B57D}" type="datetime1">
              <a:rPr lang="en-US" smtClean="0"/>
              <a:t>9/23/2021</a:t>
            </a:fld>
            <a:endParaRPr lang="en-US"/>
          </a:p>
        </p:txBody>
      </p:sp>
      <p:sp>
        <p:nvSpPr>
          <p:cNvPr id="9" name="Slide Number Placeholder 5"/>
          <p:cNvSpPr>
            <a:spLocks noGrp="1"/>
          </p:cNvSpPr>
          <p:nvPr>
            <p:ph type="sldNum" sz="quarter" idx="12"/>
          </p:nvPr>
        </p:nvSpPr>
        <p:spPr/>
        <p:txBody>
          <a:bodyPr/>
          <a:lstStyle>
            <a:lvl1pPr>
              <a:defRPr>
                <a:solidFill>
                  <a:schemeClr val="bg1">
                    <a:lumMod val="50000"/>
                  </a:schemeClr>
                </a:solidFill>
                <a:latin typeface="+mn-lt"/>
              </a:defRPr>
            </a:lvl1pPr>
          </a:lstStyle>
          <a:p>
            <a:pPr>
              <a:defRPr/>
            </a:pPr>
            <a:fld id="{DCEE59CF-6CE9-433F-BC21-11500F63ECC9}" type="slidenum">
              <a:rPr lang="en-US" smtClean="0"/>
              <a:pPr>
                <a:defRPr/>
              </a:pPr>
              <a:t>‹#›</a:t>
            </a:fld>
            <a:endParaRPr lang="en-US"/>
          </a:p>
        </p:txBody>
      </p:sp>
    </p:spTree>
    <p:extLst>
      <p:ext uri="{BB962C8B-B14F-4D97-AF65-F5344CB8AC3E}">
        <p14:creationId xmlns:p14="http://schemas.microsoft.com/office/powerpoint/2010/main" val="15502909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allery with foot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2699" y="1422400"/>
            <a:ext cx="6413500" cy="2133600"/>
          </a:xfrm>
        </p:spPr>
        <p:txBody>
          <a:bodyPr anchor="ctr"/>
          <a:lstStyle>
            <a:lvl1pPr marL="0" indent="0" algn="ctr">
              <a:buNone/>
              <a:defRPr sz="3200"/>
            </a:lvl1pPr>
          </a:lstStyle>
          <a:p>
            <a:r>
              <a:rPr lang="en-US"/>
              <a:t>Click icon to add picture</a:t>
            </a:r>
          </a:p>
        </p:txBody>
      </p:sp>
      <p:sp>
        <p:nvSpPr>
          <p:cNvPr id="12" name="Picture Placeholder 10"/>
          <p:cNvSpPr>
            <a:spLocks noGrp="1"/>
          </p:cNvSpPr>
          <p:nvPr>
            <p:ph type="pic" sz="quarter" idx="14"/>
          </p:nvPr>
        </p:nvSpPr>
        <p:spPr>
          <a:xfrm>
            <a:off x="6502400" y="1422400"/>
            <a:ext cx="2692400" cy="2133600"/>
          </a:xfrm>
        </p:spPr>
        <p:txBody>
          <a:bodyPr anchor="ctr"/>
          <a:lstStyle>
            <a:lvl1pPr marL="0" indent="0" algn="ctr">
              <a:buNone/>
              <a:defRPr sz="3200"/>
            </a:lvl1pPr>
          </a:lstStyle>
          <a:p>
            <a:r>
              <a:rPr lang="en-US"/>
              <a:t>Click icon to add picture</a:t>
            </a:r>
          </a:p>
        </p:txBody>
      </p:sp>
      <p:sp>
        <p:nvSpPr>
          <p:cNvPr id="13" name="Picture Placeholder 10"/>
          <p:cNvSpPr>
            <a:spLocks noGrp="1"/>
          </p:cNvSpPr>
          <p:nvPr>
            <p:ph type="pic" sz="quarter" idx="15"/>
          </p:nvPr>
        </p:nvSpPr>
        <p:spPr>
          <a:xfrm>
            <a:off x="2781301" y="3636356"/>
            <a:ext cx="6413500" cy="2133600"/>
          </a:xfrm>
        </p:spPr>
        <p:txBody>
          <a:bodyPr anchor="ctr"/>
          <a:lstStyle>
            <a:lvl1pPr marL="0" indent="0" algn="ctr">
              <a:buNone/>
              <a:defRPr sz="3200"/>
            </a:lvl1pPr>
          </a:lstStyle>
          <a:p>
            <a:r>
              <a:rPr lang="en-US"/>
              <a:t>Click icon to add picture</a:t>
            </a:r>
          </a:p>
        </p:txBody>
      </p:sp>
      <p:sp>
        <p:nvSpPr>
          <p:cNvPr id="14" name="Picture Placeholder 10"/>
          <p:cNvSpPr>
            <a:spLocks noGrp="1"/>
          </p:cNvSpPr>
          <p:nvPr>
            <p:ph type="pic" sz="quarter" idx="16"/>
          </p:nvPr>
        </p:nvSpPr>
        <p:spPr>
          <a:xfrm>
            <a:off x="-12700" y="3636356"/>
            <a:ext cx="2692400" cy="2133600"/>
          </a:xfrm>
        </p:spPr>
        <p:txBody>
          <a:bodyPr anchor="ctr"/>
          <a:lstStyle>
            <a:lvl1pPr marL="0" indent="0" algn="ctr">
              <a:buNone/>
              <a:defRPr sz="3200"/>
            </a:lvl1pPr>
          </a:lstStyle>
          <a:p>
            <a:r>
              <a:rPr lang="en-US"/>
              <a:t>Click icon to add picture</a:t>
            </a:r>
          </a:p>
        </p:txBody>
      </p:sp>
      <p:sp>
        <p:nvSpPr>
          <p:cNvPr id="15" name="Picture Placeholder 10"/>
          <p:cNvSpPr>
            <a:spLocks noGrp="1"/>
          </p:cNvSpPr>
          <p:nvPr>
            <p:ph type="pic" sz="quarter" idx="17"/>
          </p:nvPr>
        </p:nvSpPr>
        <p:spPr>
          <a:xfrm>
            <a:off x="9296400" y="1422400"/>
            <a:ext cx="2895600" cy="4343400"/>
          </a:xfrm>
        </p:spPr>
        <p:txBody>
          <a:bodyPr anchor="ctr"/>
          <a:lstStyle>
            <a:lvl1pPr marL="0" indent="0" algn="ctr">
              <a:buNone/>
              <a:defRPr sz="3200"/>
            </a:lvl1pPr>
          </a:lstStyle>
          <a:p>
            <a:r>
              <a:rPr lang="en-US"/>
              <a:t>Click icon to add picture</a:t>
            </a:r>
          </a:p>
        </p:txBody>
      </p:sp>
      <p:sp>
        <p:nvSpPr>
          <p:cNvPr id="2" name="Title 1"/>
          <p:cNvSpPr>
            <a:spLocks noGrp="1"/>
          </p:cNvSpPr>
          <p:nvPr>
            <p:ph type="title"/>
          </p:nvPr>
        </p:nvSpPr>
        <p:spPr>
          <a:xfrm>
            <a:off x="0" y="279400"/>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CF87ABB-E24B-40AD-B6FD-A192CA108238}" type="datetime1">
              <a:rPr lang="en-US" smtClean="0"/>
              <a:t>9/23/2021</a:t>
            </a:fld>
            <a:endParaRPr lang="en-US"/>
          </a:p>
        </p:txBody>
      </p:sp>
      <p:sp>
        <p:nvSpPr>
          <p:cNvPr id="5" name="Slide Number Placeholder 5"/>
          <p:cNvSpPr>
            <a:spLocks noGrp="1"/>
          </p:cNvSpPr>
          <p:nvPr>
            <p:ph type="sldNum" sz="quarter" idx="12"/>
          </p:nvPr>
        </p:nvSpPr>
        <p:spPr/>
        <p:txBody>
          <a:bodyPr/>
          <a:lstStyle>
            <a:lvl1pPr>
              <a:defRPr/>
            </a:lvl1pPr>
          </a:lstStyle>
          <a:p>
            <a:pPr>
              <a:defRPr/>
            </a:pPr>
            <a:fld id="{1877D0C5-A413-4E9B-9383-9D55681DF46B}" type="slidenum">
              <a:rPr lang="en-US"/>
              <a:pPr>
                <a:defRPr/>
              </a:pPr>
              <a:t>‹#›</a:t>
            </a:fld>
            <a:endParaRPr lang="en-US"/>
          </a:p>
        </p:txBody>
      </p:sp>
    </p:spTree>
    <p:extLst>
      <p:ext uri="{BB962C8B-B14F-4D97-AF65-F5344CB8AC3E}">
        <p14:creationId xmlns:p14="http://schemas.microsoft.com/office/powerpoint/2010/main" val="28453942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6" name="Picture Placeholder 21"/>
          <p:cNvSpPr>
            <a:spLocks noGrp="1"/>
          </p:cNvSpPr>
          <p:nvPr>
            <p:ph type="pic" sz="quarter" idx="17"/>
          </p:nvPr>
        </p:nvSpPr>
        <p:spPr>
          <a:xfrm>
            <a:off x="6174260" y="3694213"/>
            <a:ext cx="2540000" cy="1524000"/>
          </a:xfrm>
        </p:spPr>
        <p:txBody>
          <a:bodyPr/>
          <a:lstStyle>
            <a:lvl1pPr marL="0" indent="0" algn="ctr">
              <a:buNone/>
              <a:defRPr sz="2400"/>
            </a:lvl1pPr>
          </a:lstStyle>
          <a:p>
            <a:r>
              <a:rPr lang="en-US"/>
              <a:t>Click icon to add picture</a:t>
            </a:r>
            <a:endParaRPr lang="en-US" dirty="0"/>
          </a:p>
        </p:txBody>
      </p:sp>
      <p:sp>
        <p:nvSpPr>
          <p:cNvPr id="27" name="Picture Placeholder 21"/>
          <p:cNvSpPr>
            <a:spLocks noGrp="1"/>
          </p:cNvSpPr>
          <p:nvPr>
            <p:ph type="pic" sz="quarter" idx="18"/>
          </p:nvPr>
        </p:nvSpPr>
        <p:spPr>
          <a:xfrm>
            <a:off x="9031760" y="3677051"/>
            <a:ext cx="2540000" cy="1524000"/>
          </a:xfrm>
        </p:spPr>
        <p:txBody>
          <a:bodyPr/>
          <a:lstStyle>
            <a:lvl1pPr marL="0" indent="0" algn="ctr">
              <a:buNone/>
              <a:defRPr sz="2400"/>
            </a:lvl1pPr>
          </a:lstStyle>
          <a:p>
            <a:r>
              <a:rPr lang="en-US"/>
              <a:t>Click icon to add picture</a:t>
            </a:r>
            <a:endParaRPr lang="en-US" dirty="0"/>
          </a:p>
        </p:txBody>
      </p:sp>
      <p:sp>
        <p:nvSpPr>
          <p:cNvPr id="28" name="Picture Placeholder 21"/>
          <p:cNvSpPr>
            <a:spLocks noGrp="1"/>
          </p:cNvSpPr>
          <p:nvPr>
            <p:ph type="pic" sz="quarter" idx="19"/>
          </p:nvPr>
        </p:nvSpPr>
        <p:spPr>
          <a:xfrm>
            <a:off x="465095" y="3694213"/>
            <a:ext cx="2540000" cy="1524000"/>
          </a:xfrm>
        </p:spPr>
        <p:txBody>
          <a:bodyPr/>
          <a:lstStyle>
            <a:lvl1pPr marL="0" indent="0" algn="ctr">
              <a:buNone/>
              <a:defRPr sz="2400"/>
            </a:lvl1pPr>
          </a:lstStyle>
          <a:p>
            <a:r>
              <a:rPr lang="en-US"/>
              <a:t>Click icon to add picture</a:t>
            </a:r>
            <a:endParaRPr lang="en-US" dirty="0"/>
          </a:p>
        </p:txBody>
      </p:sp>
      <p:sp>
        <p:nvSpPr>
          <p:cNvPr id="29" name="Picture Placeholder 21"/>
          <p:cNvSpPr>
            <a:spLocks noGrp="1"/>
          </p:cNvSpPr>
          <p:nvPr>
            <p:ph type="pic" sz="quarter" idx="20"/>
          </p:nvPr>
        </p:nvSpPr>
        <p:spPr>
          <a:xfrm>
            <a:off x="3322595" y="3677051"/>
            <a:ext cx="2540000" cy="1524000"/>
          </a:xfrm>
        </p:spPr>
        <p:txBody>
          <a:bodyPr/>
          <a:lstStyle>
            <a:lvl1pPr marL="0" indent="0" algn="ctr">
              <a:buNone/>
              <a:defRPr sz="2400"/>
            </a:lvl1pPr>
          </a:lstStyle>
          <a:p>
            <a:r>
              <a:rPr lang="en-US"/>
              <a:t>Click icon to add picture</a:t>
            </a:r>
            <a:endParaRPr lang="en-US" dirty="0"/>
          </a:p>
        </p:txBody>
      </p:sp>
      <p:sp>
        <p:nvSpPr>
          <p:cNvPr id="24" name="Picture Placeholder 21"/>
          <p:cNvSpPr>
            <a:spLocks noGrp="1"/>
          </p:cNvSpPr>
          <p:nvPr>
            <p:ph type="pic" sz="quarter" idx="15"/>
          </p:nvPr>
        </p:nvSpPr>
        <p:spPr>
          <a:xfrm>
            <a:off x="6204465" y="1295400"/>
            <a:ext cx="2540000" cy="1524000"/>
          </a:xfrm>
        </p:spPr>
        <p:txBody>
          <a:bodyPr/>
          <a:lstStyle>
            <a:lvl1pPr marL="0" indent="0" algn="ctr">
              <a:buNone/>
              <a:defRPr sz="2400"/>
            </a:lvl1pPr>
          </a:lstStyle>
          <a:p>
            <a:r>
              <a:rPr lang="en-US"/>
              <a:t>Click icon to add picture</a:t>
            </a:r>
            <a:endParaRPr lang="en-US" dirty="0"/>
          </a:p>
        </p:txBody>
      </p:sp>
      <p:sp>
        <p:nvSpPr>
          <p:cNvPr id="25" name="Picture Placeholder 21"/>
          <p:cNvSpPr>
            <a:spLocks noGrp="1"/>
          </p:cNvSpPr>
          <p:nvPr>
            <p:ph type="pic" sz="quarter" idx="16"/>
          </p:nvPr>
        </p:nvSpPr>
        <p:spPr>
          <a:xfrm>
            <a:off x="9061965" y="1278237"/>
            <a:ext cx="2540000" cy="1524000"/>
          </a:xfrm>
        </p:spPr>
        <p:txBody>
          <a:bodyPr/>
          <a:lstStyle>
            <a:lvl1pPr marL="0" indent="0" algn="ctr">
              <a:buNone/>
              <a:defRPr sz="2400"/>
            </a:lvl1pPr>
          </a:lstStyle>
          <a:p>
            <a:r>
              <a:rPr lang="en-US"/>
              <a:t>Click icon to add picture</a:t>
            </a:r>
            <a:endParaRPr lang="en-US" dirty="0"/>
          </a:p>
        </p:txBody>
      </p:sp>
      <p:sp>
        <p:nvSpPr>
          <p:cNvPr id="22" name="Picture Placeholder 21"/>
          <p:cNvSpPr>
            <a:spLocks noGrp="1"/>
          </p:cNvSpPr>
          <p:nvPr>
            <p:ph type="pic" sz="quarter" idx="13"/>
          </p:nvPr>
        </p:nvSpPr>
        <p:spPr>
          <a:xfrm>
            <a:off x="495300" y="1295400"/>
            <a:ext cx="2540000" cy="1524000"/>
          </a:xfrm>
        </p:spPr>
        <p:txBody>
          <a:bodyPr/>
          <a:lstStyle>
            <a:lvl1pPr marL="0" indent="0" algn="ctr">
              <a:buNone/>
              <a:defRPr sz="2400"/>
            </a:lvl1pPr>
          </a:lstStyle>
          <a:p>
            <a:r>
              <a:rPr lang="en-US"/>
              <a:t>Click icon to add picture</a:t>
            </a:r>
            <a:endParaRPr lang="en-US" dirty="0"/>
          </a:p>
        </p:txBody>
      </p:sp>
      <p:sp>
        <p:nvSpPr>
          <p:cNvPr id="23" name="Picture Placeholder 21"/>
          <p:cNvSpPr>
            <a:spLocks noGrp="1"/>
          </p:cNvSpPr>
          <p:nvPr>
            <p:ph type="pic" sz="quarter" idx="14"/>
          </p:nvPr>
        </p:nvSpPr>
        <p:spPr>
          <a:xfrm>
            <a:off x="3352800" y="1278237"/>
            <a:ext cx="2540000" cy="1524000"/>
          </a:xfrm>
        </p:spPr>
        <p:txBody>
          <a:bodyPr/>
          <a:lstStyle>
            <a:lvl1pPr marL="0" indent="0" algn="ctr">
              <a:buNone/>
              <a:defRPr sz="2400"/>
            </a:lvl1pPr>
          </a:lstStyle>
          <a:p>
            <a:r>
              <a:rPr lang="en-US"/>
              <a:t>Click icon to add picture</a:t>
            </a:r>
            <a:endParaRPr lang="en-US" dirty="0"/>
          </a:p>
        </p:txBody>
      </p:sp>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solidFill>
                  <a:schemeClr val="bg1">
                    <a:lumMod val="50000"/>
                  </a:schemeClr>
                </a:solidFill>
              </a:defRPr>
            </a:lvl1pPr>
          </a:lstStyle>
          <a:p>
            <a:pPr>
              <a:defRPr/>
            </a:pPr>
            <a:fld id="{CF2F9CDD-135C-4E55-B134-E25030352FA8}" type="datetime1">
              <a:rPr lang="en-US" smtClean="0"/>
              <a:t>9/23/2021</a:t>
            </a:fld>
            <a:endParaRPr lang="en-US"/>
          </a:p>
        </p:txBody>
      </p:sp>
      <p:sp>
        <p:nvSpPr>
          <p:cNvPr id="5"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1877D0C5-A413-4E9B-9383-9D55681DF46B}" type="slidenum">
              <a:rPr lang="en-US" smtClean="0"/>
              <a:pPr>
                <a:defRPr/>
              </a:pPr>
              <a:t>‹#›</a:t>
            </a:fld>
            <a:endParaRPr lang="en-US"/>
          </a:p>
        </p:txBody>
      </p:sp>
    </p:spTree>
    <p:extLst>
      <p:ext uri="{BB962C8B-B14F-4D97-AF65-F5344CB8AC3E}">
        <p14:creationId xmlns:p14="http://schemas.microsoft.com/office/powerpoint/2010/main" val="33561938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9599" y="2906712"/>
            <a:ext cx="8176684" cy="1538287"/>
          </a:xfrm>
        </p:spPr>
        <p:txBody>
          <a:bodyPr anchor="b"/>
          <a:lstStyle>
            <a:lvl1pPr marL="0" indent="0">
              <a:buNone/>
              <a:defRPr sz="2667">
                <a:solidFill>
                  <a:schemeClr val="tx1">
                    <a:tint val="75000"/>
                  </a:schemeClr>
                </a:solidFill>
                <a:latin typeface="+mn-lt"/>
                <a:ea typeface="Open Sans Light" panose="020B0306030504020204" pitchFamily="34" charset="0"/>
                <a:cs typeface="Open Sans Light" panose="020B0306030504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Title 9"/>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766112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solidFill>
                  <a:schemeClr val="bg1">
                    <a:lumMod val="50000"/>
                  </a:schemeClr>
                </a:solidFill>
              </a:defRPr>
            </a:lvl1pPr>
          </a:lstStyle>
          <a:p>
            <a:pPr>
              <a:defRPr/>
            </a:pPr>
            <a:fld id="{A70909C6-05B7-4064-97F9-61B77360055D}" type="datetime1">
              <a:rPr lang="en-US" smtClean="0"/>
              <a:t>9/23/2021</a:t>
            </a:fld>
            <a:endParaRPr lang="en-US"/>
          </a:p>
        </p:txBody>
      </p:sp>
      <p:sp>
        <p:nvSpPr>
          <p:cNvPr id="7"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5A897D0C-3134-44CB-B645-71360F8365A4}" type="slidenum">
              <a:rPr lang="en-US" smtClean="0"/>
              <a:pPr>
                <a:defRPr/>
              </a:pPr>
              <a:t>‹#›</a:t>
            </a:fld>
            <a:endParaRPr lang="en-US"/>
          </a:p>
        </p:txBody>
      </p:sp>
    </p:spTree>
    <p:extLst>
      <p:ext uri="{BB962C8B-B14F-4D97-AF65-F5344CB8AC3E}">
        <p14:creationId xmlns:p14="http://schemas.microsoft.com/office/powerpoint/2010/main" val="25162598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2"/>
            <a:ext cx="6815667" cy="5853113"/>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F4EC8A-D0F8-4F6D-AC8F-FFC11B6DEEA1}" type="datetime1">
              <a:rPr lang="en-US" smtClean="0"/>
              <a:t>9/23/2021</a:t>
            </a:fld>
            <a:endParaRPr lang="en-US"/>
          </a:p>
        </p:txBody>
      </p:sp>
      <p:sp>
        <p:nvSpPr>
          <p:cNvPr id="7" name="Slide Number Placeholder 5"/>
          <p:cNvSpPr>
            <a:spLocks noGrp="1"/>
          </p:cNvSpPr>
          <p:nvPr>
            <p:ph type="sldNum" sz="quarter" idx="12"/>
          </p:nvPr>
        </p:nvSpPr>
        <p:spPr/>
        <p:txBody>
          <a:bodyPr/>
          <a:lstStyle>
            <a:lvl1pPr>
              <a:defRPr/>
            </a:lvl1pPr>
          </a:lstStyle>
          <a:p>
            <a:pPr>
              <a:defRPr/>
            </a:pPr>
            <a:fld id="{DEAC8A26-F05F-4284-B75F-21D95338C7D2}" type="slidenum">
              <a:rPr lang="en-US"/>
              <a:pPr>
                <a:defRPr/>
              </a:pPr>
              <a:t>‹#›</a:t>
            </a:fld>
            <a:endParaRPr lang="en-US"/>
          </a:p>
        </p:txBody>
      </p:sp>
    </p:spTree>
    <p:extLst>
      <p:ext uri="{BB962C8B-B14F-4D97-AF65-F5344CB8AC3E}">
        <p14:creationId xmlns:p14="http://schemas.microsoft.com/office/powerpoint/2010/main" val="2946469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133CA1-E7AB-40FA-B0AF-1F9C84BA041A}" type="datetime1">
              <a:rPr lang="en-US" smtClean="0"/>
              <a:t>9/23/2021</a:t>
            </a:fld>
            <a:endParaRPr lang="en-US"/>
          </a:p>
        </p:txBody>
      </p:sp>
      <p:sp>
        <p:nvSpPr>
          <p:cNvPr id="7" name="Slide Number Placeholder 5"/>
          <p:cNvSpPr>
            <a:spLocks noGrp="1"/>
          </p:cNvSpPr>
          <p:nvPr>
            <p:ph type="sldNum" sz="quarter" idx="12"/>
          </p:nvPr>
        </p:nvSpPr>
        <p:spPr/>
        <p:txBody>
          <a:bodyPr/>
          <a:lstStyle>
            <a:lvl1pPr>
              <a:defRPr/>
            </a:lvl1pPr>
          </a:lstStyle>
          <a:p>
            <a:pPr>
              <a:defRPr/>
            </a:pPr>
            <a:fld id="{ACC0E0B1-F182-469A-85F4-E44E4CA05433}" type="slidenum">
              <a:rPr lang="en-US"/>
              <a:pPr>
                <a:defRPr/>
              </a:pPr>
              <a:t>‹#›</a:t>
            </a:fld>
            <a:endParaRPr lang="en-US"/>
          </a:p>
        </p:txBody>
      </p:sp>
    </p:spTree>
    <p:extLst>
      <p:ext uri="{BB962C8B-B14F-4D97-AF65-F5344CB8AC3E}">
        <p14:creationId xmlns:p14="http://schemas.microsoft.com/office/powerpoint/2010/main" val="25137731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461000"/>
            <a:ext cx="12192000" cy="1397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itle 1"/>
          <p:cNvSpPr>
            <a:spLocks noGrp="1"/>
          </p:cNvSpPr>
          <p:nvPr>
            <p:ph type="ctrTitle" hasCustomPrompt="1"/>
          </p:nvPr>
        </p:nvSpPr>
        <p:spPr>
          <a:xfrm>
            <a:off x="203200" y="5562601"/>
            <a:ext cx="6197600" cy="1055687"/>
          </a:xfrm>
        </p:spPr>
        <p:txBody>
          <a:bodyPr anchor="b"/>
          <a:lstStyle>
            <a:lvl1pPr algn="l">
              <a:defRPr sz="4800" b="1">
                <a:solidFill>
                  <a:schemeClr val="accent2"/>
                </a:solidFill>
                <a:latin typeface="Raleway" panose="020B0003030101060003" pitchFamily="34" charset="0"/>
              </a:defRPr>
            </a:lvl1pPr>
          </a:lstStyle>
          <a:p>
            <a:r>
              <a:rPr lang="en-US" dirty="0"/>
              <a:t>TRANSITION SLIDE</a:t>
            </a:r>
          </a:p>
        </p:txBody>
      </p:sp>
      <p:sp>
        <p:nvSpPr>
          <p:cNvPr id="8" name="Subtitle 2"/>
          <p:cNvSpPr>
            <a:spLocks noGrp="1"/>
          </p:cNvSpPr>
          <p:nvPr>
            <p:ph type="subTitle" idx="1"/>
          </p:nvPr>
        </p:nvSpPr>
        <p:spPr>
          <a:xfrm>
            <a:off x="6705600" y="5602289"/>
            <a:ext cx="5181600" cy="1015999"/>
          </a:xfrm>
        </p:spPr>
        <p:txBody>
          <a:bodyPr anchor="b"/>
          <a:lstStyle>
            <a:lvl1pPr marL="0" indent="0" algn="l">
              <a:buNone/>
              <a:defRPr sz="3200">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Slide Number Placeholder 3"/>
          <p:cNvSpPr>
            <a:spLocks noGrp="1"/>
          </p:cNvSpPr>
          <p:nvPr>
            <p:ph type="sldNum" sz="quarter" idx="11"/>
          </p:nvPr>
        </p:nvSpPr>
        <p:spPr>
          <a:xfrm>
            <a:off x="9335247" y="6517218"/>
            <a:ext cx="2844800" cy="366183"/>
          </a:xfrm>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9004975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130426"/>
            <a:ext cx="5384800" cy="2314575"/>
          </a:xfrm>
        </p:spPr>
        <p:txBody>
          <a:bodyPr anchor="b"/>
          <a:lstStyle>
            <a:lvl1pPr algn="r">
              <a:defRPr sz="5333"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6502400" y="3022599"/>
            <a:ext cx="4572000" cy="1422401"/>
          </a:xfrm>
        </p:spPr>
        <p:txBody>
          <a:bodyPr anchor="b"/>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1" name="Text Placeholder 10"/>
          <p:cNvSpPr>
            <a:spLocks noGrp="1"/>
          </p:cNvSpPr>
          <p:nvPr>
            <p:ph type="body" sz="quarter" idx="10" hasCustomPrompt="1"/>
          </p:nvPr>
        </p:nvSpPr>
        <p:spPr>
          <a:xfrm>
            <a:off x="6502400" y="4546600"/>
            <a:ext cx="1195917" cy="450851"/>
          </a:xfrm>
        </p:spPr>
        <p:txBody>
          <a:bodyPr anchor="t"/>
          <a:lstStyle>
            <a:lvl1pPr marL="0" indent="0" fontAlgn="auto">
              <a:spcBef>
                <a:spcPts val="0"/>
              </a:spcBef>
              <a:spcAft>
                <a:spcPts val="0"/>
              </a:spcAft>
              <a:buNone/>
              <a:defRPr sz="2133">
                <a:solidFill>
                  <a:schemeClr val="bg1">
                    <a:lumMod val="50000"/>
                  </a:schemeClr>
                </a:solidFill>
                <a:latin typeface="+mn-lt"/>
              </a:defRPr>
            </a:lvl1pPr>
          </a:lstStyle>
          <a:p>
            <a:pPr fontAlgn="auto">
              <a:spcBef>
                <a:spcPts val="0"/>
              </a:spcBef>
              <a:spcAft>
                <a:spcPts val="0"/>
              </a:spcAft>
              <a:defRPr/>
            </a:pPr>
            <a:r>
              <a:rPr lang="en-CA" sz="2133" spc="-200" dirty="0">
                <a:solidFill>
                  <a:schemeClr val="tx1">
                    <a:lumMod val="50000"/>
                    <a:lumOff val="50000"/>
                  </a:schemeClr>
                </a:solidFill>
                <a:latin typeface="Open Sans Light" pitchFamily="34" charset="0"/>
                <a:ea typeface="Open Sans Light" pitchFamily="34" charset="0"/>
                <a:cs typeface="Open Sans Light" pitchFamily="34" charset="0"/>
              </a:rPr>
              <a:t>Volume 2</a:t>
            </a:r>
            <a:endParaRPr lang="en-US" sz="2133"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81590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5" name="Picture 4" descr="A picture containing indoor, window, person, person&#10;&#10;Description automatically generated">
            <a:extLst>
              <a:ext uri="{FF2B5EF4-FFF2-40B4-BE49-F238E27FC236}">
                <a16:creationId xmlns:a16="http://schemas.microsoft.com/office/drawing/2014/main" id="{AE99ABB2-EFA7-814E-9EDC-EF6EFF91AC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073454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8000" y="1701801"/>
            <a:ext cx="5588000" cy="2314575"/>
          </a:xfrm>
        </p:spPr>
        <p:txBody>
          <a:bodyPr anchor="b"/>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hasCustomPrompt="1"/>
          </p:nvPr>
        </p:nvSpPr>
        <p:spPr>
          <a:xfrm>
            <a:off x="5588000" y="4140198"/>
            <a:ext cx="5588000" cy="857253"/>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5" name="Text Placeholder 4"/>
          <p:cNvSpPr>
            <a:spLocks noGrp="1"/>
          </p:cNvSpPr>
          <p:nvPr>
            <p:ph type="body" sz="quarter" idx="10" hasCustomPrompt="1"/>
          </p:nvPr>
        </p:nvSpPr>
        <p:spPr>
          <a:xfrm>
            <a:off x="5588000" y="5156202"/>
            <a:ext cx="5588000" cy="450849"/>
          </a:xfrm>
        </p:spPr>
        <p:txBody>
          <a:bodyPr/>
          <a:lstStyle>
            <a:lvl1pPr marL="0" indent="0">
              <a:buNone/>
              <a:defRPr sz="2400">
                <a:solidFill>
                  <a:schemeClr val="bg1">
                    <a:lumMod val="50000"/>
                  </a:schemeClr>
                </a:solidFill>
                <a:latin typeface="+mn-lt"/>
                <a:ea typeface="Open Sans Light" panose="020B0306030504020204" pitchFamily="34" charset="0"/>
                <a:cs typeface="Open Sans Light" panose="020B0306030504020204" pitchFamily="34" charset="0"/>
              </a:defRPr>
            </a:lvl1pPr>
            <a:lvl2pPr>
              <a:defRPr sz="2400">
                <a:latin typeface="Open Sans Light" panose="020B0306030504020204" pitchFamily="34" charset="0"/>
                <a:ea typeface="Open Sans Light" panose="020B0306030504020204" pitchFamily="34" charset="0"/>
                <a:cs typeface="Open Sans Light" panose="020B0306030504020204" pitchFamily="34" charset="0"/>
              </a:defRPr>
            </a:lvl2pPr>
            <a:lvl3pPr marL="1219170" indent="0">
              <a:buNone/>
              <a:defRPr sz="2133">
                <a:latin typeface="Open Sans Light" panose="020B0306030504020204" pitchFamily="34" charset="0"/>
                <a:ea typeface="Open Sans Light" panose="020B0306030504020204" pitchFamily="34" charset="0"/>
                <a:cs typeface="Open Sans Light" panose="020B0306030504020204" pitchFamily="34" charset="0"/>
              </a:defRPr>
            </a:lvl3pPr>
          </a:lstStyle>
          <a:p>
            <a:pPr lvl="0"/>
            <a:r>
              <a:rPr lang="en-US" dirty="0"/>
              <a:t>Volume 1</a:t>
            </a:r>
          </a:p>
        </p:txBody>
      </p:sp>
      <p:sp>
        <p:nvSpPr>
          <p:cNvPr id="6" name="Picture Placeholder 5"/>
          <p:cNvSpPr>
            <a:spLocks noGrp="1"/>
          </p:cNvSpPr>
          <p:nvPr>
            <p:ph type="pic" sz="quarter" idx="11"/>
          </p:nvPr>
        </p:nvSpPr>
        <p:spPr>
          <a:xfrm>
            <a:off x="609600" y="1295400"/>
            <a:ext cx="4470400" cy="43688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3860510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42FA0B4-8016-4CBD-8F03-715A48728871}"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877D0C5-A413-4E9B-9383-9D55681DF46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6135361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A0597D64-D927-44E6-829B-6BB6CA9E9C74}" type="datetime1">
              <a:rPr lang="en-US">
                <a:solidFill>
                  <a:prstClr val="white">
                    <a:lumMod val="50000"/>
                  </a:prstClr>
                </a:solidFill>
              </a:rPr>
              <a:pPr>
                <a:defRPr/>
              </a:pPr>
              <a:t>9/23/2021</a:t>
            </a:fld>
            <a:endParaRPr lang="en-US" dirty="0">
              <a:solidFill>
                <a:prstClr val="white">
                  <a:lumMod val="50000"/>
                </a:prstClr>
              </a:solidFill>
            </a:endParaRPr>
          </a:p>
        </p:txBody>
      </p:sp>
      <p:sp>
        <p:nvSpPr>
          <p:cNvPr id="4" name="Slide Number Placeholder 3"/>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760481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solidFill>
                  <a:schemeClr val="bg1">
                    <a:lumMod val="50000"/>
                  </a:schemeClr>
                </a:solidFill>
                <a:latin typeface="+mn-lt"/>
              </a:defRPr>
            </a:lvl1pPr>
          </a:lstStyle>
          <a:p>
            <a:pPr>
              <a:defRPr/>
            </a:pPr>
            <a:fld id="{68750F4E-3D62-4B03-8591-4DA4E0FC7EC2}"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4" name="Slide Number Placeholder 5"/>
          <p:cNvSpPr>
            <a:spLocks noGrp="1"/>
          </p:cNvSpPr>
          <p:nvPr>
            <p:ph type="sldNum" sz="quarter" idx="12"/>
          </p:nvPr>
        </p:nvSpPr>
        <p:spPr/>
        <p:txBody>
          <a:bodyPr/>
          <a:lstStyle>
            <a:lvl1pPr>
              <a:defRPr>
                <a:solidFill>
                  <a:schemeClr val="bg1">
                    <a:lumMod val="50000"/>
                  </a:schemeClr>
                </a:solidFill>
                <a:latin typeface="+mn-lt"/>
              </a:defRPr>
            </a:lvl1pPr>
          </a:lstStyle>
          <a:p>
            <a:pPr>
              <a:defRPr/>
            </a:pPr>
            <a:fld id="{E5D563DC-F8B1-430E-A2DB-49138818D981}"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699645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12192000" cy="1143000"/>
          </a:xfrm>
        </p:spPr>
        <p:txBody>
          <a:bodyPr/>
          <a:lstStyle>
            <a:lvl1pPr>
              <a:defRPr sz="4800"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solidFill>
                  <a:schemeClr val="bg1">
                    <a:lumMod val="50000"/>
                  </a:schemeClr>
                </a:solidFill>
                <a:latin typeface="+mn-lt"/>
              </a:defRPr>
            </a:lvl1pPr>
          </a:lstStyle>
          <a:p>
            <a:pPr>
              <a:defRPr/>
            </a:pPr>
            <a:fld id="{F7AAD756-7EC4-4D1B-9270-C530CC464B60}" type="datetime1">
              <a:rPr lang="en-US" smtClean="0">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sz="1200">
                <a:solidFill>
                  <a:schemeClr val="bg1">
                    <a:lumMod val="50000"/>
                  </a:schemeClr>
                </a:solidFill>
                <a:latin typeface="+mn-lt"/>
              </a:defRPr>
            </a:lvl1pPr>
          </a:lstStyle>
          <a:p>
            <a:pPr>
              <a:defRPr/>
            </a:pPr>
            <a:fld id="{BDF4951A-473A-4955-9DE2-E7F57036C65D}" type="slidenum">
              <a:rPr lang="en-US" smtClean="0">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52821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667" b="1">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atin typeface="+mn-lt"/>
              </a:defRPr>
            </a:lvl1pPr>
            <a:lvl2pPr>
              <a:defRPr sz="2400">
                <a:latin typeface="+mn-lt"/>
              </a:defRPr>
            </a:lvl2pPr>
            <a:lvl3pPr>
              <a:defRPr sz="2133">
                <a:latin typeface="+mn-lt"/>
              </a:defRPr>
            </a:lvl3pPr>
            <a:lvl4pPr>
              <a:defRPr sz="1867">
                <a:latin typeface="+mn-lt"/>
              </a:defRPr>
            </a:lvl4pPr>
            <a:lvl5pPr>
              <a:defRPr sz="1867">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667" b="1">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667">
                <a:latin typeface="+mn-lt"/>
              </a:defRPr>
            </a:lvl1pPr>
            <a:lvl2pPr>
              <a:defRPr sz="2400">
                <a:latin typeface="+mn-lt"/>
              </a:defRPr>
            </a:lvl2pPr>
            <a:lvl3pPr>
              <a:defRPr sz="2133">
                <a:latin typeface="+mn-lt"/>
              </a:defRPr>
            </a:lvl3pPr>
            <a:lvl4pPr>
              <a:defRPr sz="1867">
                <a:latin typeface="+mn-lt"/>
              </a:defRPr>
            </a:lvl4pPr>
            <a:lvl5pPr>
              <a:defRPr sz="1867">
                <a:latin typeface="+mn-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solidFill>
                  <a:schemeClr val="bg1">
                    <a:lumMod val="50000"/>
                  </a:schemeClr>
                </a:solidFill>
                <a:latin typeface="+mn-lt"/>
              </a:defRPr>
            </a:lvl1pPr>
          </a:lstStyle>
          <a:p>
            <a:pPr>
              <a:defRPr/>
            </a:pPr>
            <a:fld id="{3C68A0F2-D0D6-4EE5-B9DC-094D82E0B57D}"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9" name="Slide Number Placeholder 5"/>
          <p:cNvSpPr>
            <a:spLocks noGrp="1"/>
          </p:cNvSpPr>
          <p:nvPr>
            <p:ph type="sldNum" sz="quarter" idx="12"/>
          </p:nvPr>
        </p:nvSpPr>
        <p:spPr/>
        <p:txBody>
          <a:bodyPr/>
          <a:lstStyle>
            <a:lvl1pPr>
              <a:defRPr>
                <a:solidFill>
                  <a:schemeClr val="bg1">
                    <a:lumMod val="50000"/>
                  </a:schemeClr>
                </a:solidFill>
                <a:latin typeface="+mn-lt"/>
              </a:defRPr>
            </a:lvl1pPr>
          </a:lstStyle>
          <a:p>
            <a:pPr>
              <a:defRPr/>
            </a:pPr>
            <a:fld id="{DCEE59CF-6CE9-433F-BC21-11500F63ECC9}"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846417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allery with footer">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2699" y="1422400"/>
            <a:ext cx="6413500" cy="2133600"/>
          </a:xfrm>
        </p:spPr>
        <p:txBody>
          <a:bodyPr anchor="ctr"/>
          <a:lstStyle>
            <a:lvl1pPr marL="0" indent="0" algn="ctr">
              <a:buNone/>
              <a:defRPr sz="3200"/>
            </a:lvl1pPr>
          </a:lstStyle>
          <a:p>
            <a:r>
              <a:rPr lang="en-US"/>
              <a:t>Click icon to add picture</a:t>
            </a:r>
          </a:p>
        </p:txBody>
      </p:sp>
      <p:sp>
        <p:nvSpPr>
          <p:cNvPr id="12" name="Picture Placeholder 10"/>
          <p:cNvSpPr>
            <a:spLocks noGrp="1"/>
          </p:cNvSpPr>
          <p:nvPr>
            <p:ph type="pic" sz="quarter" idx="14"/>
          </p:nvPr>
        </p:nvSpPr>
        <p:spPr>
          <a:xfrm>
            <a:off x="6502400" y="1422400"/>
            <a:ext cx="2692400" cy="2133600"/>
          </a:xfrm>
        </p:spPr>
        <p:txBody>
          <a:bodyPr anchor="ctr"/>
          <a:lstStyle>
            <a:lvl1pPr marL="0" indent="0" algn="ctr">
              <a:buNone/>
              <a:defRPr sz="3200"/>
            </a:lvl1pPr>
          </a:lstStyle>
          <a:p>
            <a:r>
              <a:rPr lang="en-US"/>
              <a:t>Click icon to add picture</a:t>
            </a:r>
          </a:p>
        </p:txBody>
      </p:sp>
      <p:sp>
        <p:nvSpPr>
          <p:cNvPr id="13" name="Picture Placeholder 10"/>
          <p:cNvSpPr>
            <a:spLocks noGrp="1"/>
          </p:cNvSpPr>
          <p:nvPr>
            <p:ph type="pic" sz="quarter" idx="15"/>
          </p:nvPr>
        </p:nvSpPr>
        <p:spPr>
          <a:xfrm>
            <a:off x="2781301" y="3636356"/>
            <a:ext cx="6413500" cy="2133600"/>
          </a:xfrm>
        </p:spPr>
        <p:txBody>
          <a:bodyPr anchor="ctr"/>
          <a:lstStyle>
            <a:lvl1pPr marL="0" indent="0" algn="ctr">
              <a:buNone/>
              <a:defRPr sz="3200"/>
            </a:lvl1pPr>
          </a:lstStyle>
          <a:p>
            <a:r>
              <a:rPr lang="en-US"/>
              <a:t>Click icon to add picture</a:t>
            </a:r>
          </a:p>
        </p:txBody>
      </p:sp>
      <p:sp>
        <p:nvSpPr>
          <p:cNvPr id="14" name="Picture Placeholder 10"/>
          <p:cNvSpPr>
            <a:spLocks noGrp="1"/>
          </p:cNvSpPr>
          <p:nvPr>
            <p:ph type="pic" sz="quarter" idx="16"/>
          </p:nvPr>
        </p:nvSpPr>
        <p:spPr>
          <a:xfrm>
            <a:off x="-12700" y="3636356"/>
            <a:ext cx="2692400" cy="2133600"/>
          </a:xfrm>
        </p:spPr>
        <p:txBody>
          <a:bodyPr anchor="ctr"/>
          <a:lstStyle>
            <a:lvl1pPr marL="0" indent="0" algn="ctr">
              <a:buNone/>
              <a:defRPr sz="3200"/>
            </a:lvl1pPr>
          </a:lstStyle>
          <a:p>
            <a:r>
              <a:rPr lang="en-US"/>
              <a:t>Click icon to add picture</a:t>
            </a:r>
          </a:p>
        </p:txBody>
      </p:sp>
      <p:sp>
        <p:nvSpPr>
          <p:cNvPr id="15" name="Picture Placeholder 10"/>
          <p:cNvSpPr>
            <a:spLocks noGrp="1"/>
          </p:cNvSpPr>
          <p:nvPr>
            <p:ph type="pic" sz="quarter" idx="17"/>
          </p:nvPr>
        </p:nvSpPr>
        <p:spPr>
          <a:xfrm>
            <a:off x="9296400" y="1422400"/>
            <a:ext cx="2895600" cy="4343400"/>
          </a:xfrm>
        </p:spPr>
        <p:txBody>
          <a:bodyPr anchor="ctr"/>
          <a:lstStyle>
            <a:lvl1pPr marL="0" indent="0" algn="ctr">
              <a:buNone/>
              <a:defRPr sz="3200"/>
            </a:lvl1pPr>
          </a:lstStyle>
          <a:p>
            <a:r>
              <a:rPr lang="en-US"/>
              <a:t>Click icon to add picture</a:t>
            </a:r>
          </a:p>
        </p:txBody>
      </p:sp>
      <p:sp>
        <p:nvSpPr>
          <p:cNvPr id="2" name="Title 1"/>
          <p:cNvSpPr>
            <a:spLocks noGrp="1"/>
          </p:cNvSpPr>
          <p:nvPr>
            <p:ph type="title"/>
          </p:nvPr>
        </p:nvSpPr>
        <p:spPr>
          <a:xfrm>
            <a:off x="0" y="279400"/>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CF87ABB-E24B-40AD-B6FD-A192CA108238}"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877D0C5-A413-4E9B-9383-9D55681DF46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5982446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6" name="Picture Placeholder 21"/>
          <p:cNvSpPr>
            <a:spLocks noGrp="1"/>
          </p:cNvSpPr>
          <p:nvPr>
            <p:ph type="pic" sz="quarter" idx="17"/>
          </p:nvPr>
        </p:nvSpPr>
        <p:spPr>
          <a:xfrm>
            <a:off x="6174260" y="3694213"/>
            <a:ext cx="2540000" cy="1524000"/>
          </a:xfrm>
        </p:spPr>
        <p:txBody>
          <a:bodyPr/>
          <a:lstStyle>
            <a:lvl1pPr marL="0" indent="0" algn="ctr">
              <a:buNone/>
              <a:defRPr sz="2400"/>
            </a:lvl1pPr>
          </a:lstStyle>
          <a:p>
            <a:r>
              <a:rPr lang="en-US"/>
              <a:t>Click icon to add picture</a:t>
            </a:r>
            <a:endParaRPr lang="en-US" dirty="0"/>
          </a:p>
        </p:txBody>
      </p:sp>
      <p:sp>
        <p:nvSpPr>
          <p:cNvPr id="27" name="Picture Placeholder 21"/>
          <p:cNvSpPr>
            <a:spLocks noGrp="1"/>
          </p:cNvSpPr>
          <p:nvPr>
            <p:ph type="pic" sz="quarter" idx="18"/>
          </p:nvPr>
        </p:nvSpPr>
        <p:spPr>
          <a:xfrm>
            <a:off x="9031760" y="3677051"/>
            <a:ext cx="2540000" cy="1524000"/>
          </a:xfrm>
        </p:spPr>
        <p:txBody>
          <a:bodyPr/>
          <a:lstStyle>
            <a:lvl1pPr marL="0" indent="0" algn="ctr">
              <a:buNone/>
              <a:defRPr sz="2400"/>
            </a:lvl1pPr>
          </a:lstStyle>
          <a:p>
            <a:r>
              <a:rPr lang="en-US"/>
              <a:t>Click icon to add picture</a:t>
            </a:r>
            <a:endParaRPr lang="en-US" dirty="0"/>
          </a:p>
        </p:txBody>
      </p:sp>
      <p:sp>
        <p:nvSpPr>
          <p:cNvPr id="28" name="Picture Placeholder 21"/>
          <p:cNvSpPr>
            <a:spLocks noGrp="1"/>
          </p:cNvSpPr>
          <p:nvPr>
            <p:ph type="pic" sz="quarter" idx="19"/>
          </p:nvPr>
        </p:nvSpPr>
        <p:spPr>
          <a:xfrm>
            <a:off x="465095" y="3694213"/>
            <a:ext cx="2540000" cy="1524000"/>
          </a:xfrm>
        </p:spPr>
        <p:txBody>
          <a:bodyPr/>
          <a:lstStyle>
            <a:lvl1pPr marL="0" indent="0" algn="ctr">
              <a:buNone/>
              <a:defRPr sz="2400"/>
            </a:lvl1pPr>
          </a:lstStyle>
          <a:p>
            <a:r>
              <a:rPr lang="en-US"/>
              <a:t>Click icon to add picture</a:t>
            </a:r>
            <a:endParaRPr lang="en-US" dirty="0"/>
          </a:p>
        </p:txBody>
      </p:sp>
      <p:sp>
        <p:nvSpPr>
          <p:cNvPr id="29" name="Picture Placeholder 21"/>
          <p:cNvSpPr>
            <a:spLocks noGrp="1"/>
          </p:cNvSpPr>
          <p:nvPr>
            <p:ph type="pic" sz="quarter" idx="20"/>
          </p:nvPr>
        </p:nvSpPr>
        <p:spPr>
          <a:xfrm>
            <a:off x="3322595" y="3677051"/>
            <a:ext cx="2540000" cy="1524000"/>
          </a:xfrm>
        </p:spPr>
        <p:txBody>
          <a:bodyPr/>
          <a:lstStyle>
            <a:lvl1pPr marL="0" indent="0" algn="ctr">
              <a:buNone/>
              <a:defRPr sz="2400"/>
            </a:lvl1pPr>
          </a:lstStyle>
          <a:p>
            <a:r>
              <a:rPr lang="en-US"/>
              <a:t>Click icon to add picture</a:t>
            </a:r>
            <a:endParaRPr lang="en-US" dirty="0"/>
          </a:p>
        </p:txBody>
      </p:sp>
      <p:sp>
        <p:nvSpPr>
          <p:cNvPr id="24" name="Picture Placeholder 21"/>
          <p:cNvSpPr>
            <a:spLocks noGrp="1"/>
          </p:cNvSpPr>
          <p:nvPr>
            <p:ph type="pic" sz="quarter" idx="15"/>
          </p:nvPr>
        </p:nvSpPr>
        <p:spPr>
          <a:xfrm>
            <a:off x="6204465" y="1295400"/>
            <a:ext cx="2540000" cy="1524000"/>
          </a:xfrm>
        </p:spPr>
        <p:txBody>
          <a:bodyPr/>
          <a:lstStyle>
            <a:lvl1pPr marL="0" indent="0" algn="ctr">
              <a:buNone/>
              <a:defRPr sz="2400"/>
            </a:lvl1pPr>
          </a:lstStyle>
          <a:p>
            <a:r>
              <a:rPr lang="en-US"/>
              <a:t>Click icon to add picture</a:t>
            </a:r>
            <a:endParaRPr lang="en-US" dirty="0"/>
          </a:p>
        </p:txBody>
      </p:sp>
      <p:sp>
        <p:nvSpPr>
          <p:cNvPr id="25" name="Picture Placeholder 21"/>
          <p:cNvSpPr>
            <a:spLocks noGrp="1"/>
          </p:cNvSpPr>
          <p:nvPr>
            <p:ph type="pic" sz="quarter" idx="16"/>
          </p:nvPr>
        </p:nvSpPr>
        <p:spPr>
          <a:xfrm>
            <a:off x="9061965" y="1278237"/>
            <a:ext cx="2540000" cy="1524000"/>
          </a:xfrm>
        </p:spPr>
        <p:txBody>
          <a:bodyPr/>
          <a:lstStyle>
            <a:lvl1pPr marL="0" indent="0" algn="ctr">
              <a:buNone/>
              <a:defRPr sz="2400"/>
            </a:lvl1pPr>
          </a:lstStyle>
          <a:p>
            <a:r>
              <a:rPr lang="en-US"/>
              <a:t>Click icon to add picture</a:t>
            </a:r>
            <a:endParaRPr lang="en-US" dirty="0"/>
          </a:p>
        </p:txBody>
      </p:sp>
      <p:sp>
        <p:nvSpPr>
          <p:cNvPr id="22" name="Picture Placeholder 21"/>
          <p:cNvSpPr>
            <a:spLocks noGrp="1"/>
          </p:cNvSpPr>
          <p:nvPr>
            <p:ph type="pic" sz="quarter" idx="13"/>
          </p:nvPr>
        </p:nvSpPr>
        <p:spPr>
          <a:xfrm>
            <a:off x="495300" y="1295400"/>
            <a:ext cx="2540000" cy="1524000"/>
          </a:xfrm>
        </p:spPr>
        <p:txBody>
          <a:bodyPr/>
          <a:lstStyle>
            <a:lvl1pPr marL="0" indent="0" algn="ctr">
              <a:buNone/>
              <a:defRPr sz="2400"/>
            </a:lvl1pPr>
          </a:lstStyle>
          <a:p>
            <a:r>
              <a:rPr lang="en-US"/>
              <a:t>Click icon to add picture</a:t>
            </a:r>
            <a:endParaRPr lang="en-US" dirty="0"/>
          </a:p>
        </p:txBody>
      </p:sp>
      <p:sp>
        <p:nvSpPr>
          <p:cNvPr id="23" name="Picture Placeholder 21"/>
          <p:cNvSpPr>
            <a:spLocks noGrp="1"/>
          </p:cNvSpPr>
          <p:nvPr>
            <p:ph type="pic" sz="quarter" idx="14"/>
          </p:nvPr>
        </p:nvSpPr>
        <p:spPr>
          <a:xfrm>
            <a:off x="3352800" y="1278237"/>
            <a:ext cx="2540000" cy="1524000"/>
          </a:xfrm>
        </p:spPr>
        <p:txBody>
          <a:bodyPr/>
          <a:lstStyle>
            <a:lvl1pPr marL="0" indent="0" algn="ctr">
              <a:buNone/>
              <a:defRPr sz="2400"/>
            </a:lvl1pPr>
          </a:lstStyle>
          <a:p>
            <a:r>
              <a:rPr lang="en-US"/>
              <a:t>Click icon to add picture</a:t>
            </a:r>
            <a:endParaRPr lang="en-US" dirty="0"/>
          </a:p>
        </p:txBody>
      </p:sp>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solidFill>
                  <a:schemeClr val="bg1">
                    <a:lumMod val="50000"/>
                  </a:schemeClr>
                </a:solidFill>
              </a:defRPr>
            </a:lvl1pPr>
          </a:lstStyle>
          <a:p>
            <a:pPr>
              <a:defRPr/>
            </a:pPr>
            <a:fld id="{CF2F9CDD-135C-4E55-B134-E25030352FA8}"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5"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1877D0C5-A413-4E9B-9383-9D55681DF46B}"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3388877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9599" y="2906712"/>
            <a:ext cx="8176684" cy="1538287"/>
          </a:xfrm>
        </p:spPr>
        <p:txBody>
          <a:bodyPr anchor="b"/>
          <a:lstStyle>
            <a:lvl1pPr marL="0" indent="0">
              <a:buNone/>
              <a:defRPr sz="2667">
                <a:solidFill>
                  <a:schemeClr val="tx1">
                    <a:tint val="75000"/>
                  </a:schemeClr>
                </a:solidFill>
                <a:latin typeface="+mn-lt"/>
                <a:ea typeface="Open Sans Light" panose="020B0306030504020204" pitchFamily="34" charset="0"/>
                <a:cs typeface="Open Sans Light" panose="020B0306030504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0" name="Title 9"/>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37454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solidFill>
                  <a:schemeClr val="bg1">
                    <a:lumMod val="50000"/>
                  </a:schemeClr>
                </a:solidFill>
              </a:defRPr>
            </a:lvl1pPr>
          </a:lstStyle>
          <a:p>
            <a:pPr>
              <a:defRPr/>
            </a:pPr>
            <a:fld id="{A70909C6-05B7-4064-97F9-61B77360055D}"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7" name="Slide Number Placeholder 5"/>
          <p:cNvSpPr>
            <a:spLocks noGrp="1"/>
          </p:cNvSpPr>
          <p:nvPr>
            <p:ph type="sldNum" sz="quarter" idx="12"/>
          </p:nvPr>
        </p:nvSpPr>
        <p:spPr/>
        <p:txBody>
          <a:bodyPr/>
          <a:lstStyle>
            <a:lvl1pPr>
              <a:defRPr>
                <a:solidFill>
                  <a:schemeClr val="bg1">
                    <a:lumMod val="50000"/>
                  </a:schemeClr>
                </a:solidFill>
              </a:defRPr>
            </a:lvl1pPr>
          </a:lstStyle>
          <a:p>
            <a:pPr>
              <a:defRPr/>
            </a:pPr>
            <a:fld id="{5A897D0C-3134-44CB-B645-71360F8365A4}" type="slidenum">
              <a:rPr lang="en-US" smtClean="0">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747933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8" name="Picture 7" descr="A picture containing large, blue, person, person&#10;&#10;Description automatically generated">
            <a:extLst>
              <a:ext uri="{FF2B5EF4-FFF2-40B4-BE49-F238E27FC236}">
                <a16:creationId xmlns:a16="http://schemas.microsoft.com/office/drawing/2014/main" id="{AFB34F32-38B5-404C-80AF-CAF6B207EF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935345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2"/>
            <a:ext cx="6815667" cy="5853113"/>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F4EC8A-D0F8-4F6D-AC8F-FFC11B6DEEA1}"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AC8A26-F05F-4284-B75F-21D95338C7D2}"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506593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133CA1-E7AB-40FA-B0AF-1F9C84BA041A}"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C0E0B1-F182-469A-85F4-E44E4CA05433}"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116554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92800" y="1295401"/>
            <a:ext cx="4470400" cy="2314575"/>
          </a:xfrm>
        </p:spPr>
        <p:txBody>
          <a:bodyPr/>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5892800" y="3733800"/>
            <a:ext cx="4267200" cy="1422401"/>
          </a:xfrm>
        </p:spPr>
        <p:txBody>
          <a:bodyPr anchor="b"/>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11" name="Text Placeholder 10"/>
          <p:cNvSpPr>
            <a:spLocks noGrp="1"/>
          </p:cNvSpPr>
          <p:nvPr>
            <p:ph type="body" sz="quarter" idx="10" hasCustomPrompt="1"/>
          </p:nvPr>
        </p:nvSpPr>
        <p:spPr>
          <a:xfrm>
            <a:off x="5892800" y="5257800"/>
            <a:ext cx="1195917" cy="450851"/>
          </a:xfrm>
        </p:spPr>
        <p:txBody>
          <a:bodyPr anchor="t"/>
          <a:lstStyle>
            <a:lvl1pPr marL="0" indent="0" fontAlgn="auto">
              <a:spcBef>
                <a:spcPts val="0"/>
              </a:spcBef>
              <a:spcAft>
                <a:spcPts val="0"/>
              </a:spcAft>
              <a:buNone/>
              <a:defRPr sz="2133">
                <a:solidFill>
                  <a:schemeClr val="bg1">
                    <a:lumMod val="50000"/>
                  </a:schemeClr>
                </a:solidFill>
                <a:latin typeface="+mn-lt"/>
              </a:defRPr>
            </a:lvl1pPr>
          </a:lstStyle>
          <a:p>
            <a:pPr fontAlgn="auto">
              <a:spcBef>
                <a:spcPts val="0"/>
              </a:spcBef>
              <a:spcAft>
                <a:spcPts val="0"/>
              </a:spcAft>
              <a:defRPr/>
            </a:pPr>
            <a:r>
              <a:rPr lang="en-CA" sz="2133" spc="-200" dirty="0">
                <a:solidFill>
                  <a:schemeClr val="tx1">
                    <a:lumMod val="50000"/>
                    <a:lumOff val="50000"/>
                  </a:schemeClr>
                </a:solidFill>
                <a:latin typeface="Open Sans Light" pitchFamily="34" charset="0"/>
                <a:ea typeface="Open Sans Light" pitchFamily="34" charset="0"/>
                <a:cs typeface="Open Sans Light" pitchFamily="34" charset="0"/>
              </a:rPr>
              <a:t>Volume 2</a:t>
            </a:r>
            <a:endParaRPr lang="en-US" sz="2133" dirty="0">
              <a:latin typeface="Open Sans Light" pitchFamily="34" charset="0"/>
              <a:ea typeface="Open Sans Light" pitchFamily="34" charset="0"/>
              <a:cs typeface="Open Sans Light" pitchFamily="34" charset="0"/>
            </a:endParaRPr>
          </a:p>
        </p:txBody>
      </p:sp>
      <p:pic>
        <p:nvPicPr>
          <p:cNvPr id="4" name="Picture 3"/>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1" y="1600200"/>
            <a:ext cx="4498569" cy="3632200"/>
          </a:xfrm>
          <a:prstGeom prst="rect">
            <a:avLst/>
          </a:prstGeom>
        </p:spPr>
      </p:pic>
      <p:sp>
        <p:nvSpPr>
          <p:cNvPr id="5" name="Date Placeholder 4"/>
          <p:cNvSpPr>
            <a:spLocks noGrp="1"/>
          </p:cNvSpPr>
          <p:nvPr>
            <p:ph type="dt" sz="half" idx="11"/>
          </p:nvPr>
        </p:nvSpPr>
        <p:spPr/>
        <p:txBody>
          <a:bodyPr/>
          <a:lstStyle/>
          <a:p>
            <a:pPr>
              <a:defRPr/>
            </a:pPr>
            <a:fld id="{85B56341-FC9F-488F-98D5-304B6209B123}" type="datetime1">
              <a:rPr lang="en-US" smtClean="0"/>
              <a:t>9/23/2021</a:t>
            </a:fld>
            <a:endParaRPr lang="en-US" dirty="0"/>
          </a:p>
        </p:txBody>
      </p:sp>
      <p:sp>
        <p:nvSpPr>
          <p:cNvPr id="6" name="Slide Number Placeholder 5"/>
          <p:cNvSpPr>
            <a:spLocks noGrp="1"/>
          </p:cNvSpPr>
          <p:nvPr>
            <p:ph type="sldNum" sz="quarter" idx="12"/>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3862292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86400" y="2266950"/>
            <a:ext cx="5689600" cy="2314575"/>
          </a:xfrm>
        </p:spPr>
        <p:txBody>
          <a:bodyPr anchor="b"/>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5486400" y="4705349"/>
            <a:ext cx="5689600" cy="1422401"/>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5" name="Text Placeholder 4"/>
          <p:cNvSpPr>
            <a:spLocks noGrp="1"/>
          </p:cNvSpPr>
          <p:nvPr>
            <p:ph type="body" sz="quarter" idx="10" hasCustomPrompt="1"/>
          </p:nvPr>
        </p:nvSpPr>
        <p:spPr>
          <a:xfrm>
            <a:off x="5486400" y="6229352"/>
            <a:ext cx="5689600" cy="450849"/>
          </a:xfrm>
        </p:spPr>
        <p:txBody>
          <a:bodyPr/>
          <a:lstStyle>
            <a:lvl1pPr marL="0" indent="0">
              <a:buNone/>
              <a:defRPr sz="2400">
                <a:solidFill>
                  <a:schemeClr val="bg1">
                    <a:lumMod val="50000"/>
                  </a:schemeClr>
                </a:solidFill>
                <a:latin typeface="+mn-lt"/>
                <a:ea typeface="Open Sans Light" panose="020B0306030504020204" pitchFamily="34" charset="0"/>
                <a:cs typeface="Open Sans Light" panose="020B0306030504020204" pitchFamily="34" charset="0"/>
              </a:defRPr>
            </a:lvl1pPr>
            <a:lvl2pPr>
              <a:defRPr sz="2400">
                <a:latin typeface="Open Sans Light" panose="020B0306030504020204" pitchFamily="34" charset="0"/>
                <a:ea typeface="Open Sans Light" panose="020B0306030504020204" pitchFamily="34" charset="0"/>
                <a:cs typeface="Open Sans Light" panose="020B0306030504020204" pitchFamily="34" charset="0"/>
              </a:defRPr>
            </a:lvl2pPr>
            <a:lvl3pPr marL="1219170" indent="0">
              <a:buNone/>
              <a:defRPr sz="2133">
                <a:latin typeface="Open Sans Light" panose="020B0306030504020204" pitchFamily="34" charset="0"/>
                <a:ea typeface="Open Sans Light" panose="020B0306030504020204" pitchFamily="34" charset="0"/>
                <a:cs typeface="Open Sans Light" panose="020B0306030504020204" pitchFamily="34" charset="0"/>
              </a:defRPr>
            </a:lvl3pPr>
          </a:lstStyle>
          <a:p>
            <a:pPr lvl="0"/>
            <a:r>
              <a:rPr lang="en-US" dirty="0"/>
              <a:t>Volume 1</a:t>
            </a:r>
          </a:p>
        </p:txBody>
      </p:sp>
      <p:sp>
        <p:nvSpPr>
          <p:cNvPr id="6" name="Picture Placeholder 5"/>
          <p:cNvSpPr>
            <a:spLocks noGrp="1"/>
          </p:cNvSpPr>
          <p:nvPr>
            <p:ph type="pic" sz="quarter" idx="11"/>
          </p:nvPr>
        </p:nvSpPr>
        <p:spPr>
          <a:xfrm>
            <a:off x="0" y="0"/>
            <a:ext cx="5283200" cy="6858000"/>
          </a:xfrm>
        </p:spPr>
        <p:txBody>
          <a:bodyPr anchor="ctr"/>
          <a:lstStyle>
            <a:lvl1pPr marL="0" indent="0" algn="ctr">
              <a:buNone/>
              <a:defRPr sz="3200"/>
            </a:lvl1pPr>
          </a:lstStyle>
          <a:p>
            <a:endParaRPr lang="en-US"/>
          </a:p>
        </p:txBody>
      </p:sp>
      <p:sp>
        <p:nvSpPr>
          <p:cNvPr id="4" name="Date Placeholder 3"/>
          <p:cNvSpPr>
            <a:spLocks noGrp="1"/>
          </p:cNvSpPr>
          <p:nvPr>
            <p:ph type="dt" sz="half" idx="12"/>
          </p:nvPr>
        </p:nvSpPr>
        <p:spPr/>
        <p:txBody>
          <a:bodyPr/>
          <a:lstStyle/>
          <a:p>
            <a:pPr>
              <a:defRPr/>
            </a:pPr>
            <a:fld id="{F03B9569-112F-43A8-A270-6F4BAE5C9586}" type="datetime1">
              <a:rPr lang="en-US" smtClean="0"/>
              <a:t>9/23/2021</a:t>
            </a:fld>
            <a:endParaRPr lang="en-US" dirty="0"/>
          </a:p>
        </p:txBody>
      </p:sp>
      <p:sp>
        <p:nvSpPr>
          <p:cNvPr id="7" name="Slide Number Placeholder 6"/>
          <p:cNvSpPr>
            <a:spLocks noGrp="1"/>
          </p:cNvSpPr>
          <p:nvPr>
            <p:ph type="sldNum" sz="quarter" idx="13"/>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5235483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a:defRPr/>
            </a:pPr>
            <a:fld id="{6485D84D-6CDE-4604-A408-0B80D5374669}" type="datetime1">
              <a:rPr lang="en-US" smtClean="0"/>
              <a:t>9/23/2021</a:t>
            </a:fld>
            <a:endParaRPr lang="en-US" dirty="0"/>
          </a:p>
        </p:txBody>
      </p:sp>
      <p:sp>
        <p:nvSpPr>
          <p:cNvPr id="7" name="Slide Number Placeholder 6"/>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22538046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812801" y="1498600"/>
            <a:ext cx="3426884" cy="3352800"/>
          </a:xfrm>
        </p:spPr>
        <p:txBody>
          <a:bodyPr anchor="ctr"/>
          <a:lstStyle>
            <a:lvl1pPr marL="0" indent="0" algn="ctr">
              <a:buNone/>
              <a:defRPr sz="2400"/>
            </a:lvl1pPr>
          </a:lstStyle>
          <a:p>
            <a:endParaRPr lang="en-US" dirty="0"/>
          </a:p>
        </p:txBody>
      </p:sp>
      <p:sp>
        <p:nvSpPr>
          <p:cNvPr id="20" name="Picture Placeholder 3"/>
          <p:cNvSpPr>
            <a:spLocks noGrp="1"/>
          </p:cNvSpPr>
          <p:nvPr>
            <p:ph type="pic" sz="quarter" idx="14"/>
          </p:nvPr>
        </p:nvSpPr>
        <p:spPr>
          <a:xfrm>
            <a:off x="8432799" y="1498600"/>
            <a:ext cx="3426884" cy="3352800"/>
          </a:xfrm>
        </p:spPr>
        <p:txBody>
          <a:bodyPr anchor="ctr"/>
          <a:lstStyle>
            <a:lvl1pPr marL="0" indent="0" algn="ctr">
              <a:buNone/>
              <a:defRPr sz="2400"/>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a:defRPr/>
            </a:pPr>
            <a:fld id="{EEEBA01C-3340-4BBD-BB27-32A971F14128}" type="datetime1">
              <a:rPr lang="en-US" smtClean="0"/>
              <a:t>9/23/2021</a:t>
            </a:fld>
            <a:endParaRPr lang="en-US" dirty="0"/>
          </a:p>
        </p:txBody>
      </p:sp>
      <p:sp>
        <p:nvSpPr>
          <p:cNvPr id="7" name="Slide Number Placeholder 6"/>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
        <p:nvSpPr>
          <p:cNvPr id="19" name="Picture Placeholder 3"/>
          <p:cNvSpPr>
            <a:spLocks noGrp="1"/>
          </p:cNvSpPr>
          <p:nvPr>
            <p:ph type="pic" sz="quarter" idx="13"/>
          </p:nvPr>
        </p:nvSpPr>
        <p:spPr>
          <a:xfrm>
            <a:off x="4610101" y="1515533"/>
            <a:ext cx="3426884" cy="3352800"/>
          </a:xfrm>
        </p:spPr>
        <p:txBody>
          <a:bodyPr anchor="ctr"/>
          <a:lstStyle>
            <a:lvl1pPr marL="0" indent="0" algn="ctr">
              <a:buNone/>
              <a:defRPr sz="2400"/>
            </a:lvl1pPr>
          </a:lstStyle>
          <a:p>
            <a:endParaRPr lang="en-US" dirty="0"/>
          </a:p>
        </p:txBody>
      </p:sp>
    </p:spTree>
    <p:extLst>
      <p:ext uri="{BB962C8B-B14F-4D97-AF65-F5344CB8AC3E}">
        <p14:creationId xmlns:p14="http://schemas.microsoft.com/office/powerpoint/2010/main" val="25780983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480AB88B-2F3A-41BD-8691-B8292129697F}" type="datetime1">
              <a:rPr lang="en-US" smtClean="0"/>
              <a:t>9/23/2021</a:t>
            </a:fld>
            <a:endParaRPr lang="en-US" dirty="0"/>
          </a:p>
        </p:txBody>
      </p:sp>
      <p:sp>
        <p:nvSpPr>
          <p:cNvPr id="6" name="Slide Number Placeholder 5"/>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8465550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5283200" y="0"/>
            <a:ext cx="69088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486400" y="2006601"/>
            <a:ext cx="5689600" cy="2314575"/>
          </a:xfrm>
        </p:spPr>
        <p:txBody>
          <a:bodyPr anchor="b"/>
          <a:lstStyle>
            <a:lvl1pPr algn="l">
              <a:defRPr sz="4800" b="1">
                <a:solidFill>
                  <a:schemeClr val="tx2"/>
                </a:solidFill>
                <a:latin typeface="+mj-lt"/>
              </a:defRPr>
            </a:lvl1pPr>
          </a:lstStyle>
          <a:p>
            <a:r>
              <a:rPr lang="en-US" dirty="0"/>
              <a:t>TRANSITION SLIDE</a:t>
            </a:r>
          </a:p>
        </p:txBody>
      </p:sp>
      <p:sp>
        <p:nvSpPr>
          <p:cNvPr id="8" name="Subtitle 2"/>
          <p:cNvSpPr>
            <a:spLocks noGrp="1"/>
          </p:cNvSpPr>
          <p:nvPr>
            <p:ph type="subTitle" idx="1"/>
          </p:nvPr>
        </p:nvSpPr>
        <p:spPr>
          <a:xfrm>
            <a:off x="5486400" y="4445000"/>
            <a:ext cx="5689600" cy="1422401"/>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8000" y="5891624"/>
            <a:ext cx="2081824" cy="788576"/>
          </a:xfrm>
          <a:prstGeom prst="rect">
            <a:avLst/>
          </a:prstGeom>
        </p:spPr>
      </p:pic>
      <p:sp>
        <p:nvSpPr>
          <p:cNvPr id="4" name="Slide Number Placeholder 3"/>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3498350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5283200" y="0"/>
            <a:ext cx="69088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486400" y="2266950"/>
            <a:ext cx="5689600" cy="2314575"/>
          </a:xfrm>
        </p:spPr>
        <p:txBody>
          <a:bodyPr anchor="b"/>
          <a:lstStyle>
            <a:lvl1pPr algn="l">
              <a:defRPr sz="4800" b="1">
                <a:solidFill>
                  <a:schemeClr val="accent4"/>
                </a:solidFill>
                <a:latin typeface="Raleway" panose="020B0003030101060003" pitchFamily="34" charset="0"/>
              </a:defRPr>
            </a:lvl1pPr>
          </a:lstStyle>
          <a:p>
            <a:r>
              <a:rPr lang="en-US" dirty="0"/>
              <a:t>TRANSITION SLIDE</a:t>
            </a:r>
          </a:p>
        </p:txBody>
      </p:sp>
      <p:sp>
        <p:nvSpPr>
          <p:cNvPr id="8" name="Subtitle 2"/>
          <p:cNvSpPr>
            <a:spLocks noGrp="1"/>
          </p:cNvSpPr>
          <p:nvPr>
            <p:ph type="subTitle" idx="1"/>
          </p:nvPr>
        </p:nvSpPr>
        <p:spPr>
          <a:xfrm>
            <a:off x="5486400" y="4705349"/>
            <a:ext cx="5689600" cy="1422401"/>
          </a:xfrm>
        </p:spPr>
        <p:txBody>
          <a:bodyPr/>
          <a:lstStyle>
            <a:lvl1pPr marL="0" indent="0" algn="l">
              <a:buNone/>
              <a:defRPr>
                <a:solidFill>
                  <a:schemeClr val="bg1">
                    <a:lumMod val="50000"/>
                  </a:schemeClr>
                </a:solidFill>
                <a:latin typeface="+mj-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3" name="Date Placeholder 2"/>
          <p:cNvSpPr>
            <a:spLocks noGrp="1"/>
          </p:cNvSpPr>
          <p:nvPr>
            <p:ph type="dt" sz="half" idx="10"/>
          </p:nvPr>
        </p:nvSpPr>
        <p:spPr>
          <a:xfrm>
            <a:off x="4572000" y="6356351"/>
            <a:ext cx="2844800" cy="366183"/>
          </a:xfrm>
        </p:spPr>
        <p:txBody>
          <a:bodyPr/>
          <a:lstStyle/>
          <a:p>
            <a:pPr>
              <a:defRPr/>
            </a:pPr>
            <a:fld id="{3F2474C8-4D50-4599-B317-634CA3929BDF}" type="datetime1">
              <a:rPr lang="en-US" smtClean="0"/>
              <a:t>9/23/2021</a:t>
            </a:fld>
            <a:endParaRPr lang="en-US" dirty="0"/>
          </a:p>
        </p:txBody>
      </p:sp>
      <p:sp>
        <p:nvSpPr>
          <p:cNvPr id="4" name="Slide Number Placeholder 3"/>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31682110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461000"/>
            <a:ext cx="12192000" cy="1397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203200" y="5562601"/>
            <a:ext cx="6197600" cy="1055687"/>
          </a:xfrm>
        </p:spPr>
        <p:txBody>
          <a:bodyPr anchor="b"/>
          <a:lstStyle>
            <a:lvl1pPr algn="l">
              <a:defRPr sz="4800" b="1">
                <a:solidFill>
                  <a:schemeClr val="accent2"/>
                </a:solidFill>
                <a:latin typeface="Raleway" panose="020B0003030101060003" pitchFamily="34" charset="0"/>
              </a:defRPr>
            </a:lvl1pPr>
          </a:lstStyle>
          <a:p>
            <a:r>
              <a:rPr lang="en-US" dirty="0"/>
              <a:t>TRANSITION SLIDE</a:t>
            </a:r>
          </a:p>
        </p:txBody>
      </p:sp>
      <p:sp>
        <p:nvSpPr>
          <p:cNvPr id="8" name="Subtitle 2"/>
          <p:cNvSpPr>
            <a:spLocks noGrp="1"/>
          </p:cNvSpPr>
          <p:nvPr>
            <p:ph type="subTitle" idx="1"/>
          </p:nvPr>
        </p:nvSpPr>
        <p:spPr>
          <a:xfrm>
            <a:off x="6705600" y="5602289"/>
            <a:ext cx="5181600" cy="1015999"/>
          </a:xfrm>
        </p:spPr>
        <p:txBody>
          <a:bodyPr anchor="b"/>
          <a:lstStyle>
            <a:lvl1pPr marL="0" indent="0" algn="l">
              <a:buNone/>
              <a:defRPr sz="3200">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Slide Number Placeholder 3"/>
          <p:cNvSpPr>
            <a:spLocks noGrp="1"/>
          </p:cNvSpPr>
          <p:nvPr>
            <p:ph type="sldNum" sz="quarter" idx="11"/>
          </p:nvPr>
        </p:nvSpPr>
        <p:spPr>
          <a:xfrm>
            <a:off x="9335247" y="6517218"/>
            <a:ext cx="2844800" cy="366183"/>
          </a:xfrm>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64711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25FF27F0-9F4B-4F43-A3FD-CE7731F698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713022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allery Impact Slide">
    <p:spTree>
      <p:nvGrpSpPr>
        <p:cNvPr id="1" name=""/>
        <p:cNvGrpSpPr/>
        <p:nvPr/>
      </p:nvGrpSpPr>
      <p:grpSpPr>
        <a:xfrm>
          <a:off x="0" y="0"/>
          <a:ext cx="0" cy="0"/>
          <a:chOff x="0" y="0"/>
          <a:chExt cx="0" cy="0"/>
        </a:xfrm>
      </p:grpSpPr>
      <p:sp>
        <p:nvSpPr>
          <p:cNvPr id="34" name="Picture Placeholder 2"/>
          <p:cNvSpPr>
            <a:spLocks noGrp="1"/>
          </p:cNvSpPr>
          <p:nvPr>
            <p:ph type="pic" sz="quarter" idx="18"/>
          </p:nvPr>
        </p:nvSpPr>
        <p:spPr>
          <a:xfrm>
            <a:off x="5983818" y="1701800"/>
            <a:ext cx="1993900" cy="1727200"/>
          </a:xfrm>
        </p:spPr>
        <p:txBody>
          <a:bodyPr/>
          <a:lstStyle>
            <a:lvl1pPr marL="0" indent="0" algn="ctr">
              <a:buNone/>
              <a:defRPr sz="2667"/>
            </a:lvl1pPr>
          </a:lstStyle>
          <a:p>
            <a:endParaRPr lang="en-US" dirty="0"/>
          </a:p>
        </p:txBody>
      </p:sp>
      <p:sp>
        <p:nvSpPr>
          <p:cNvPr id="36" name="Picture Placeholder 2"/>
          <p:cNvSpPr>
            <a:spLocks noGrp="1"/>
          </p:cNvSpPr>
          <p:nvPr>
            <p:ph type="pic" sz="quarter" idx="20"/>
          </p:nvPr>
        </p:nvSpPr>
        <p:spPr>
          <a:xfrm>
            <a:off x="9983403" y="1701800"/>
            <a:ext cx="2220383" cy="1727200"/>
          </a:xfrm>
        </p:spPr>
        <p:txBody>
          <a:bodyPr/>
          <a:lstStyle>
            <a:lvl1pPr marL="0" indent="0" algn="ctr">
              <a:buNone/>
              <a:defRPr sz="2667"/>
            </a:lvl1pPr>
          </a:lstStyle>
          <a:p>
            <a:endParaRPr lang="en-US" dirty="0"/>
          </a:p>
        </p:txBody>
      </p:sp>
      <p:sp>
        <p:nvSpPr>
          <p:cNvPr id="37" name="Picture Placeholder 2"/>
          <p:cNvSpPr>
            <a:spLocks noGrp="1"/>
          </p:cNvSpPr>
          <p:nvPr>
            <p:ph type="pic" sz="quarter" idx="21"/>
          </p:nvPr>
        </p:nvSpPr>
        <p:spPr>
          <a:xfrm>
            <a:off x="7977717" y="1701800"/>
            <a:ext cx="2080683" cy="1727200"/>
          </a:xfrm>
        </p:spPr>
        <p:txBody>
          <a:bodyPr/>
          <a:lstStyle>
            <a:lvl1pPr marL="0" indent="0" algn="ctr">
              <a:buNone/>
              <a:defRPr sz="2667"/>
            </a:lvl1pPr>
          </a:lstStyle>
          <a:p>
            <a:endParaRPr lang="en-US"/>
          </a:p>
        </p:txBody>
      </p:sp>
      <p:sp>
        <p:nvSpPr>
          <p:cNvPr id="30" name="Picture Placeholder 2"/>
          <p:cNvSpPr>
            <a:spLocks noGrp="1"/>
          </p:cNvSpPr>
          <p:nvPr>
            <p:ph type="pic" sz="quarter" idx="14"/>
          </p:nvPr>
        </p:nvSpPr>
        <p:spPr>
          <a:xfrm>
            <a:off x="9983403" y="0"/>
            <a:ext cx="2220383" cy="1712384"/>
          </a:xfrm>
        </p:spPr>
        <p:txBody>
          <a:bodyPr/>
          <a:lstStyle>
            <a:lvl1pPr marL="0" indent="0" algn="ctr">
              <a:buNone/>
              <a:defRPr sz="2667"/>
            </a:lvl1pPr>
          </a:lstStyle>
          <a:p>
            <a:endParaRPr lang="en-US" dirty="0"/>
          </a:p>
        </p:txBody>
      </p:sp>
      <p:sp>
        <p:nvSpPr>
          <p:cNvPr id="28" name="Picture Placeholder 2"/>
          <p:cNvSpPr>
            <a:spLocks noGrp="1"/>
          </p:cNvSpPr>
          <p:nvPr>
            <p:ph type="pic" sz="quarter" idx="12"/>
          </p:nvPr>
        </p:nvSpPr>
        <p:spPr>
          <a:xfrm>
            <a:off x="5983818" y="0"/>
            <a:ext cx="1993900" cy="1712384"/>
          </a:xfrm>
        </p:spPr>
        <p:txBody>
          <a:bodyPr/>
          <a:lstStyle>
            <a:lvl1pPr marL="0" indent="0" algn="ctr">
              <a:buNone/>
              <a:defRPr sz="2667"/>
            </a:lvl1pPr>
          </a:lstStyle>
          <a:p>
            <a:endParaRPr lang="en-US" dirty="0"/>
          </a:p>
        </p:txBody>
      </p:sp>
      <p:sp>
        <p:nvSpPr>
          <p:cNvPr id="31" name="Picture Placeholder 2"/>
          <p:cNvSpPr>
            <a:spLocks noGrp="1"/>
          </p:cNvSpPr>
          <p:nvPr>
            <p:ph type="pic" sz="quarter" idx="15"/>
          </p:nvPr>
        </p:nvSpPr>
        <p:spPr>
          <a:xfrm>
            <a:off x="7977717" y="0"/>
            <a:ext cx="2080683" cy="1712384"/>
          </a:xfrm>
        </p:spPr>
        <p:txBody>
          <a:bodyPr/>
          <a:lstStyle>
            <a:lvl1pPr marL="0" indent="0" algn="ctr">
              <a:buNone/>
              <a:defRPr sz="2667"/>
            </a:lvl1pPr>
          </a:lstStyle>
          <a:p>
            <a:endParaRPr lang="en-US"/>
          </a:p>
        </p:txBody>
      </p:sp>
      <p:sp>
        <p:nvSpPr>
          <p:cNvPr id="41" name="Picture Placeholder 2"/>
          <p:cNvSpPr>
            <a:spLocks noGrp="1"/>
          </p:cNvSpPr>
          <p:nvPr>
            <p:ph type="pic" sz="quarter" idx="25"/>
          </p:nvPr>
        </p:nvSpPr>
        <p:spPr>
          <a:xfrm>
            <a:off x="3962401" y="3429000"/>
            <a:ext cx="2021419" cy="1727200"/>
          </a:xfrm>
        </p:spPr>
        <p:txBody>
          <a:bodyPr/>
          <a:lstStyle>
            <a:lvl1pPr marL="0" indent="0" algn="ctr">
              <a:buNone/>
              <a:defRPr sz="2667"/>
            </a:lvl1pPr>
          </a:lstStyle>
          <a:p>
            <a:endParaRPr lang="en-US" dirty="0"/>
          </a:p>
        </p:txBody>
      </p:sp>
      <p:sp>
        <p:nvSpPr>
          <p:cNvPr id="52" name="Picture Placeholder 2"/>
          <p:cNvSpPr>
            <a:spLocks noGrp="1"/>
          </p:cNvSpPr>
          <p:nvPr>
            <p:ph type="pic" sz="quarter" idx="36"/>
          </p:nvPr>
        </p:nvSpPr>
        <p:spPr>
          <a:xfrm>
            <a:off x="3962401" y="5156200"/>
            <a:ext cx="2021419" cy="1727200"/>
          </a:xfrm>
        </p:spPr>
        <p:txBody>
          <a:bodyPr/>
          <a:lstStyle>
            <a:lvl1pPr marL="0" indent="0" algn="ctr">
              <a:buNone/>
              <a:defRPr sz="2667"/>
            </a:lvl1pPr>
          </a:lstStyle>
          <a:p>
            <a:endParaRPr lang="en-US" dirty="0"/>
          </a:p>
        </p:txBody>
      </p:sp>
      <p:sp>
        <p:nvSpPr>
          <p:cNvPr id="38" name="Picture Placeholder 2"/>
          <p:cNvSpPr>
            <a:spLocks noGrp="1"/>
          </p:cNvSpPr>
          <p:nvPr>
            <p:ph type="pic" sz="quarter" idx="22"/>
          </p:nvPr>
        </p:nvSpPr>
        <p:spPr>
          <a:xfrm>
            <a:off x="1930401" y="3429000"/>
            <a:ext cx="2057400" cy="1727200"/>
          </a:xfrm>
        </p:spPr>
        <p:txBody>
          <a:bodyPr/>
          <a:lstStyle>
            <a:lvl1pPr marL="0" indent="0" algn="ctr">
              <a:buNone/>
              <a:defRPr sz="2667"/>
            </a:lvl1pPr>
          </a:lstStyle>
          <a:p>
            <a:endParaRPr lang="en-US" dirty="0"/>
          </a:p>
        </p:txBody>
      </p:sp>
      <p:sp>
        <p:nvSpPr>
          <p:cNvPr id="50" name="Picture Placeholder 2"/>
          <p:cNvSpPr>
            <a:spLocks noGrp="1"/>
          </p:cNvSpPr>
          <p:nvPr>
            <p:ph type="pic" sz="quarter" idx="34"/>
          </p:nvPr>
        </p:nvSpPr>
        <p:spPr>
          <a:xfrm>
            <a:off x="1930401" y="5156200"/>
            <a:ext cx="2057400" cy="1727200"/>
          </a:xfrm>
        </p:spPr>
        <p:txBody>
          <a:bodyPr/>
          <a:lstStyle>
            <a:lvl1pPr marL="0" indent="0" algn="ctr">
              <a:buNone/>
              <a:defRPr sz="2667"/>
            </a:lvl1pPr>
          </a:lstStyle>
          <a:p>
            <a:endParaRPr lang="en-US" dirty="0"/>
          </a:p>
        </p:txBody>
      </p:sp>
      <p:sp>
        <p:nvSpPr>
          <p:cNvPr id="29" name="Picture Placeholder 2"/>
          <p:cNvSpPr>
            <a:spLocks noGrp="1"/>
          </p:cNvSpPr>
          <p:nvPr>
            <p:ph type="pic" sz="quarter" idx="13"/>
          </p:nvPr>
        </p:nvSpPr>
        <p:spPr>
          <a:xfrm>
            <a:off x="3962400" y="0"/>
            <a:ext cx="2032000" cy="1712384"/>
          </a:xfrm>
        </p:spPr>
        <p:txBody>
          <a:bodyPr/>
          <a:lstStyle>
            <a:lvl1pPr marL="0" indent="0" algn="ctr">
              <a:buNone/>
              <a:defRPr sz="2667"/>
            </a:lvl1pPr>
          </a:lstStyle>
          <a:p>
            <a:endParaRPr lang="en-US" dirty="0"/>
          </a:p>
        </p:txBody>
      </p:sp>
      <p:sp>
        <p:nvSpPr>
          <p:cNvPr id="26" name="Picture Placeholder 2"/>
          <p:cNvSpPr>
            <a:spLocks noGrp="1"/>
          </p:cNvSpPr>
          <p:nvPr>
            <p:ph type="pic" sz="quarter" idx="11"/>
          </p:nvPr>
        </p:nvSpPr>
        <p:spPr>
          <a:xfrm>
            <a:off x="2004885" y="0"/>
            <a:ext cx="1957516" cy="1712384"/>
          </a:xfrm>
        </p:spPr>
        <p:txBody>
          <a:bodyPr/>
          <a:lstStyle>
            <a:lvl1pPr marL="0" indent="0" algn="ctr">
              <a:buNone/>
              <a:defRPr sz="2667"/>
            </a:lvl1pPr>
          </a:lstStyle>
          <a:p>
            <a:endParaRPr lang="en-US" dirty="0"/>
          </a:p>
        </p:txBody>
      </p:sp>
      <p:sp>
        <p:nvSpPr>
          <p:cNvPr id="27" name="Picture Placeholder 2"/>
          <p:cNvSpPr>
            <a:spLocks noGrp="1"/>
          </p:cNvSpPr>
          <p:nvPr>
            <p:ph type="pic" sz="quarter" idx="10"/>
          </p:nvPr>
        </p:nvSpPr>
        <p:spPr>
          <a:xfrm>
            <a:off x="1" y="0"/>
            <a:ext cx="2004884" cy="1712384"/>
          </a:xfrm>
        </p:spPr>
        <p:txBody>
          <a:bodyPr/>
          <a:lstStyle>
            <a:lvl1pPr marL="0" indent="0" algn="ctr">
              <a:buNone/>
              <a:defRPr sz="2667"/>
            </a:lvl1pPr>
          </a:lstStyle>
          <a:p>
            <a:endParaRPr lang="en-US"/>
          </a:p>
        </p:txBody>
      </p:sp>
      <p:sp>
        <p:nvSpPr>
          <p:cNvPr id="39" name="Picture Placeholder 2"/>
          <p:cNvSpPr>
            <a:spLocks noGrp="1"/>
          </p:cNvSpPr>
          <p:nvPr>
            <p:ph type="pic" sz="quarter" idx="23"/>
          </p:nvPr>
        </p:nvSpPr>
        <p:spPr>
          <a:xfrm>
            <a:off x="1" y="3429000"/>
            <a:ext cx="1993900" cy="1727200"/>
          </a:xfrm>
        </p:spPr>
        <p:txBody>
          <a:bodyPr/>
          <a:lstStyle>
            <a:lvl1pPr marL="0" indent="0" algn="ctr">
              <a:buNone/>
              <a:defRPr sz="2667"/>
            </a:lvl1pPr>
          </a:lstStyle>
          <a:p>
            <a:endParaRPr lang="en-US"/>
          </a:p>
        </p:txBody>
      </p:sp>
      <p:sp>
        <p:nvSpPr>
          <p:cNvPr id="46" name="Picture Placeholder 2"/>
          <p:cNvSpPr>
            <a:spLocks noGrp="1"/>
          </p:cNvSpPr>
          <p:nvPr>
            <p:ph type="pic" sz="quarter" idx="30"/>
          </p:nvPr>
        </p:nvSpPr>
        <p:spPr>
          <a:xfrm>
            <a:off x="5983817" y="5156201"/>
            <a:ext cx="2004483" cy="1701801"/>
          </a:xfrm>
        </p:spPr>
        <p:txBody>
          <a:bodyPr/>
          <a:lstStyle>
            <a:lvl1pPr marL="0" indent="0" algn="ctr">
              <a:buNone/>
              <a:defRPr sz="2667"/>
            </a:lvl1pPr>
          </a:lstStyle>
          <a:p>
            <a:endParaRPr lang="en-US" dirty="0"/>
          </a:p>
        </p:txBody>
      </p:sp>
      <p:sp>
        <p:nvSpPr>
          <p:cNvPr id="48" name="Picture Placeholder 2"/>
          <p:cNvSpPr>
            <a:spLocks noGrp="1"/>
          </p:cNvSpPr>
          <p:nvPr>
            <p:ph type="pic" sz="quarter" idx="32"/>
          </p:nvPr>
        </p:nvSpPr>
        <p:spPr>
          <a:xfrm>
            <a:off x="9971617" y="5156201"/>
            <a:ext cx="2232168" cy="1701801"/>
          </a:xfrm>
        </p:spPr>
        <p:txBody>
          <a:bodyPr/>
          <a:lstStyle>
            <a:lvl1pPr marL="0" indent="0" algn="ctr">
              <a:buNone/>
              <a:defRPr sz="2667"/>
            </a:lvl1pPr>
          </a:lstStyle>
          <a:p>
            <a:endParaRPr lang="en-US" dirty="0"/>
          </a:p>
        </p:txBody>
      </p:sp>
      <p:sp>
        <p:nvSpPr>
          <p:cNvPr id="49" name="Picture Placeholder 2"/>
          <p:cNvSpPr>
            <a:spLocks noGrp="1"/>
          </p:cNvSpPr>
          <p:nvPr>
            <p:ph type="pic" sz="quarter" idx="33"/>
          </p:nvPr>
        </p:nvSpPr>
        <p:spPr>
          <a:xfrm>
            <a:off x="7977717" y="5156201"/>
            <a:ext cx="2004483" cy="1701801"/>
          </a:xfrm>
        </p:spPr>
        <p:txBody>
          <a:bodyPr/>
          <a:lstStyle>
            <a:lvl1pPr marL="0" indent="0" algn="ctr">
              <a:buNone/>
              <a:defRPr sz="2667"/>
            </a:lvl1pPr>
          </a:lstStyle>
          <a:p>
            <a:endParaRPr lang="en-US" dirty="0"/>
          </a:p>
        </p:txBody>
      </p:sp>
      <p:sp>
        <p:nvSpPr>
          <p:cNvPr id="51" name="Picture Placeholder 2"/>
          <p:cNvSpPr>
            <a:spLocks noGrp="1"/>
          </p:cNvSpPr>
          <p:nvPr>
            <p:ph type="pic" sz="quarter" idx="35"/>
          </p:nvPr>
        </p:nvSpPr>
        <p:spPr>
          <a:xfrm>
            <a:off x="1" y="5156200"/>
            <a:ext cx="1993900" cy="1727200"/>
          </a:xfrm>
        </p:spPr>
        <p:txBody>
          <a:bodyPr/>
          <a:lstStyle>
            <a:lvl1pPr marL="0" indent="0" algn="ctr">
              <a:buNone/>
              <a:defRPr sz="2667"/>
            </a:lvl1pPr>
          </a:lstStyle>
          <a:p>
            <a:endParaRPr lang="en-US"/>
          </a:p>
        </p:txBody>
      </p:sp>
      <p:sp>
        <p:nvSpPr>
          <p:cNvPr id="54" name="Text Placeholder 53"/>
          <p:cNvSpPr>
            <a:spLocks noGrp="1"/>
          </p:cNvSpPr>
          <p:nvPr>
            <p:ph type="body" sz="quarter" idx="37" hasCustomPrompt="1"/>
          </p:nvPr>
        </p:nvSpPr>
        <p:spPr>
          <a:xfrm>
            <a:off x="101600" y="1905000"/>
            <a:ext cx="5689600" cy="1320800"/>
          </a:xfrm>
        </p:spPr>
        <p:txBody>
          <a:bodyPr/>
          <a:lstStyle>
            <a:lvl1pPr marL="0" indent="0">
              <a:buNone/>
              <a:defRPr b="1">
                <a:solidFill>
                  <a:schemeClr val="bg1">
                    <a:lumMod val="50000"/>
                  </a:schemeClr>
                </a:solidFill>
                <a:latin typeface="+mj-lt"/>
              </a:defRPr>
            </a:lvl1pPr>
          </a:lstStyle>
          <a:p>
            <a:pPr lvl="0"/>
            <a:r>
              <a:rPr lang="en-US" dirty="0"/>
              <a:t>This is your statement it can wrap two lines.</a:t>
            </a:r>
          </a:p>
        </p:txBody>
      </p:sp>
      <p:sp>
        <p:nvSpPr>
          <p:cNvPr id="55" name="Text Placeholder 53"/>
          <p:cNvSpPr>
            <a:spLocks noGrp="1"/>
          </p:cNvSpPr>
          <p:nvPr>
            <p:ph type="body" sz="quarter" idx="38" hasCustomPrompt="1"/>
          </p:nvPr>
        </p:nvSpPr>
        <p:spPr>
          <a:xfrm>
            <a:off x="6197600" y="3632200"/>
            <a:ext cx="5689600" cy="1320800"/>
          </a:xfrm>
        </p:spPr>
        <p:txBody>
          <a:bodyPr/>
          <a:lstStyle>
            <a:lvl1pPr marL="0" indent="0">
              <a:buNone/>
              <a:defRPr sz="2667" b="0" baseline="0">
                <a:solidFill>
                  <a:schemeClr val="bg1">
                    <a:lumMod val="50000"/>
                  </a:schemeClr>
                </a:solidFill>
                <a:latin typeface="+mn-lt"/>
              </a:defRPr>
            </a:lvl1pPr>
          </a:lstStyle>
          <a:p>
            <a:pPr lvl="0"/>
            <a:r>
              <a:rPr lang="en-US" dirty="0"/>
              <a:t>This is your supporting space. You should be concise in your message.</a:t>
            </a:r>
          </a:p>
        </p:txBody>
      </p:sp>
    </p:spTree>
    <p:extLst>
      <p:ext uri="{BB962C8B-B14F-4D97-AF65-F5344CB8AC3E}">
        <p14:creationId xmlns:p14="http://schemas.microsoft.com/office/powerpoint/2010/main" val="2382828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2699" y="1422400"/>
            <a:ext cx="6413500" cy="2133600"/>
          </a:xfrm>
        </p:spPr>
        <p:txBody>
          <a:bodyPr anchor="ctr"/>
          <a:lstStyle>
            <a:lvl1pPr marL="0" indent="0" algn="ctr">
              <a:buNone/>
              <a:defRPr sz="3200"/>
            </a:lvl1pPr>
          </a:lstStyle>
          <a:p>
            <a:endParaRPr lang="en-US"/>
          </a:p>
        </p:txBody>
      </p:sp>
      <p:sp>
        <p:nvSpPr>
          <p:cNvPr id="12" name="Picture Placeholder 10"/>
          <p:cNvSpPr>
            <a:spLocks noGrp="1"/>
          </p:cNvSpPr>
          <p:nvPr>
            <p:ph type="pic" sz="quarter" idx="14"/>
          </p:nvPr>
        </p:nvSpPr>
        <p:spPr>
          <a:xfrm>
            <a:off x="6502400" y="1422400"/>
            <a:ext cx="2692400" cy="2133600"/>
          </a:xfrm>
        </p:spPr>
        <p:txBody>
          <a:bodyPr anchor="ctr"/>
          <a:lstStyle>
            <a:lvl1pPr marL="0" indent="0" algn="ctr">
              <a:buNone/>
              <a:defRPr sz="3200"/>
            </a:lvl1pPr>
          </a:lstStyle>
          <a:p>
            <a:endParaRPr lang="en-US"/>
          </a:p>
        </p:txBody>
      </p:sp>
      <p:sp>
        <p:nvSpPr>
          <p:cNvPr id="13" name="Picture Placeholder 10"/>
          <p:cNvSpPr>
            <a:spLocks noGrp="1"/>
          </p:cNvSpPr>
          <p:nvPr>
            <p:ph type="pic" sz="quarter" idx="15"/>
          </p:nvPr>
        </p:nvSpPr>
        <p:spPr>
          <a:xfrm>
            <a:off x="2781301" y="3636356"/>
            <a:ext cx="6413500" cy="2133600"/>
          </a:xfrm>
        </p:spPr>
        <p:txBody>
          <a:bodyPr anchor="ctr"/>
          <a:lstStyle>
            <a:lvl1pPr marL="0" indent="0" algn="ctr">
              <a:buNone/>
              <a:defRPr sz="3200"/>
            </a:lvl1pPr>
          </a:lstStyle>
          <a:p>
            <a:endParaRPr lang="en-US"/>
          </a:p>
        </p:txBody>
      </p:sp>
      <p:sp>
        <p:nvSpPr>
          <p:cNvPr id="14" name="Picture Placeholder 10"/>
          <p:cNvSpPr>
            <a:spLocks noGrp="1"/>
          </p:cNvSpPr>
          <p:nvPr>
            <p:ph type="pic" sz="quarter" idx="16"/>
          </p:nvPr>
        </p:nvSpPr>
        <p:spPr>
          <a:xfrm>
            <a:off x="-12700" y="3636356"/>
            <a:ext cx="2692400" cy="2133600"/>
          </a:xfrm>
        </p:spPr>
        <p:txBody>
          <a:bodyPr anchor="ctr"/>
          <a:lstStyle>
            <a:lvl1pPr marL="0" indent="0" algn="ctr">
              <a:buNone/>
              <a:defRPr sz="3200"/>
            </a:lvl1pPr>
          </a:lstStyle>
          <a:p>
            <a:endParaRPr lang="en-US"/>
          </a:p>
        </p:txBody>
      </p:sp>
      <p:sp>
        <p:nvSpPr>
          <p:cNvPr id="15" name="Picture Placeholder 10"/>
          <p:cNvSpPr>
            <a:spLocks noGrp="1"/>
          </p:cNvSpPr>
          <p:nvPr>
            <p:ph type="pic" sz="quarter" idx="17"/>
          </p:nvPr>
        </p:nvSpPr>
        <p:spPr>
          <a:xfrm>
            <a:off x="9296400" y="1422400"/>
            <a:ext cx="2895600" cy="4343400"/>
          </a:xfrm>
        </p:spPr>
        <p:txBody>
          <a:bodyPr anchor="ctr"/>
          <a:lstStyle>
            <a:lvl1pPr marL="0" indent="0" algn="ctr">
              <a:buNone/>
              <a:defRPr sz="3200"/>
            </a:lvl1pPr>
          </a:lstStyle>
          <a:p>
            <a:endParaRPr lang="en-US"/>
          </a:p>
        </p:txBody>
      </p:sp>
      <p:sp>
        <p:nvSpPr>
          <p:cNvPr id="2" name="Title 1"/>
          <p:cNvSpPr>
            <a:spLocks noGrp="1"/>
          </p:cNvSpPr>
          <p:nvPr>
            <p:ph type="title"/>
          </p:nvPr>
        </p:nvSpPr>
        <p:spPr/>
        <p:txBody>
          <a:bodyPr/>
          <a:lstStyle>
            <a:lvl1pPr>
              <a:defRPr>
                <a:solidFill>
                  <a:schemeClr val="bg1">
                    <a:lumMod val="50000"/>
                  </a:schemeClr>
                </a:solidFill>
              </a:defRPr>
            </a:lvl1pPr>
          </a:lstStyle>
          <a:p>
            <a:r>
              <a:rPr lang="en-US" dirty="0"/>
              <a:t>Click to edit Master title style</a:t>
            </a:r>
          </a:p>
        </p:txBody>
      </p:sp>
      <p:sp>
        <p:nvSpPr>
          <p:cNvPr id="10" name="Date Placeholder 4"/>
          <p:cNvSpPr>
            <a:spLocks noGrp="1"/>
          </p:cNvSpPr>
          <p:nvPr>
            <p:ph type="dt" sz="half" idx="10"/>
          </p:nvPr>
        </p:nvSpPr>
        <p:spPr>
          <a:xfrm>
            <a:off x="4640111" y="6356351"/>
            <a:ext cx="2844800" cy="366183"/>
          </a:xfrm>
        </p:spPr>
        <p:txBody>
          <a:bodyPr/>
          <a:lstStyle>
            <a:lvl1pPr>
              <a:defRPr>
                <a:solidFill>
                  <a:schemeClr val="bg1">
                    <a:lumMod val="50000"/>
                  </a:schemeClr>
                </a:solidFill>
              </a:defRPr>
            </a:lvl1pPr>
          </a:lstStyle>
          <a:p>
            <a:pPr>
              <a:defRPr/>
            </a:pPr>
            <a:fld id="{332A00FF-7F1A-4ACB-8C38-B80808C988FB}" type="datetime1">
              <a:rPr lang="en-US" smtClean="0"/>
              <a:t>9/23/2021</a:t>
            </a:fld>
            <a:endParaRPr lang="en-US" dirty="0"/>
          </a:p>
        </p:txBody>
      </p:sp>
      <p:sp>
        <p:nvSpPr>
          <p:cNvPr id="16" name="Slide Number Placeholder 5"/>
          <p:cNvSpPr>
            <a:spLocks noGrp="1"/>
          </p:cNvSpPr>
          <p:nvPr>
            <p:ph type="sldNum" sz="quarter" idx="11"/>
          </p:nvPr>
        </p:nvSpPr>
        <p:spPr>
          <a:xfrm>
            <a:off x="8737600" y="6356351"/>
            <a:ext cx="2844800" cy="366183"/>
          </a:xfrm>
        </p:spPr>
        <p:txBody>
          <a:bodyPr/>
          <a:lstStyle>
            <a:lvl1pPr>
              <a:defRPr>
                <a:solidFill>
                  <a:schemeClr val="bg1">
                    <a:lumMod val="50000"/>
                  </a:schemeClr>
                </a:solidFill>
              </a:defRPr>
            </a:lvl1p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40231463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solidFill>
                  <a:schemeClr val="bg1">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200"/>
            </a:lvl1pPr>
          </a:lstStyle>
          <a:p>
            <a:pPr>
              <a:defRPr/>
            </a:pPr>
            <a:fld id="{A6ACF282-6309-4819-82E5-51D92287B6CA}" type="datetime1">
              <a:rPr lang="en-US" smtClean="0"/>
              <a:t>9/23/2021</a:t>
            </a:fld>
            <a:endParaRPr lang="en-US" dirty="0"/>
          </a:p>
        </p:txBody>
      </p:sp>
      <p:sp>
        <p:nvSpPr>
          <p:cNvPr id="6" name="Slide Number Placeholder 5"/>
          <p:cNvSpPr>
            <a:spLocks noGrp="1"/>
          </p:cNvSpPr>
          <p:nvPr>
            <p:ph type="sldNum" sz="quarter" idx="12"/>
          </p:nvPr>
        </p:nvSpPr>
        <p:spPr/>
        <p:txBody>
          <a:bodyPr/>
          <a:lstStyle>
            <a:lvl1pPr>
              <a:defRPr sz="1200"/>
            </a:lvl1pPr>
          </a:lstStyle>
          <a:p>
            <a:pPr>
              <a:defRPr/>
            </a:pPr>
            <a:fld id="{BDF4951A-473A-4955-9DE2-E7F57036C65D}" type="slidenum">
              <a:rPr lang="en-US" smtClean="0"/>
              <a:pPr>
                <a:defRPr/>
              </a:pPr>
              <a:t>‹#›</a:t>
            </a:fld>
            <a:endParaRPr lang="en-US" dirty="0"/>
          </a:p>
        </p:txBody>
      </p:sp>
    </p:spTree>
    <p:extLst>
      <p:ext uri="{BB962C8B-B14F-4D97-AF65-F5344CB8AC3E}">
        <p14:creationId xmlns:p14="http://schemas.microsoft.com/office/powerpoint/2010/main" val="30723897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B3DBD3BA-4F32-4061-A072-111A7B7AA081}" type="datetime1">
              <a:rPr lang="en-US" smtClean="0"/>
              <a:t>9/23/2021</a:t>
            </a:fld>
            <a:endParaRPr lang="en-US"/>
          </a:p>
        </p:txBody>
      </p:sp>
      <p:sp>
        <p:nvSpPr>
          <p:cNvPr id="7" name="Slide Number Placeholder 5"/>
          <p:cNvSpPr>
            <a:spLocks noGrp="1"/>
          </p:cNvSpPr>
          <p:nvPr>
            <p:ph type="sldNum" sz="quarter" idx="12"/>
          </p:nvPr>
        </p:nvSpPr>
        <p:spPr/>
        <p:txBody>
          <a:bodyPr/>
          <a:lstStyle>
            <a:lvl1pPr>
              <a:defRPr/>
            </a:lvl1pPr>
          </a:lstStyle>
          <a:p>
            <a:pPr>
              <a:defRPr/>
            </a:pPr>
            <a:fld id="{5A897D0C-3134-44CB-B645-71360F8365A4}" type="slidenum">
              <a:rPr lang="en-US"/>
              <a:pPr>
                <a:defRPr/>
              </a:pPr>
              <a:t>‹#›</a:t>
            </a:fld>
            <a:endParaRPr lang="en-US"/>
          </a:p>
        </p:txBody>
      </p:sp>
    </p:spTree>
    <p:extLst>
      <p:ext uri="{BB962C8B-B14F-4D97-AF65-F5344CB8AC3E}">
        <p14:creationId xmlns:p14="http://schemas.microsoft.com/office/powerpoint/2010/main" val="1655221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bg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06CB43-F351-4F5A-A374-5195A38B3508}" type="datetime1">
              <a:rPr lang="en-US" smtClean="0"/>
              <a:t>9/23/2021</a:t>
            </a:fld>
            <a:endParaRPr lang="en-US"/>
          </a:p>
        </p:txBody>
      </p:sp>
      <p:sp>
        <p:nvSpPr>
          <p:cNvPr id="7" name="Slide Number Placeholder 5"/>
          <p:cNvSpPr>
            <a:spLocks noGrp="1"/>
          </p:cNvSpPr>
          <p:nvPr>
            <p:ph type="sldNum" sz="quarter" idx="12"/>
          </p:nvPr>
        </p:nvSpPr>
        <p:spPr/>
        <p:txBody>
          <a:bodyPr/>
          <a:lstStyle>
            <a:lvl1pPr>
              <a:defRPr/>
            </a:lvl1pPr>
          </a:lstStyle>
          <a:p>
            <a:pPr>
              <a:defRPr/>
            </a:pPr>
            <a:fld id="{DEAC8A26-F05F-4284-B75F-21D95338C7D2}" type="slidenum">
              <a:rPr lang="en-US"/>
              <a:pPr>
                <a:defRPr/>
              </a:pPr>
              <a:t>‹#›</a:t>
            </a:fld>
            <a:endParaRPr lang="en-US"/>
          </a:p>
        </p:txBody>
      </p:sp>
    </p:spTree>
    <p:extLst>
      <p:ext uri="{BB962C8B-B14F-4D97-AF65-F5344CB8AC3E}">
        <p14:creationId xmlns:p14="http://schemas.microsoft.com/office/powerpoint/2010/main" val="2419029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852B434-842E-4877-8EA2-DC794735D6D4}" type="datetime1">
              <a:rPr lang="en-US" smtClean="0"/>
              <a:t>9/23/2021</a:t>
            </a:fld>
            <a:endParaRPr lang="en-US" dirty="0"/>
          </a:p>
        </p:txBody>
      </p:sp>
      <p:sp>
        <p:nvSpPr>
          <p:cNvPr id="6" name="Slide Number Placeholder 5"/>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20481088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AFAFA"/>
          </a:solidFill>
        </p:spPr>
        <p:txBody>
          <a:bodyPr wrap="square" lIns="0" tIns="0" rIns="0" bIns="0" rtlCol="0"/>
          <a:lstStyle/>
          <a:p>
            <a:endParaRPr sz="2400"/>
          </a:p>
        </p:txBody>
      </p:sp>
      <p:sp>
        <p:nvSpPr>
          <p:cNvPr id="17" name="bg object 17"/>
          <p:cNvSpPr/>
          <p:nvPr/>
        </p:nvSpPr>
        <p:spPr>
          <a:xfrm>
            <a:off x="7380234" y="6089938"/>
            <a:ext cx="4812031" cy="768351"/>
          </a:xfrm>
          <a:custGeom>
            <a:avLst/>
            <a:gdLst/>
            <a:ahLst/>
            <a:cxnLst/>
            <a:rect l="l" t="t" r="r" b="b"/>
            <a:pathLst>
              <a:path w="4812030" h="768350">
                <a:moveTo>
                  <a:pt x="4811409" y="0"/>
                </a:moveTo>
                <a:lnTo>
                  <a:pt x="0" y="768060"/>
                </a:lnTo>
                <a:lnTo>
                  <a:pt x="4811409" y="768060"/>
                </a:lnTo>
                <a:lnTo>
                  <a:pt x="4811409" y="0"/>
                </a:lnTo>
                <a:close/>
              </a:path>
            </a:pathLst>
          </a:custGeom>
          <a:solidFill>
            <a:srgbClr val="00A8E0"/>
          </a:solidFill>
        </p:spPr>
        <p:txBody>
          <a:bodyPr wrap="square" lIns="0" tIns="0" rIns="0" bIns="0" rtlCol="0"/>
          <a:lstStyle/>
          <a:p>
            <a:endParaRPr sz="2400"/>
          </a:p>
        </p:txBody>
      </p:sp>
      <p:pic>
        <p:nvPicPr>
          <p:cNvPr id="18" name="bg object 18"/>
          <p:cNvPicPr/>
          <p:nvPr/>
        </p:nvPicPr>
        <p:blipFill>
          <a:blip r:embed="rId2" cstate="print"/>
          <a:stretch>
            <a:fillRect/>
          </a:stretch>
        </p:blipFill>
        <p:spPr>
          <a:xfrm>
            <a:off x="385571" y="6021324"/>
            <a:ext cx="1299396" cy="481600"/>
          </a:xfrm>
          <a:prstGeom prst="rect">
            <a:avLst/>
          </a:prstGeom>
        </p:spPr>
      </p:pic>
      <p:sp>
        <p:nvSpPr>
          <p:cNvPr id="19" name="bg object 19"/>
          <p:cNvSpPr/>
          <p:nvPr/>
        </p:nvSpPr>
        <p:spPr>
          <a:xfrm>
            <a:off x="699516" y="510541"/>
            <a:ext cx="45720" cy="696595"/>
          </a:xfrm>
          <a:custGeom>
            <a:avLst/>
            <a:gdLst/>
            <a:ahLst/>
            <a:cxnLst/>
            <a:rect l="l" t="t" r="r" b="b"/>
            <a:pathLst>
              <a:path w="45720" h="696594">
                <a:moveTo>
                  <a:pt x="45720" y="0"/>
                </a:moveTo>
                <a:lnTo>
                  <a:pt x="0" y="0"/>
                </a:lnTo>
                <a:lnTo>
                  <a:pt x="0" y="696467"/>
                </a:lnTo>
                <a:lnTo>
                  <a:pt x="45720" y="696467"/>
                </a:lnTo>
                <a:lnTo>
                  <a:pt x="45720" y="0"/>
                </a:lnTo>
                <a:close/>
              </a:path>
            </a:pathLst>
          </a:custGeom>
          <a:solidFill>
            <a:srgbClr val="FFDA00"/>
          </a:solidFill>
        </p:spPr>
        <p:txBody>
          <a:bodyPr wrap="square" lIns="0" tIns="0" rIns="0" bIns="0" rtlCol="0"/>
          <a:lstStyle/>
          <a:p>
            <a:endParaRPr sz="2400"/>
          </a:p>
        </p:txBody>
      </p:sp>
      <p:sp>
        <p:nvSpPr>
          <p:cNvPr id="2" name="Holder 2"/>
          <p:cNvSpPr>
            <a:spLocks noGrp="1"/>
          </p:cNvSpPr>
          <p:nvPr>
            <p:ph type="ctrTitle"/>
          </p:nvPr>
        </p:nvSpPr>
        <p:spPr>
          <a:xfrm>
            <a:off x="918769" y="478916"/>
            <a:ext cx="10354463" cy="67710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41241224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80234" y="6089938"/>
            <a:ext cx="4812031" cy="768351"/>
          </a:xfrm>
          <a:custGeom>
            <a:avLst/>
            <a:gdLst/>
            <a:ahLst/>
            <a:cxnLst/>
            <a:rect l="l" t="t" r="r" b="b"/>
            <a:pathLst>
              <a:path w="4812030" h="768350">
                <a:moveTo>
                  <a:pt x="4811409" y="0"/>
                </a:moveTo>
                <a:lnTo>
                  <a:pt x="0" y="768060"/>
                </a:lnTo>
                <a:lnTo>
                  <a:pt x="4811409" y="768060"/>
                </a:lnTo>
                <a:lnTo>
                  <a:pt x="4811409" y="0"/>
                </a:lnTo>
                <a:close/>
              </a:path>
            </a:pathLst>
          </a:custGeom>
          <a:solidFill>
            <a:srgbClr val="00A8E0"/>
          </a:solidFill>
        </p:spPr>
        <p:txBody>
          <a:bodyPr wrap="square" lIns="0" tIns="0" rIns="0" bIns="0" rtlCol="0"/>
          <a:lstStyle/>
          <a:p>
            <a:endParaRPr sz="2400"/>
          </a:p>
        </p:txBody>
      </p:sp>
      <p:sp>
        <p:nvSpPr>
          <p:cNvPr id="2" name="Holder 2"/>
          <p:cNvSpPr>
            <a:spLocks noGrp="1"/>
          </p:cNvSpPr>
          <p:nvPr>
            <p:ph type="title"/>
          </p:nvPr>
        </p:nvSpPr>
        <p:spPr>
          <a:xfrm>
            <a:off x="904953" y="478917"/>
            <a:ext cx="10382097" cy="677108"/>
          </a:xfrm>
        </p:spPr>
        <p:txBody>
          <a:bodyPr lIns="0" tIns="0" rIns="0" bIns="0"/>
          <a:lstStyle>
            <a:lvl1pPr>
              <a:defRPr sz="4400" b="1" i="0">
                <a:solidFill>
                  <a:srgbClr val="00A8E0"/>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2393244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04953" y="478917"/>
            <a:ext cx="10382097" cy="677108"/>
          </a:xfrm>
        </p:spPr>
        <p:txBody>
          <a:bodyPr lIns="0" tIns="0" rIns="0" bIns="0"/>
          <a:lstStyle>
            <a:lvl1pPr>
              <a:defRPr sz="4400" b="1" i="0">
                <a:solidFill>
                  <a:srgbClr val="00A8E0"/>
                </a:solidFill>
                <a:latin typeface="Trebuchet MS"/>
                <a:cs typeface="Trebuchet MS"/>
              </a:defRPr>
            </a:lvl1pPr>
          </a:lstStyle>
          <a:p>
            <a:endParaRPr/>
          </a:p>
        </p:txBody>
      </p:sp>
      <p:sp>
        <p:nvSpPr>
          <p:cNvPr id="3" name="Holder 3"/>
          <p:cNvSpPr>
            <a:spLocks noGrp="1"/>
          </p:cNvSpPr>
          <p:nvPr>
            <p:ph sz="half" idx="2"/>
          </p:nvPr>
        </p:nvSpPr>
        <p:spPr>
          <a:xfrm>
            <a:off x="609600" y="1577341"/>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33820400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9748" y="5900928"/>
            <a:ext cx="1530096" cy="722376"/>
          </a:xfrm>
          <a:prstGeom prst="rect">
            <a:avLst/>
          </a:prstGeom>
        </p:spPr>
      </p:pic>
      <p:pic>
        <p:nvPicPr>
          <p:cNvPr id="17" name="bg object 17"/>
          <p:cNvPicPr/>
          <p:nvPr/>
        </p:nvPicPr>
        <p:blipFill>
          <a:blip r:embed="rId3" cstate="print"/>
          <a:stretch>
            <a:fillRect/>
          </a:stretch>
        </p:blipFill>
        <p:spPr>
          <a:xfrm>
            <a:off x="2" y="0"/>
            <a:ext cx="12191999" cy="6857997"/>
          </a:xfrm>
          <a:prstGeom prst="rect">
            <a:avLst/>
          </a:prstGeom>
        </p:spPr>
      </p:pic>
      <p:sp>
        <p:nvSpPr>
          <p:cNvPr id="18" name="bg object 18"/>
          <p:cNvSpPr/>
          <p:nvPr/>
        </p:nvSpPr>
        <p:spPr>
          <a:xfrm>
            <a:off x="0" y="1"/>
            <a:ext cx="12192000" cy="6850380"/>
          </a:xfrm>
          <a:custGeom>
            <a:avLst/>
            <a:gdLst/>
            <a:ahLst/>
            <a:cxnLst/>
            <a:rect l="l" t="t" r="r" b="b"/>
            <a:pathLst>
              <a:path w="12192000" h="6850380">
                <a:moveTo>
                  <a:pt x="12192000" y="0"/>
                </a:moveTo>
                <a:lnTo>
                  <a:pt x="0" y="0"/>
                </a:lnTo>
                <a:lnTo>
                  <a:pt x="0" y="6850380"/>
                </a:lnTo>
                <a:lnTo>
                  <a:pt x="12192000" y="6850380"/>
                </a:lnTo>
                <a:lnTo>
                  <a:pt x="12192000" y="0"/>
                </a:lnTo>
                <a:close/>
              </a:path>
            </a:pathLst>
          </a:custGeom>
          <a:solidFill>
            <a:srgbClr val="007197">
              <a:alpha val="70195"/>
            </a:srgbClr>
          </a:solidFill>
        </p:spPr>
        <p:txBody>
          <a:bodyPr wrap="square" lIns="0" tIns="0" rIns="0" bIns="0" rtlCol="0"/>
          <a:lstStyle/>
          <a:p>
            <a:endParaRPr sz="2400"/>
          </a:p>
        </p:txBody>
      </p:sp>
      <p:sp>
        <p:nvSpPr>
          <p:cNvPr id="19" name="bg object 19"/>
          <p:cNvSpPr/>
          <p:nvPr/>
        </p:nvSpPr>
        <p:spPr>
          <a:xfrm>
            <a:off x="0" y="1"/>
            <a:ext cx="12192000" cy="6850380"/>
          </a:xfrm>
          <a:custGeom>
            <a:avLst/>
            <a:gdLst/>
            <a:ahLst/>
            <a:cxnLst/>
            <a:rect l="l" t="t" r="r" b="b"/>
            <a:pathLst>
              <a:path w="12192000" h="6850380">
                <a:moveTo>
                  <a:pt x="0" y="6850380"/>
                </a:moveTo>
                <a:lnTo>
                  <a:pt x="12192000" y="6850380"/>
                </a:lnTo>
                <a:lnTo>
                  <a:pt x="12192000" y="0"/>
                </a:lnTo>
                <a:lnTo>
                  <a:pt x="0" y="0"/>
                </a:lnTo>
                <a:lnTo>
                  <a:pt x="0" y="6850380"/>
                </a:lnTo>
                <a:close/>
              </a:path>
            </a:pathLst>
          </a:custGeom>
          <a:ln w="12700">
            <a:solidFill>
              <a:srgbClr val="114966"/>
            </a:solidFill>
          </a:ln>
        </p:spPr>
        <p:txBody>
          <a:bodyPr wrap="square" lIns="0" tIns="0" rIns="0" bIns="0" rtlCol="0"/>
          <a:lstStyle/>
          <a:p>
            <a:endParaRPr sz="2400"/>
          </a:p>
        </p:txBody>
      </p:sp>
      <p:pic>
        <p:nvPicPr>
          <p:cNvPr id="20" name="bg object 20"/>
          <p:cNvPicPr/>
          <p:nvPr/>
        </p:nvPicPr>
        <p:blipFill>
          <a:blip r:embed="rId2" cstate="print"/>
          <a:stretch>
            <a:fillRect/>
          </a:stretch>
        </p:blipFill>
        <p:spPr>
          <a:xfrm>
            <a:off x="265175" y="5896355"/>
            <a:ext cx="1530096" cy="722376"/>
          </a:xfrm>
          <a:prstGeom prst="rect">
            <a:avLst/>
          </a:prstGeom>
        </p:spPr>
      </p:pic>
      <p:sp>
        <p:nvSpPr>
          <p:cNvPr id="2" name="Holder 2"/>
          <p:cNvSpPr>
            <a:spLocks noGrp="1"/>
          </p:cNvSpPr>
          <p:nvPr>
            <p:ph type="title"/>
          </p:nvPr>
        </p:nvSpPr>
        <p:spPr>
          <a:xfrm>
            <a:off x="904953" y="478917"/>
            <a:ext cx="10382097" cy="677108"/>
          </a:xfrm>
        </p:spPr>
        <p:txBody>
          <a:bodyPr lIns="0" tIns="0" rIns="0" bIns="0"/>
          <a:lstStyle>
            <a:lvl1pPr>
              <a:defRPr sz="4400" b="1" i="0">
                <a:solidFill>
                  <a:srgbClr val="00A8E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916339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B5CE446-8993-174F-8D1A-3AF47B8C37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6DB6C5A8-43D2-9F4A-B3BF-5AC32314B47F}"/>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1F61D1-161B-FE4B-A838-C491C8742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33B235CF-5CE0-E84A-A831-AB841133B868}"/>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213439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32464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all Out 1">
    <p:bg>
      <p:bgPr>
        <a:solidFill>
          <a:srgbClr val="00A8E1">
            <a:alpha val="80000"/>
          </a:srgbClr>
        </a:solidFill>
        <a:effectLst/>
      </p:bgPr>
    </p:bg>
    <p:spTree>
      <p:nvGrpSpPr>
        <p:cNvPr id="1" name=""/>
        <p:cNvGrpSpPr/>
        <p:nvPr/>
      </p:nvGrpSpPr>
      <p:grpSpPr>
        <a:xfrm>
          <a:off x="0" y="0"/>
          <a:ext cx="0" cy="0"/>
          <a:chOff x="0" y="0"/>
          <a:chExt cx="0" cy="0"/>
        </a:xfrm>
      </p:grpSpPr>
      <p:pic>
        <p:nvPicPr>
          <p:cNvPr id="7" name="Picture 6" descr="A picture containing fish&#10;&#10;Description automatically generated">
            <a:extLst>
              <a:ext uri="{FF2B5EF4-FFF2-40B4-BE49-F238E27FC236}">
                <a16:creationId xmlns:a16="http://schemas.microsoft.com/office/drawing/2014/main" id="{56644409-8BAF-FF49-A8E8-3EBD314DDF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6" name="TextBox 5">
            <a:extLst>
              <a:ext uri="{FF2B5EF4-FFF2-40B4-BE49-F238E27FC236}">
                <a16:creationId xmlns:a16="http://schemas.microsoft.com/office/drawing/2014/main" id="{962D431C-D595-B645-874C-DB94B99F6EDB}"/>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646872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all Out 2">
    <p:bg>
      <p:bgPr>
        <a:solidFill>
          <a:srgbClr val="1ECAD3">
            <a:alpha val="80000"/>
          </a:srgbClr>
        </a:solidFill>
        <a:effectLst/>
      </p:bgPr>
    </p:bg>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C6D7AFCA-218F-BE45-B532-962020EB76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424841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3A806FA-8444-1F47-A231-D2C9AA08A7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DBF00854-D0B2-AA42-8BF0-DED699E295EB}"/>
              </a:ext>
            </a:extLst>
          </p:cNvPr>
          <p:cNvSpPr txBox="1">
            <a:spLocks/>
          </p:cNvSpPr>
          <p:nvPr userDrawn="1"/>
        </p:nvSpPr>
        <p:spPr>
          <a:xfrm>
            <a:off x="520081" y="3200592"/>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Questions?</a:t>
            </a:r>
          </a:p>
        </p:txBody>
      </p:sp>
      <p:pic>
        <p:nvPicPr>
          <p:cNvPr id="13" name="Picture 12" descr="A picture containing drawing&#10;&#10;Description automatically generated">
            <a:extLst>
              <a:ext uri="{FF2B5EF4-FFF2-40B4-BE49-F238E27FC236}">
                <a16:creationId xmlns:a16="http://schemas.microsoft.com/office/drawing/2014/main" id="{4E17B651-BFAC-104F-BB58-B78D59D42B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5657563"/>
            <a:ext cx="2152656" cy="1016053"/>
          </a:xfrm>
          <a:prstGeom prst="rect">
            <a:avLst/>
          </a:prstGeom>
        </p:spPr>
      </p:pic>
    </p:spTree>
    <p:extLst>
      <p:ext uri="{BB962C8B-B14F-4D97-AF65-F5344CB8AC3E}">
        <p14:creationId xmlns:p14="http://schemas.microsoft.com/office/powerpoint/2010/main" val="309747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FAA8625-F92B-104B-81AB-823C83B116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D9BDF4C9-ADD8-B347-8177-7F5244E89C91}"/>
              </a:ext>
            </a:extLst>
          </p:cNvPr>
          <p:cNvSpPr txBox="1">
            <a:spLocks/>
          </p:cNvSpPr>
          <p:nvPr userDrawn="1"/>
        </p:nvSpPr>
        <p:spPr>
          <a:xfrm>
            <a:off x="520081" y="3200592"/>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Thank You! </a:t>
            </a:r>
          </a:p>
        </p:txBody>
      </p:sp>
      <p:sp>
        <p:nvSpPr>
          <p:cNvPr id="12" name="Date Placeholder 3">
            <a:extLst>
              <a:ext uri="{FF2B5EF4-FFF2-40B4-BE49-F238E27FC236}">
                <a16:creationId xmlns:a16="http://schemas.microsoft.com/office/drawing/2014/main" id="{0618C35B-1F4B-8E4F-8136-651C6C5B38A4}"/>
              </a:ext>
            </a:extLst>
          </p:cNvPr>
          <p:cNvSpPr>
            <a:spLocks noGrp="1"/>
          </p:cNvSpPr>
          <p:nvPr>
            <p:ph type="dt" sz="half" idx="10"/>
          </p:nvPr>
        </p:nvSpPr>
        <p:spPr>
          <a:xfrm>
            <a:off x="520081" y="6165590"/>
            <a:ext cx="6057275" cy="365125"/>
          </a:xfrm>
        </p:spPr>
        <p:txBody>
          <a:bodyPr/>
          <a:lstStyle>
            <a:lvl1pPr algn="l">
              <a:defRPr sz="1400"/>
            </a:lvl1pPr>
          </a:lstStyle>
          <a:p>
            <a:fld id="{76FFFF9F-1B24-A64E-A69F-BA56110B7A47}" type="datetime1">
              <a:rPr lang="en-US" sz="1400" smtClean="0">
                <a:solidFill>
                  <a:schemeClr val="bg1"/>
                </a:solidFill>
                <a:latin typeface="Trebuchet MS" panose="020B0703020202090204" pitchFamily="34" charset="0"/>
              </a:rPr>
              <a:t>9/23/2021</a:t>
            </a:fld>
            <a:endParaRPr lang="en-US" sz="1400" dirty="0">
              <a:solidFill>
                <a:schemeClr val="bg1"/>
              </a:solidFill>
              <a:latin typeface="Trebuchet MS" panose="020B070302020209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404763BE-C4C2-7C4E-A054-6DAB6297AD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5657563"/>
            <a:ext cx="2152656" cy="1016053"/>
          </a:xfrm>
          <a:prstGeom prst="rect">
            <a:avLst/>
          </a:prstGeom>
        </p:spPr>
      </p:pic>
    </p:spTree>
    <p:extLst>
      <p:ext uri="{BB962C8B-B14F-4D97-AF65-F5344CB8AC3E}">
        <p14:creationId xmlns:p14="http://schemas.microsoft.com/office/powerpoint/2010/main" val="1280258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genda">
    <p:bg>
      <p:bgPr>
        <a:solidFill>
          <a:schemeClr val="bg1"/>
        </a:solidFill>
        <a:effectLst/>
      </p:bgPr>
    </p:bg>
    <p:spTree>
      <p:nvGrpSpPr>
        <p:cNvPr id="1" name=""/>
        <p:cNvGrpSpPr/>
        <p:nvPr/>
      </p:nvGrpSpPr>
      <p:grpSpPr>
        <a:xfrm>
          <a:off x="0" y="0"/>
          <a:ext cx="0" cy="0"/>
          <a:chOff x="0" y="0"/>
          <a:chExt cx="0" cy="0"/>
        </a:xfrm>
      </p:grpSpPr>
      <p:sp>
        <p:nvSpPr>
          <p:cNvPr id="11" name="Isosceles Triangle 5"/>
          <p:cNvSpPr/>
          <p:nvPr userDrawn="1"/>
        </p:nvSpPr>
        <p:spPr>
          <a:xfrm>
            <a:off x="7373114" y="6090173"/>
            <a:ext cx="4828674" cy="771061"/>
          </a:xfrm>
          <a:custGeom>
            <a:avLst/>
            <a:gdLst>
              <a:gd name="connsiteX0" fmla="*/ 0 w 6096000"/>
              <a:gd name="connsiteY0" fmla="*/ 763039 h 763039"/>
              <a:gd name="connsiteX1" fmla="*/ 6096000 w 6096000"/>
              <a:gd name="connsiteY1" fmla="*/ 0 h 763039"/>
              <a:gd name="connsiteX2" fmla="*/ 6096000 w 6096000"/>
              <a:gd name="connsiteY2" fmla="*/ 763039 h 763039"/>
              <a:gd name="connsiteX3" fmla="*/ 0 w 6096000"/>
              <a:gd name="connsiteY3" fmla="*/ 763039 h 763039"/>
              <a:gd name="connsiteX0" fmla="*/ 0 w 6096000"/>
              <a:gd name="connsiteY0" fmla="*/ 807155 h 807155"/>
              <a:gd name="connsiteX1" fmla="*/ 6091990 w 6096000"/>
              <a:gd name="connsiteY1" fmla="*/ 0 h 807155"/>
              <a:gd name="connsiteX2" fmla="*/ 6096000 w 6096000"/>
              <a:gd name="connsiteY2" fmla="*/ 807155 h 807155"/>
              <a:gd name="connsiteX3" fmla="*/ 0 w 6096000"/>
              <a:gd name="connsiteY3" fmla="*/ 807155 h 807155"/>
              <a:gd name="connsiteX0" fmla="*/ 0 w 6096000"/>
              <a:gd name="connsiteY0" fmla="*/ 923460 h 923460"/>
              <a:gd name="connsiteX1" fmla="*/ 6091990 w 6096000"/>
              <a:gd name="connsiteY1" fmla="*/ 0 h 923460"/>
              <a:gd name="connsiteX2" fmla="*/ 6096000 w 6096000"/>
              <a:gd name="connsiteY2" fmla="*/ 807155 h 923460"/>
              <a:gd name="connsiteX3" fmla="*/ 0 w 6096000"/>
              <a:gd name="connsiteY3" fmla="*/ 923460 h 923460"/>
              <a:gd name="connsiteX0" fmla="*/ 0 w 6019800"/>
              <a:gd name="connsiteY0" fmla="*/ 1176123 h 1176123"/>
              <a:gd name="connsiteX1" fmla="*/ 6015790 w 6019800"/>
              <a:gd name="connsiteY1" fmla="*/ 0 h 1176123"/>
              <a:gd name="connsiteX2" fmla="*/ 6019800 w 6019800"/>
              <a:gd name="connsiteY2" fmla="*/ 807155 h 1176123"/>
              <a:gd name="connsiteX3" fmla="*/ 0 w 6019800"/>
              <a:gd name="connsiteY3" fmla="*/ 1176123 h 1176123"/>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04611"/>
              <a:gd name="connsiteY0" fmla="*/ 799134 h 807155"/>
              <a:gd name="connsiteX1" fmla="*/ 4800601 w 4804611"/>
              <a:gd name="connsiteY1" fmla="*/ 0 h 807155"/>
              <a:gd name="connsiteX2" fmla="*/ 4804611 w 4804611"/>
              <a:gd name="connsiteY2" fmla="*/ 807155 h 807155"/>
              <a:gd name="connsiteX3" fmla="*/ 0 w 4804611"/>
              <a:gd name="connsiteY3" fmla="*/ 799134 h 807155"/>
              <a:gd name="connsiteX0" fmla="*/ 0 w 4796590"/>
              <a:gd name="connsiteY0" fmla="*/ 843249 h 843249"/>
              <a:gd name="connsiteX1" fmla="*/ 4792580 w 4796590"/>
              <a:gd name="connsiteY1" fmla="*/ 0 h 843249"/>
              <a:gd name="connsiteX2" fmla="*/ 4796590 w 4796590"/>
              <a:gd name="connsiteY2" fmla="*/ 807155 h 843249"/>
              <a:gd name="connsiteX3" fmla="*/ 0 w 4796590"/>
              <a:gd name="connsiteY3" fmla="*/ 843249 h 843249"/>
              <a:gd name="connsiteX0" fmla="*/ 0 w 4800600"/>
              <a:gd name="connsiteY0" fmla="*/ 843249 h 843249"/>
              <a:gd name="connsiteX1" fmla="*/ 4792580 w 4800600"/>
              <a:gd name="connsiteY1" fmla="*/ 0 h 843249"/>
              <a:gd name="connsiteX2" fmla="*/ 4800600 w 4800600"/>
              <a:gd name="connsiteY2" fmla="*/ 755018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67050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71061 h 843249"/>
              <a:gd name="connsiteX3" fmla="*/ 0 w 4800600"/>
              <a:gd name="connsiteY3" fmla="*/ 843249 h 843249"/>
              <a:gd name="connsiteX0" fmla="*/ 0 w 4824663"/>
              <a:gd name="connsiteY0" fmla="*/ 775070 h 775070"/>
              <a:gd name="connsiteX1" fmla="*/ 4816643 w 4824663"/>
              <a:gd name="connsiteY1" fmla="*/ 0 h 775070"/>
              <a:gd name="connsiteX2" fmla="*/ 4824663 w 4824663"/>
              <a:gd name="connsiteY2" fmla="*/ 771061 h 775070"/>
              <a:gd name="connsiteX3" fmla="*/ 0 w 4824663"/>
              <a:gd name="connsiteY3" fmla="*/ 775070 h 775070"/>
              <a:gd name="connsiteX0" fmla="*/ 0 w 4836695"/>
              <a:gd name="connsiteY0" fmla="*/ 775070 h 775070"/>
              <a:gd name="connsiteX1" fmla="*/ 4828675 w 4836695"/>
              <a:gd name="connsiteY1" fmla="*/ 0 h 775070"/>
              <a:gd name="connsiteX2" fmla="*/ 4836695 w 4836695"/>
              <a:gd name="connsiteY2" fmla="*/ 771061 h 775070"/>
              <a:gd name="connsiteX3" fmla="*/ 0 w 4836695"/>
              <a:gd name="connsiteY3" fmla="*/ 775070 h 775070"/>
              <a:gd name="connsiteX0" fmla="*/ 0 w 4828674"/>
              <a:gd name="connsiteY0" fmla="*/ 771059 h 771061"/>
              <a:gd name="connsiteX1" fmla="*/ 4820654 w 4828674"/>
              <a:gd name="connsiteY1" fmla="*/ 0 h 771061"/>
              <a:gd name="connsiteX2" fmla="*/ 4828674 w 4828674"/>
              <a:gd name="connsiteY2" fmla="*/ 771061 h 771061"/>
              <a:gd name="connsiteX3" fmla="*/ 0 w 4828674"/>
              <a:gd name="connsiteY3" fmla="*/ 771059 h 771061"/>
            </a:gdLst>
            <a:ahLst/>
            <a:cxnLst>
              <a:cxn ang="0">
                <a:pos x="connsiteX0" y="connsiteY0"/>
              </a:cxn>
              <a:cxn ang="0">
                <a:pos x="connsiteX1" y="connsiteY1"/>
              </a:cxn>
              <a:cxn ang="0">
                <a:pos x="connsiteX2" y="connsiteY2"/>
              </a:cxn>
              <a:cxn ang="0">
                <a:pos x="connsiteX3" y="connsiteY3"/>
              </a:cxn>
            </a:cxnLst>
            <a:rect l="l" t="t" r="r" b="b"/>
            <a:pathLst>
              <a:path w="4828674" h="771061">
                <a:moveTo>
                  <a:pt x="0" y="771059"/>
                </a:moveTo>
                <a:lnTo>
                  <a:pt x="4820654" y="0"/>
                </a:lnTo>
                <a:cubicBezTo>
                  <a:pt x="4821991" y="269052"/>
                  <a:pt x="4827337" y="502009"/>
                  <a:pt x="4828674" y="771061"/>
                </a:cubicBezTo>
                <a:lnTo>
                  <a:pt x="0" y="771059"/>
                </a:lnTo>
                <a:close/>
              </a:path>
            </a:pathLst>
          </a:custGeom>
          <a:solidFill>
            <a:srgbClr val="00A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75C386-B546-C145-B015-E755A9FF25EF}"/>
              </a:ext>
            </a:extLst>
          </p:cNvPr>
          <p:cNvSpPr/>
          <p:nvPr userDrawn="1"/>
        </p:nvSpPr>
        <p:spPr>
          <a:xfrm>
            <a:off x="258333" y="203706"/>
            <a:ext cx="45720" cy="457969"/>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555F00-CA98-FA4D-A333-EED574C8D4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264911"/>
            <a:ext cx="1302280" cy="481541"/>
          </a:xfrm>
          <a:prstGeom prst="rect">
            <a:avLst/>
          </a:prstGeom>
        </p:spPr>
      </p:pic>
      <p:sp>
        <p:nvSpPr>
          <p:cNvPr id="14" name="Title 1">
            <a:extLst>
              <a:ext uri="{FF2B5EF4-FFF2-40B4-BE49-F238E27FC236}">
                <a16:creationId xmlns:a16="http://schemas.microsoft.com/office/drawing/2014/main" id="{922031AB-C114-FA48-9D57-96703CF23A1E}"/>
              </a:ext>
            </a:extLst>
          </p:cNvPr>
          <p:cNvSpPr>
            <a:spLocks noGrp="1"/>
          </p:cNvSpPr>
          <p:nvPr>
            <p:ph type="title" hasCustomPrompt="1"/>
          </p:nvPr>
        </p:nvSpPr>
        <p:spPr>
          <a:xfrm>
            <a:off x="352720" y="139508"/>
            <a:ext cx="5164774" cy="310799"/>
          </a:xfrm>
        </p:spPr>
        <p:txBody>
          <a:bodyPr anchor="t">
            <a:normAutofit/>
          </a:bodyPr>
          <a:lstStyle>
            <a:lvl1pPr>
              <a:defRPr sz="1800" cap="none" baseline="0"/>
            </a:lvl1pPr>
          </a:lstStyle>
          <a:p>
            <a:r>
              <a:rPr lang="en-US" dirty="0"/>
              <a:t>Capital Improvement Program Status</a:t>
            </a:r>
          </a:p>
        </p:txBody>
      </p:sp>
      <p:sp>
        <p:nvSpPr>
          <p:cNvPr id="15" name="TextBox 14">
            <a:extLst>
              <a:ext uri="{FF2B5EF4-FFF2-40B4-BE49-F238E27FC236}">
                <a16:creationId xmlns:a16="http://schemas.microsoft.com/office/drawing/2014/main" id="{1653072E-1A32-3943-8CB4-D03916A2FC42}"/>
              </a:ext>
            </a:extLst>
          </p:cNvPr>
          <p:cNvSpPr txBox="1"/>
          <p:nvPr userDrawn="1"/>
        </p:nvSpPr>
        <p:spPr>
          <a:xfrm>
            <a:off x="9327085" y="65041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426201287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picture containing indoor, refrigerator, kitchen, table&#10;&#10;Description automatically generated">
            <a:extLst>
              <a:ext uri="{FF2B5EF4-FFF2-40B4-BE49-F238E27FC236}">
                <a16:creationId xmlns:a16="http://schemas.microsoft.com/office/drawing/2014/main" id="{4B22D887-9206-524E-9BB8-834947D2D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a:xfrm>
            <a:off x="838200" y="1717135"/>
            <a:ext cx="5157787" cy="435133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A75C386-B546-C145-B015-E755A9FF25EF}"/>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2031AB-C114-FA48-9D57-96703CF23A1E}"/>
              </a:ext>
            </a:extLst>
          </p:cNvPr>
          <p:cNvSpPr>
            <a:spLocks noGrp="1"/>
          </p:cNvSpPr>
          <p:nvPr>
            <p:ph type="title"/>
          </p:nvPr>
        </p:nvSpPr>
        <p:spPr>
          <a:xfrm>
            <a:off x="839788" y="365125"/>
            <a:ext cx="5164774" cy="1023457"/>
          </a:xfrm>
        </p:spPr>
        <p:txBody>
          <a:bodyPr/>
          <a:lstStyle/>
          <a:p>
            <a:r>
              <a:rPr lang="en-US" dirty="0"/>
              <a:t>Click to edit</a:t>
            </a:r>
          </a:p>
        </p:txBody>
      </p:sp>
      <p:sp>
        <p:nvSpPr>
          <p:cNvPr id="9" name="TextBox 8">
            <a:extLst>
              <a:ext uri="{FF2B5EF4-FFF2-40B4-BE49-F238E27FC236}">
                <a16:creationId xmlns:a16="http://schemas.microsoft.com/office/drawing/2014/main" id="{4A1C9D3C-E101-534C-9699-A0482D7776AD}"/>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835109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24A03C-4E0C-4FCD-9B25-214711AB7C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4" y="5366"/>
            <a:ext cx="12184316" cy="684711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0895C60-3DD7-40D7-A844-B9713679BF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8" name="TextBox 7">
            <a:extLst>
              <a:ext uri="{FF2B5EF4-FFF2-40B4-BE49-F238E27FC236}">
                <a16:creationId xmlns:a16="http://schemas.microsoft.com/office/drawing/2014/main" id="{A87C7C37-3EE9-4296-9B9F-1693A44394A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
        <p:nvSpPr>
          <p:cNvPr id="4" name="Title 1">
            <a:extLst>
              <a:ext uri="{FF2B5EF4-FFF2-40B4-BE49-F238E27FC236}">
                <a16:creationId xmlns:a16="http://schemas.microsoft.com/office/drawing/2014/main" id="{BFCA55C4-D2CC-464C-9DC7-BD96B6548A3E}"/>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spTree>
    <p:extLst>
      <p:ext uri="{BB962C8B-B14F-4D97-AF65-F5344CB8AC3E}">
        <p14:creationId xmlns:p14="http://schemas.microsoft.com/office/powerpoint/2010/main" val="64916143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22B12E-C94E-0348-A8F7-0F5B082657EF}"/>
              </a:ext>
            </a:extLst>
          </p:cNvPr>
          <p:cNvSpPr/>
          <p:nvPr userDrawn="1"/>
        </p:nvSpPr>
        <p:spPr>
          <a:xfrm>
            <a:off x="-264" y="4470399"/>
            <a:ext cx="12192004" cy="2387600"/>
          </a:xfrm>
          <a:prstGeom prst="rect">
            <a:avLst/>
          </a:prstGeom>
          <a:gradFill>
            <a:gsLst>
              <a:gs pos="64998">
                <a:srgbClr val="000000">
                  <a:alpha val="15000"/>
                </a:srgbClr>
              </a:gs>
              <a:gs pos="25000">
                <a:schemeClr val="tx1">
                  <a:alpha val="0"/>
                </a:schemeClr>
              </a:gs>
              <a:gs pos="99000">
                <a:schemeClr val="tx1">
                  <a:lumMod val="100000"/>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descr="A picture containing text, sky, road, outdoor&#10;&#10;Description automatically generated">
            <a:extLst>
              <a:ext uri="{FF2B5EF4-FFF2-40B4-BE49-F238E27FC236}">
                <a16:creationId xmlns:a16="http://schemas.microsoft.com/office/drawing/2014/main" id="{23025638-9409-DD40-97BF-096B0436C854}"/>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124167"/>
            <a:ext cx="12205419" cy="8133847"/>
          </a:xfrm>
          <a:prstGeom prst="rect">
            <a:avLst/>
          </a:prstGeom>
        </p:spPr>
      </p:pic>
      <p:sp>
        <p:nvSpPr>
          <p:cNvPr id="2" name="Title 1">
            <a:extLst>
              <a:ext uri="{FF2B5EF4-FFF2-40B4-BE49-F238E27FC236}">
                <a16:creationId xmlns:a16="http://schemas.microsoft.com/office/drawing/2014/main" id="{224A072C-FA50-7543-AC1B-4676542F7C81}"/>
              </a:ext>
            </a:extLst>
          </p:cNvPr>
          <p:cNvSpPr>
            <a:spLocks noGrp="1"/>
          </p:cNvSpPr>
          <p:nvPr>
            <p:ph type="ctrTitle"/>
          </p:nvPr>
        </p:nvSpPr>
        <p:spPr>
          <a:xfrm>
            <a:off x="838200" y="1519106"/>
            <a:ext cx="9144000" cy="2387600"/>
          </a:xfrm>
        </p:spPr>
        <p:txBody>
          <a:bodyPr anchor="b"/>
          <a:lstStyle>
            <a:lvl1pPr algn="l">
              <a:defRPr sz="8000" spc="-1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DF0953D-E38A-1047-ADAD-0F1993F07729}"/>
              </a:ext>
            </a:extLst>
          </p:cNvPr>
          <p:cNvSpPr>
            <a:spLocks noGrp="1"/>
          </p:cNvSpPr>
          <p:nvPr>
            <p:ph type="subTitle" idx="1"/>
          </p:nvPr>
        </p:nvSpPr>
        <p:spPr>
          <a:xfrm>
            <a:off x="838200" y="3998781"/>
            <a:ext cx="9144000" cy="1655762"/>
          </a:xfrm>
        </p:spPr>
        <p:txBody>
          <a:bodyPr/>
          <a:lstStyle>
            <a:lvl1pPr marL="0" indent="0" algn="l">
              <a:buNone/>
              <a:defRPr sz="24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F197A9-8997-5D43-A552-358E8D21BAE2}"/>
              </a:ext>
            </a:extLst>
          </p:cNvPr>
          <p:cNvSpPr>
            <a:spLocks noGrp="1"/>
          </p:cNvSpPr>
          <p:nvPr>
            <p:ph type="dt" sz="half" idx="10"/>
          </p:nvPr>
        </p:nvSpPr>
        <p:spPr>
          <a:xfrm>
            <a:off x="838200" y="6165590"/>
            <a:ext cx="2743200" cy="365125"/>
          </a:xfrm>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BC80C8-3F6F-CF46-9485-501FC0A8AFAD}" type="datetime1">
              <a:rPr kumimoji="0" lang="en-US" sz="14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9/23/2021</a:t>
            </a:fld>
            <a:endParaRPr kumimoji="0" lang="en-US" sz="14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6" name="Rectangle 15">
            <a:extLst>
              <a:ext uri="{FF2B5EF4-FFF2-40B4-BE49-F238E27FC236}">
                <a16:creationId xmlns:a16="http://schemas.microsoft.com/office/drawing/2014/main" id="{80ED072B-A8CB-8740-A83F-B39525A59371}"/>
              </a:ext>
            </a:extLst>
          </p:cNvPr>
          <p:cNvSpPr/>
          <p:nvPr userDrawn="1"/>
        </p:nvSpPr>
        <p:spPr>
          <a:xfrm>
            <a:off x="514659" y="2911998"/>
            <a:ext cx="64461" cy="1415154"/>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A00"/>
              </a:solidFill>
              <a:effectLst/>
              <a:uLnTx/>
              <a:uFillTx/>
              <a:latin typeface="Calibri" panose="020F0502020204030204"/>
              <a:ea typeface="+mn-ea"/>
              <a:cs typeface="+mn-cs"/>
            </a:endParaRPr>
          </a:p>
        </p:txBody>
      </p:sp>
      <p:pic>
        <p:nvPicPr>
          <p:cNvPr id="19" name="Picture 18" descr="A picture containing drawing&#10;&#10;Description automatically generated">
            <a:extLst>
              <a:ext uri="{FF2B5EF4-FFF2-40B4-BE49-F238E27FC236}">
                <a16:creationId xmlns:a16="http://schemas.microsoft.com/office/drawing/2014/main" id="{38306860-FB02-0444-B090-DD34C41DF85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825588" y="171479"/>
            <a:ext cx="2152656" cy="1016053"/>
          </a:xfrm>
          <a:prstGeom prst="rect">
            <a:avLst/>
          </a:prstGeom>
        </p:spPr>
      </p:pic>
      <p:sp>
        <p:nvSpPr>
          <p:cNvPr id="11" name="TextBox 10">
            <a:extLst>
              <a:ext uri="{FF2B5EF4-FFF2-40B4-BE49-F238E27FC236}">
                <a16:creationId xmlns:a16="http://schemas.microsoft.com/office/drawing/2014/main" id="{22279AD8-C003-E84F-B178-69CA27DBC2FC}"/>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708975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A picture containing text, sky, road, outdoor&#10;&#10;Description automatically generated">
            <a:extLst>
              <a:ext uri="{FF2B5EF4-FFF2-40B4-BE49-F238E27FC236}">
                <a16:creationId xmlns:a16="http://schemas.microsoft.com/office/drawing/2014/main" id="{23025638-9409-DD40-97BF-096B0436C854}"/>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124167"/>
            <a:ext cx="12205419" cy="8133847"/>
          </a:xfrm>
          <a:prstGeom prst="rect">
            <a:avLst/>
          </a:prstGeom>
        </p:spPr>
      </p:pic>
      <p:sp>
        <p:nvSpPr>
          <p:cNvPr id="2" name="Title 1">
            <a:extLst>
              <a:ext uri="{FF2B5EF4-FFF2-40B4-BE49-F238E27FC236}">
                <a16:creationId xmlns:a16="http://schemas.microsoft.com/office/drawing/2014/main" id="{224A072C-FA50-7543-AC1B-4676542F7C81}"/>
              </a:ext>
            </a:extLst>
          </p:cNvPr>
          <p:cNvSpPr>
            <a:spLocks noGrp="1"/>
          </p:cNvSpPr>
          <p:nvPr>
            <p:ph type="ctrTitle"/>
          </p:nvPr>
        </p:nvSpPr>
        <p:spPr>
          <a:xfrm>
            <a:off x="838200" y="1519106"/>
            <a:ext cx="9144000" cy="2387600"/>
          </a:xfrm>
        </p:spPr>
        <p:txBody>
          <a:bodyPr anchor="b"/>
          <a:lstStyle>
            <a:lvl1pPr algn="l">
              <a:defRPr sz="8000" spc="-1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DF0953D-E38A-1047-ADAD-0F1993F07729}"/>
              </a:ext>
            </a:extLst>
          </p:cNvPr>
          <p:cNvSpPr>
            <a:spLocks noGrp="1"/>
          </p:cNvSpPr>
          <p:nvPr>
            <p:ph type="subTitle" idx="1"/>
          </p:nvPr>
        </p:nvSpPr>
        <p:spPr>
          <a:xfrm>
            <a:off x="838200" y="3998781"/>
            <a:ext cx="9144000" cy="1655762"/>
          </a:xfrm>
        </p:spPr>
        <p:txBody>
          <a:bodyPr/>
          <a:lstStyle>
            <a:lvl1pPr marL="0" indent="0" algn="l">
              <a:buNone/>
              <a:defRPr sz="24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F197A9-8997-5D43-A552-358E8D21BAE2}"/>
              </a:ext>
            </a:extLst>
          </p:cNvPr>
          <p:cNvSpPr>
            <a:spLocks noGrp="1"/>
          </p:cNvSpPr>
          <p:nvPr>
            <p:ph type="dt" sz="half" idx="10"/>
          </p:nvPr>
        </p:nvSpPr>
        <p:spPr>
          <a:xfrm>
            <a:off x="838200" y="6165590"/>
            <a:ext cx="2743200" cy="365125"/>
          </a:xfrm>
        </p:spPr>
        <p:txBody>
          <a:bodyPr/>
          <a:lstStyle>
            <a:lvl1pPr>
              <a:defRPr sz="1400"/>
            </a:lvl1pPr>
          </a:lstStyle>
          <a:p>
            <a:fld id="{D9BC80C8-3F6F-CF46-9485-501FC0A8AFAD}" type="datetime1">
              <a:rPr lang="en-US" smtClean="0"/>
              <a:t>9/23/2021</a:t>
            </a:fld>
            <a:endParaRPr lang="en-US" sz="1400" dirty="0"/>
          </a:p>
        </p:txBody>
      </p:sp>
      <p:pic>
        <p:nvPicPr>
          <p:cNvPr id="19" name="Picture 18" descr="A picture containing drawing&#10;&#10;Description automatically generated">
            <a:extLst>
              <a:ext uri="{FF2B5EF4-FFF2-40B4-BE49-F238E27FC236}">
                <a16:creationId xmlns:a16="http://schemas.microsoft.com/office/drawing/2014/main" id="{38306860-FB02-0444-B090-DD34C41DF85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825588" y="171479"/>
            <a:ext cx="2152656" cy="1016053"/>
          </a:xfrm>
          <a:prstGeom prst="rect">
            <a:avLst/>
          </a:prstGeom>
        </p:spPr>
      </p:pic>
      <p:sp>
        <p:nvSpPr>
          <p:cNvPr id="11" name="TextBox 10">
            <a:extLst>
              <a:ext uri="{FF2B5EF4-FFF2-40B4-BE49-F238E27FC236}">
                <a16:creationId xmlns:a16="http://schemas.microsoft.com/office/drawing/2014/main" id="{22279AD8-C003-E84F-B178-69CA27DBC2F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410609974"/>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75C386-B546-C145-B015-E755A9FF25EF}"/>
              </a:ext>
            </a:extLst>
          </p:cNvPr>
          <p:cNvSpPr/>
          <p:nvPr userDrawn="1"/>
        </p:nvSpPr>
        <p:spPr>
          <a:xfrm>
            <a:off x="258333" y="203706"/>
            <a:ext cx="45720" cy="457969"/>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3555F00-CA98-FA4D-A333-EED574C8D4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264911"/>
            <a:ext cx="1302280" cy="481541"/>
          </a:xfrm>
          <a:prstGeom prst="rect">
            <a:avLst/>
          </a:prstGeom>
        </p:spPr>
      </p:pic>
      <p:sp>
        <p:nvSpPr>
          <p:cNvPr id="14" name="Title 1">
            <a:extLst>
              <a:ext uri="{FF2B5EF4-FFF2-40B4-BE49-F238E27FC236}">
                <a16:creationId xmlns:a16="http://schemas.microsoft.com/office/drawing/2014/main" id="{922031AB-C114-FA48-9D57-96703CF23A1E}"/>
              </a:ext>
            </a:extLst>
          </p:cNvPr>
          <p:cNvSpPr>
            <a:spLocks noGrp="1"/>
          </p:cNvSpPr>
          <p:nvPr>
            <p:ph type="title" hasCustomPrompt="1"/>
          </p:nvPr>
        </p:nvSpPr>
        <p:spPr>
          <a:xfrm>
            <a:off x="352720" y="139508"/>
            <a:ext cx="5164774" cy="310799"/>
          </a:xfrm>
        </p:spPr>
        <p:txBody>
          <a:bodyPr anchor="t">
            <a:normAutofit/>
          </a:bodyPr>
          <a:lstStyle>
            <a:lvl1pPr>
              <a:defRPr sz="1800" cap="none" baseline="0"/>
            </a:lvl1pPr>
          </a:lstStyle>
          <a:p>
            <a:r>
              <a:rPr lang="en-US" dirty="0"/>
              <a:t>Capital Improvement Program Status</a:t>
            </a:r>
          </a:p>
        </p:txBody>
      </p:sp>
      <p:sp>
        <p:nvSpPr>
          <p:cNvPr id="9" name="TextBox 8">
            <a:extLst>
              <a:ext uri="{FF2B5EF4-FFF2-40B4-BE49-F238E27FC236}">
                <a16:creationId xmlns:a16="http://schemas.microsoft.com/office/drawing/2014/main" id="{4A1C9D3C-E101-534C-9699-A0482D7776AD}"/>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13" name="Picture 12">
            <a:extLst>
              <a:ext uri="{FF2B5EF4-FFF2-40B4-BE49-F238E27FC236}">
                <a16:creationId xmlns:a16="http://schemas.microsoft.com/office/drawing/2014/main" id="{5B356901-EEE5-2E4A-A204-EB1055D91AB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81884"/>
          <a:stretch/>
        </p:blipFill>
        <p:spPr>
          <a:xfrm>
            <a:off x="0" y="5853434"/>
            <a:ext cx="12192000" cy="1014570"/>
          </a:xfrm>
          <a:prstGeom prst="rect">
            <a:avLst/>
          </a:prstGeom>
        </p:spPr>
      </p:pic>
      <p:sp>
        <p:nvSpPr>
          <p:cNvPr id="15" name="TextBox 14">
            <a:extLst>
              <a:ext uri="{FF2B5EF4-FFF2-40B4-BE49-F238E27FC236}">
                <a16:creationId xmlns:a16="http://schemas.microsoft.com/office/drawing/2014/main" id="{1653072E-1A32-3943-8CB4-D03916A2FC42}"/>
              </a:ext>
            </a:extLst>
          </p:cNvPr>
          <p:cNvSpPr txBox="1"/>
          <p:nvPr userDrawn="1"/>
        </p:nvSpPr>
        <p:spPr>
          <a:xfrm>
            <a:off x="9327085" y="65041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122648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B356901-EEE5-2E4A-A204-EB1055D91AB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154925"/>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10515600"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105156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305487"/>
            <a:ext cx="1302280" cy="481541"/>
          </a:xfrm>
          <a:prstGeom prst="rect">
            <a:avLst/>
          </a:prstGeom>
        </p:spPr>
      </p:pic>
      <p:sp>
        <p:nvSpPr>
          <p:cNvPr id="10" name="TextBox 9">
            <a:extLst>
              <a:ext uri="{FF2B5EF4-FFF2-40B4-BE49-F238E27FC236}">
                <a16:creationId xmlns:a16="http://schemas.microsoft.com/office/drawing/2014/main" id="{1653072E-1A32-3943-8CB4-D03916A2FC42}"/>
              </a:ext>
            </a:extLst>
          </p:cNvPr>
          <p:cNvSpPr txBox="1"/>
          <p:nvPr userDrawn="1"/>
        </p:nvSpPr>
        <p:spPr>
          <a:xfrm>
            <a:off x="9174685" y="651993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589166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C981AD-6698-4A4F-A0A4-4EADD631165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A2A21-97D6-B94F-BD37-4269D663D9FA}"/>
              </a:ext>
            </a:extLst>
          </p:cNvPr>
          <p:cNvSpPr>
            <a:spLocks noGrp="1"/>
          </p:cNvSpPr>
          <p:nvPr>
            <p:ph type="body" sz="quarter" idx="3" hasCustomPrompt="1"/>
          </p:nvPr>
        </p:nvSpPr>
        <p:spPr>
          <a:xfrm>
            <a:off x="6172200" y="1715271"/>
            <a:ext cx="5183188"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3BF7E9-232C-174C-B9ED-D02B051010C2}"/>
              </a:ext>
            </a:extLst>
          </p:cNvPr>
          <p:cNvSpPr>
            <a:spLocks noGrp="1"/>
          </p:cNvSpPr>
          <p:nvPr>
            <p:ph sz="quarter" idx="4"/>
          </p:nvPr>
        </p:nvSpPr>
        <p:spPr>
          <a:xfrm>
            <a:off x="6172200" y="23526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252937"/>
            <a:ext cx="1302280" cy="481541"/>
          </a:xfrm>
          <a:prstGeom prst="rect">
            <a:avLst/>
          </a:prstGeom>
        </p:spPr>
      </p:pic>
      <p:sp>
        <p:nvSpPr>
          <p:cNvPr id="14" name="TextBox 13">
            <a:extLst>
              <a:ext uri="{FF2B5EF4-FFF2-40B4-BE49-F238E27FC236}">
                <a16:creationId xmlns:a16="http://schemas.microsoft.com/office/drawing/2014/main" id="{D5EE2EC7-DE04-8D4B-85E5-10EED7C2BB90}"/>
              </a:ext>
            </a:extLst>
          </p:cNvPr>
          <p:cNvSpPr txBox="1"/>
          <p:nvPr userDrawn="1"/>
        </p:nvSpPr>
        <p:spPr>
          <a:xfrm>
            <a:off x="9174685" y="658299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049688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CBCDF6B-3036-2246-83B1-54F6E0BC59A3}"/>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736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6633901" y="365125"/>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6633901"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6633901"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493566"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C491542-2756-1849-B9D5-4DD9788F0A5F}"/>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15" name="Picture 14" descr="A picture containing drawing&#10;&#10;Description automatically generated">
            <a:extLst>
              <a:ext uri="{FF2B5EF4-FFF2-40B4-BE49-F238E27FC236}">
                <a16:creationId xmlns:a16="http://schemas.microsoft.com/office/drawing/2014/main" id="{BD038C2A-9423-454E-973D-13BF3053D2E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0109" y="5901605"/>
            <a:ext cx="1530117" cy="722214"/>
          </a:xfrm>
          <a:prstGeom prst="rect">
            <a:avLst/>
          </a:prstGeom>
        </p:spPr>
      </p:pic>
    </p:spTree>
    <p:extLst>
      <p:ext uri="{BB962C8B-B14F-4D97-AF65-F5344CB8AC3E}">
        <p14:creationId xmlns:p14="http://schemas.microsoft.com/office/powerpoint/2010/main" val="3972891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E26E09-67B0-8E4A-8033-74C56F45A11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24C74C51-B92D-8444-B771-A28C96529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03D807B-73B4-1B49-9F13-3B6CEECAC778}"/>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1CBE3E7-64DF-7F49-9F91-8B346D6C4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717DB77B-BAF1-CD4D-B261-7D127DA4B1A5}"/>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99249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4C05D9-F508-3C47-9AE4-2B87463C32E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CD01DF7D-F202-FC44-96C0-08244BB09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AAD47-FCC5-5D44-A30A-BB163B9FC940}"/>
              </a:ext>
            </a:extLst>
          </p:cNvPr>
          <p:cNvSpPr>
            <a:spLocks noGrp="1"/>
          </p:cNvSpPr>
          <p:nvPr>
            <p:ph sz="half" idx="1"/>
          </p:nvPr>
        </p:nvSpPr>
        <p:spPr>
          <a:xfrm>
            <a:off x="838200" y="171713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38A5FC-A123-7646-8EA4-ECA0111F0C53}"/>
              </a:ext>
            </a:extLst>
          </p:cNvPr>
          <p:cNvSpPr>
            <a:spLocks noGrp="1"/>
          </p:cNvSpPr>
          <p:nvPr>
            <p:ph sz="half" idx="2"/>
          </p:nvPr>
        </p:nvSpPr>
        <p:spPr>
          <a:xfrm>
            <a:off x="6172200" y="171713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E497C8B-2C5F-484F-9656-44AEDD2323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1" name="Rectangle 10">
            <a:extLst>
              <a:ext uri="{FF2B5EF4-FFF2-40B4-BE49-F238E27FC236}">
                <a16:creationId xmlns:a16="http://schemas.microsoft.com/office/drawing/2014/main" id="{A9A6371C-ED15-1F48-9F4C-96745F48D1FD}"/>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306BC17-E80E-6A40-BED9-0307CE10A502}"/>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35884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1E15DFC3-3F3D-4440-B205-4BF801039A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10515600" cy="102345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10515600"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105156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53072E-1A32-3943-8CB4-D03916A2FC4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274935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Divider 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767C4257-0D48-914A-A750-E6F271EF2849}"/>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948125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all Out 1">
    <p:bg>
      <p:bgPr>
        <a:solidFill>
          <a:srgbClr val="00A8E1">
            <a:alpha val="80000"/>
          </a:srgbClr>
        </a:solidFill>
        <a:effectLst/>
      </p:bgPr>
    </p:bg>
    <p:spTree>
      <p:nvGrpSpPr>
        <p:cNvPr id="1" name=""/>
        <p:cNvGrpSpPr/>
        <p:nvPr/>
      </p:nvGrpSpPr>
      <p:grpSpPr>
        <a:xfrm>
          <a:off x="0" y="0"/>
          <a:ext cx="0" cy="0"/>
          <a:chOff x="0" y="0"/>
          <a:chExt cx="0" cy="0"/>
        </a:xfrm>
      </p:grpSpPr>
      <p:pic>
        <p:nvPicPr>
          <p:cNvPr id="7" name="Picture 6" descr="A picture containing fish&#10;&#10;Description automatically generated">
            <a:extLst>
              <a:ext uri="{FF2B5EF4-FFF2-40B4-BE49-F238E27FC236}">
                <a16:creationId xmlns:a16="http://schemas.microsoft.com/office/drawing/2014/main" id="{56644409-8BAF-FF49-A8E8-3EBD314DD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0109" y="5901605"/>
            <a:ext cx="1530117" cy="722214"/>
          </a:xfrm>
          <a:prstGeom prst="rect">
            <a:avLst/>
          </a:prstGeom>
        </p:spPr>
      </p:pic>
      <p:sp>
        <p:nvSpPr>
          <p:cNvPr id="6" name="TextBox 5">
            <a:extLst>
              <a:ext uri="{FF2B5EF4-FFF2-40B4-BE49-F238E27FC236}">
                <a16:creationId xmlns:a16="http://schemas.microsoft.com/office/drawing/2014/main" id="{962D431C-D595-B645-874C-DB94B99F6EDB}"/>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187598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Call Out 2">
    <p:bg>
      <p:bgPr>
        <a:solidFill>
          <a:srgbClr val="1ECAD3">
            <a:alpha val="80000"/>
          </a:srgbClr>
        </a:solidFill>
        <a:effectLst/>
      </p:bgPr>
    </p:bg>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C6D7AFCA-218F-BE45-B532-962020EB76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883814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10" name="Isosceles Triangle 5"/>
          <p:cNvSpPr/>
          <p:nvPr userDrawn="1"/>
        </p:nvSpPr>
        <p:spPr>
          <a:xfrm>
            <a:off x="7373114" y="6090173"/>
            <a:ext cx="4828674" cy="771061"/>
          </a:xfrm>
          <a:custGeom>
            <a:avLst/>
            <a:gdLst>
              <a:gd name="connsiteX0" fmla="*/ 0 w 6096000"/>
              <a:gd name="connsiteY0" fmla="*/ 763039 h 763039"/>
              <a:gd name="connsiteX1" fmla="*/ 6096000 w 6096000"/>
              <a:gd name="connsiteY1" fmla="*/ 0 h 763039"/>
              <a:gd name="connsiteX2" fmla="*/ 6096000 w 6096000"/>
              <a:gd name="connsiteY2" fmla="*/ 763039 h 763039"/>
              <a:gd name="connsiteX3" fmla="*/ 0 w 6096000"/>
              <a:gd name="connsiteY3" fmla="*/ 763039 h 763039"/>
              <a:gd name="connsiteX0" fmla="*/ 0 w 6096000"/>
              <a:gd name="connsiteY0" fmla="*/ 807155 h 807155"/>
              <a:gd name="connsiteX1" fmla="*/ 6091990 w 6096000"/>
              <a:gd name="connsiteY1" fmla="*/ 0 h 807155"/>
              <a:gd name="connsiteX2" fmla="*/ 6096000 w 6096000"/>
              <a:gd name="connsiteY2" fmla="*/ 807155 h 807155"/>
              <a:gd name="connsiteX3" fmla="*/ 0 w 6096000"/>
              <a:gd name="connsiteY3" fmla="*/ 807155 h 807155"/>
              <a:gd name="connsiteX0" fmla="*/ 0 w 6096000"/>
              <a:gd name="connsiteY0" fmla="*/ 923460 h 923460"/>
              <a:gd name="connsiteX1" fmla="*/ 6091990 w 6096000"/>
              <a:gd name="connsiteY1" fmla="*/ 0 h 923460"/>
              <a:gd name="connsiteX2" fmla="*/ 6096000 w 6096000"/>
              <a:gd name="connsiteY2" fmla="*/ 807155 h 923460"/>
              <a:gd name="connsiteX3" fmla="*/ 0 w 6096000"/>
              <a:gd name="connsiteY3" fmla="*/ 923460 h 923460"/>
              <a:gd name="connsiteX0" fmla="*/ 0 w 6019800"/>
              <a:gd name="connsiteY0" fmla="*/ 1176123 h 1176123"/>
              <a:gd name="connsiteX1" fmla="*/ 6015790 w 6019800"/>
              <a:gd name="connsiteY1" fmla="*/ 0 h 1176123"/>
              <a:gd name="connsiteX2" fmla="*/ 6019800 w 6019800"/>
              <a:gd name="connsiteY2" fmla="*/ 807155 h 1176123"/>
              <a:gd name="connsiteX3" fmla="*/ 0 w 6019800"/>
              <a:gd name="connsiteY3" fmla="*/ 1176123 h 1176123"/>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04611"/>
              <a:gd name="connsiteY0" fmla="*/ 799134 h 807155"/>
              <a:gd name="connsiteX1" fmla="*/ 4800601 w 4804611"/>
              <a:gd name="connsiteY1" fmla="*/ 0 h 807155"/>
              <a:gd name="connsiteX2" fmla="*/ 4804611 w 4804611"/>
              <a:gd name="connsiteY2" fmla="*/ 807155 h 807155"/>
              <a:gd name="connsiteX3" fmla="*/ 0 w 4804611"/>
              <a:gd name="connsiteY3" fmla="*/ 799134 h 807155"/>
              <a:gd name="connsiteX0" fmla="*/ 0 w 4796590"/>
              <a:gd name="connsiteY0" fmla="*/ 843249 h 843249"/>
              <a:gd name="connsiteX1" fmla="*/ 4792580 w 4796590"/>
              <a:gd name="connsiteY1" fmla="*/ 0 h 843249"/>
              <a:gd name="connsiteX2" fmla="*/ 4796590 w 4796590"/>
              <a:gd name="connsiteY2" fmla="*/ 807155 h 843249"/>
              <a:gd name="connsiteX3" fmla="*/ 0 w 4796590"/>
              <a:gd name="connsiteY3" fmla="*/ 843249 h 843249"/>
              <a:gd name="connsiteX0" fmla="*/ 0 w 4800600"/>
              <a:gd name="connsiteY0" fmla="*/ 843249 h 843249"/>
              <a:gd name="connsiteX1" fmla="*/ 4792580 w 4800600"/>
              <a:gd name="connsiteY1" fmla="*/ 0 h 843249"/>
              <a:gd name="connsiteX2" fmla="*/ 4800600 w 4800600"/>
              <a:gd name="connsiteY2" fmla="*/ 755018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67050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71061 h 843249"/>
              <a:gd name="connsiteX3" fmla="*/ 0 w 4800600"/>
              <a:gd name="connsiteY3" fmla="*/ 843249 h 843249"/>
              <a:gd name="connsiteX0" fmla="*/ 0 w 4824663"/>
              <a:gd name="connsiteY0" fmla="*/ 775070 h 775070"/>
              <a:gd name="connsiteX1" fmla="*/ 4816643 w 4824663"/>
              <a:gd name="connsiteY1" fmla="*/ 0 h 775070"/>
              <a:gd name="connsiteX2" fmla="*/ 4824663 w 4824663"/>
              <a:gd name="connsiteY2" fmla="*/ 771061 h 775070"/>
              <a:gd name="connsiteX3" fmla="*/ 0 w 4824663"/>
              <a:gd name="connsiteY3" fmla="*/ 775070 h 775070"/>
              <a:gd name="connsiteX0" fmla="*/ 0 w 4836695"/>
              <a:gd name="connsiteY0" fmla="*/ 775070 h 775070"/>
              <a:gd name="connsiteX1" fmla="*/ 4828675 w 4836695"/>
              <a:gd name="connsiteY1" fmla="*/ 0 h 775070"/>
              <a:gd name="connsiteX2" fmla="*/ 4836695 w 4836695"/>
              <a:gd name="connsiteY2" fmla="*/ 771061 h 775070"/>
              <a:gd name="connsiteX3" fmla="*/ 0 w 4836695"/>
              <a:gd name="connsiteY3" fmla="*/ 775070 h 775070"/>
              <a:gd name="connsiteX0" fmla="*/ 0 w 4828674"/>
              <a:gd name="connsiteY0" fmla="*/ 771059 h 771061"/>
              <a:gd name="connsiteX1" fmla="*/ 4820654 w 4828674"/>
              <a:gd name="connsiteY1" fmla="*/ 0 h 771061"/>
              <a:gd name="connsiteX2" fmla="*/ 4828674 w 4828674"/>
              <a:gd name="connsiteY2" fmla="*/ 771061 h 771061"/>
              <a:gd name="connsiteX3" fmla="*/ 0 w 4828674"/>
              <a:gd name="connsiteY3" fmla="*/ 771059 h 771061"/>
            </a:gdLst>
            <a:ahLst/>
            <a:cxnLst>
              <a:cxn ang="0">
                <a:pos x="connsiteX0" y="connsiteY0"/>
              </a:cxn>
              <a:cxn ang="0">
                <a:pos x="connsiteX1" y="connsiteY1"/>
              </a:cxn>
              <a:cxn ang="0">
                <a:pos x="connsiteX2" y="connsiteY2"/>
              </a:cxn>
              <a:cxn ang="0">
                <a:pos x="connsiteX3" y="connsiteY3"/>
              </a:cxn>
            </a:cxnLst>
            <a:rect l="l" t="t" r="r" b="b"/>
            <a:pathLst>
              <a:path w="4828674" h="771061">
                <a:moveTo>
                  <a:pt x="0" y="771059"/>
                </a:moveTo>
                <a:lnTo>
                  <a:pt x="4820654" y="0"/>
                </a:lnTo>
                <a:cubicBezTo>
                  <a:pt x="4821991" y="269052"/>
                  <a:pt x="4827337" y="502009"/>
                  <a:pt x="4828674" y="771061"/>
                </a:cubicBezTo>
                <a:lnTo>
                  <a:pt x="0" y="771059"/>
                </a:lnTo>
                <a:close/>
              </a:path>
            </a:pathLst>
          </a:custGeom>
          <a:solidFill>
            <a:srgbClr val="00A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572188" y="365125"/>
            <a:ext cx="10515600" cy="1023457"/>
          </a:xfrm>
        </p:spPr>
        <p:txBody>
          <a:bodyPr/>
          <a:lstStyle/>
          <a:p>
            <a:r>
              <a:rPr lang="en-US"/>
              <a:t>Click to edit Master title style</a:t>
            </a:r>
          </a:p>
        </p:txBody>
      </p:sp>
      <p:sp>
        <p:nvSpPr>
          <p:cNvPr id="6" name="Rectangle 5">
            <a:extLst>
              <a:ext uri="{FF2B5EF4-FFF2-40B4-BE49-F238E27FC236}">
                <a16:creationId xmlns:a16="http://schemas.microsoft.com/office/drawing/2014/main" id="{6DB6C5A8-43D2-9F4A-B3BF-5AC32314B47F}"/>
              </a:ext>
            </a:extLst>
          </p:cNvPr>
          <p:cNvSpPr/>
          <p:nvPr userDrawn="1"/>
        </p:nvSpPr>
        <p:spPr>
          <a:xfrm flipH="1">
            <a:off x="385011" y="381737"/>
            <a:ext cx="63224" cy="550591"/>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A1F61D1-161B-FE4B-A838-C491C87429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33B235CF-5CE0-E84A-A831-AB841133B868}"/>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895415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all Out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5BF81-C665-124C-9591-CE3084AAECE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651" r="29436" b="47178"/>
          <a:stretch/>
        </p:blipFill>
        <p:spPr>
          <a:xfrm>
            <a:off x="-1734" y="2562465"/>
            <a:ext cx="12193734" cy="4295536"/>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761800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6363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7549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otham"/>
                <a:cs typeface="Gotham"/>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9158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Gotham"/>
                <a:cs typeface="Gotha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591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91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4AB74139-46F8-824D-8706-9B7E8F4FEF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A2A21-97D6-B94F-BD37-4269D663D9FA}"/>
              </a:ext>
            </a:extLst>
          </p:cNvPr>
          <p:cNvSpPr>
            <a:spLocks noGrp="1"/>
          </p:cNvSpPr>
          <p:nvPr>
            <p:ph type="body" sz="quarter" idx="3" hasCustomPrompt="1"/>
          </p:nvPr>
        </p:nvSpPr>
        <p:spPr>
          <a:xfrm>
            <a:off x="6172200" y="1715271"/>
            <a:ext cx="5183188"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3BF7E9-232C-174C-B9ED-D02B051010C2}"/>
              </a:ext>
            </a:extLst>
          </p:cNvPr>
          <p:cNvSpPr>
            <a:spLocks noGrp="1"/>
          </p:cNvSpPr>
          <p:nvPr>
            <p:ph sz="quarter" idx="4"/>
          </p:nvPr>
        </p:nvSpPr>
        <p:spPr>
          <a:xfrm>
            <a:off x="6172200" y="23526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EE2EC7-DE04-8D4B-85E5-10EED7C2BB90}"/>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314090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group of people in front of a building&#10;&#10;Description automatically generated">
            <a:extLst>
              <a:ext uri="{FF2B5EF4-FFF2-40B4-BE49-F238E27FC236}">
                <a16:creationId xmlns:a16="http://schemas.microsoft.com/office/drawing/2014/main" id="{A8B444D8-A20C-B642-9FE1-28687752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324" r="14107" b="894"/>
          <a:stretch/>
        </p:blipFill>
        <p:spPr>
          <a:xfrm>
            <a:off x="0" y="0"/>
            <a:ext cx="12191740" cy="6868004"/>
          </a:xfrm>
          <a:prstGeom prst="rect">
            <a:avLst/>
          </a:prstGeom>
        </p:spPr>
      </p:pic>
      <p:sp>
        <p:nvSpPr>
          <p:cNvPr id="8" name="Rectangle 7">
            <a:extLst>
              <a:ext uri="{FF2B5EF4-FFF2-40B4-BE49-F238E27FC236}">
                <a16:creationId xmlns:a16="http://schemas.microsoft.com/office/drawing/2014/main" id="{E022B12E-C94E-0348-A8F7-0F5B082657EF}"/>
              </a:ext>
            </a:extLst>
          </p:cNvPr>
          <p:cNvSpPr/>
          <p:nvPr userDrawn="1"/>
        </p:nvSpPr>
        <p:spPr>
          <a:xfrm>
            <a:off x="-264" y="4470399"/>
            <a:ext cx="12192004" cy="2387600"/>
          </a:xfrm>
          <a:prstGeom prst="rect">
            <a:avLst/>
          </a:prstGeom>
          <a:gradFill>
            <a:gsLst>
              <a:gs pos="64998">
                <a:srgbClr val="000000">
                  <a:alpha val="15000"/>
                </a:srgbClr>
              </a:gs>
              <a:gs pos="25000">
                <a:schemeClr val="tx1">
                  <a:alpha val="0"/>
                </a:schemeClr>
              </a:gs>
              <a:gs pos="99000">
                <a:schemeClr val="tx1">
                  <a:lumMod val="100000"/>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22" name="Picture 21">
            <a:extLst>
              <a:ext uri="{FF2B5EF4-FFF2-40B4-BE49-F238E27FC236}">
                <a16:creationId xmlns:a16="http://schemas.microsoft.com/office/drawing/2014/main" id="{B0336AD1-00AA-A14E-B95A-A8FA08F0B577}"/>
              </a:ext>
            </a:extLst>
          </p:cNvPr>
          <p:cNvPicPr>
            <a:picLocks noChangeAspect="1"/>
          </p:cNvPicPr>
          <p:nvPr userDrawn="1"/>
        </p:nvPicPr>
        <p:blipFill rotWithShape="1">
          <a:blip r:embed="rId3"/>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224A072C-FA50-7543-AC1B-4676542F7C81}"/>
              </a:ext>
            </a:extLst>
          </p:cNvPr>
          <p:cNvSpPr>
            <a:spLocks noGrp="1"/>
          </p:cNvSpPr>
          <p:nvPr>
            <p:ph type="ctrTitle"/>
          </p:nvPr>
        </p:nvSpPr>
        <p:spPr>
          <a:xfrm>
            <a:off x="838200" y="1519106"/>
            <a:ext cx="9144000" cy="2387600"/>
          </a:xfrm>
        </p:spPr>
        <p:txBody>
          <a:bodyPr anchor="b"/>
          <a:lstStyle>
            <a:lvl1pPr algn="l">
              <a:defRPr sz="8000" spc="-1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DF0953D-E38A-1047-ADAD-0F1993F07729}"/>
              </a:ext>
            </a:extLst>
          </p:cNvPr>
          <p:cNvSpPr>
            <a:spLocks noGrp="1"/>
          </p:cNvSpPr>
          <p:nvPr>
            <p:ph type="subTitle" idx="1"/>
          </p:nvPr>
        </p:nvSpPr>
        <p:spPr>
          <a:xfrm>
            <a:off x="838200" y="3998781"/>
            <a:ext cx="9144000" cy="1655762"/>
          </a:xfrm>
        </p:spPr>
        <p:txBody>
          <a:bodyPr/>
          <a:lstStyle>
            <a:lvl1pPr marL="0" indent="0" algn="l">
              <a:buNone/>
              <a:defRPr sz="24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F197A9-8997-5D43-A552-358E8D21BAE2}"/>
              </a:ext>
            </a:extLst>
          </p:cNvPr>
          <p:cNvSpPr>
            <a:spLocks noGrp="1"/>
          </p:cNvSpPr>
          <p:nvPr>
            <p:ph type="dt" sz="half" idx="10"/>
          </p:nvPr>
        </p:nvSpPr>
        <p:spPr>
          <a:xfrm>
            <a:off x="838200" y="6165590"/>
            <a:ext cx="2743200" cy="365125"/>
          </a:xfrm>
        </p:spPr>
        <p:txBody>
          <a:bodyPr/>
          <a:lstStyle>
            <a:lvl1pPr>
              <a:defRPr sz="1400"/>
            </a:lvl1pPr>
          </a:lstStyle>
          <a:p>
            <a:fld id="{D9BC80C8-3F6F-CF46-9485-501FC0A8AFAD}" type="datetime1">
              <a:rPr lang="en-US" smtClean="0"/>
              <a:t>9/23/2021</a:t>
            </a:fld>
            <a:endParaRPr lang="en-US" sz="1400" dirty="0"/>
          </a:p>
        </p:txBody>
      </p:sp>
      <p:sp>
        <p:nvSpPr>
          <p:cNvPr id="16" name="Rectangle 15">
            <a:extLst>
              <a:ext uri="{FF2B5EF4-FFF2-40B4-BE49-F238E27FC236}">
                <a16:creationId xmlns:a16="http://schemas.microsoft.com/office/drawing/2014/main" id="{80ED072B-A8CB-8740-A83F-B39525A59371}"/>
              </a:ext>
            </a:extLst>
          </p:cNvPr>
          <p:cNvSpPr/>
          <p:nvPr userDrawn="1"/>
        </p:nvSpPr>
        <p:spPr>
          <a:xfrm>
            <a:off x="514659" y="2911998"/>
            <a:ext cx="64461" cy="1415154"/>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A00"/>
              </a:solidFill>
            </a:endParaRPr>
          </a:p>
        </p:txBody>
      </p:sp>
      <p:pic>
        <p:nvPicPr>
          <p:cNvPr id="19" name="Picture 18" descr="A picture containing drawing&#10;&#10;Description automatically generated">
            <a:extLst>
              <a:ext uri="{FF2B5EF4-FFF2-40B4-BE49-F238E27FC236}">
                <a16:creationId xmlns:a16="http://schemas.microsoft.com/office/drawing/2014/main" id="{38306860-FB02-0444-B090-DD34C41DF8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5588" y="171479"/>
            <a:ext cx="2152656" cy="1016053"/>
          </a:xfrm>
          <a:prstGeom prst="rect">
            <a:avLst/>
          </a:prstGeom>
        </p:spPr>
      </p:pic>
      <p:sp>
        <p:nvSpPr>
          <p:cNvPr id="11" name="TextBox 10">
            <a:extLst>
              <a:ext uri="{FF2B5EF4-FFF2-40B4-BE49-F238E27FC236}">
                <a16:creationId xmlns:a16="http://schemas.microsoft.com/office/drawing/2014/main" id="{22279AD8-C003-E84F-B178-69CA27DBC2F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163107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a:xfrm>
            <a:off x="838200" y="1717135"/>
            <a:ext cx="5157787" cy="435133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A75C386-B546-C145-B015-E755A9FF25EF}"/>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555F00-CA98-FA4D-A333-EED574C8D4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4" name="Title 1">
            <a:extLst>
              <a:ext uri="{FF2B5EF4-FFF2-40B4-BE49-F238E27FC236}">
                <a16:creationId xmlns:a16="http://schemas.microsoft.com/office/drawing/2014/main" id="{922031AB-C114-FA48-9D57-96703CF23A1E}"/>
              </a:ext>
            </a:extLst>
          </p:cNvPr>
          <p:cNvSpPr>
            <a:spLocks noGrp="1"/>
          </p:cNvSpPr>
          <p:nvPr>
            <p:ph type="title"/>
          </p:nvPr>
        </p:nvSpPr>
        <p:spPr>
          <a:xfrm>
            <a:off x="839788" y="365125"/>
            <a:ext cx="5164774" cy="1023457"/>
          </a:xfrm>
        </p:spPr>
        <p:txBody>
          <a:bodyPr/>
          <a:lstStyle/>
          <a:p>
            <a:r>
              <a:rPr lang="en-US" dirty="0"/>
              <a:t>Click to edit</a:t>
            </a:r>
          </a:p>
        </p:txBody>
      </p:sp>
      <p:sp>
        <p:nvSpPr>
          <p:cNvPr id="9" name="TextBox 8">
            <a:extLst>
              <a:ext uri="{FF2B5EF4-FFF2-40B4-BE49-F238E27FC236}">
                <a16:creationId xmlns:a16="http://schemas.microsoft.com/office/drawing/2014/main" id="{4A1C9D3C-E101-534C-9699-A0482D7776AD}"/>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81077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B356901-EEE5-2E4A-A204-EB1055D91ABA}"/>
              </a:ext>
            </a:extLst>
          </p:cNvPr>
          <p:cNvPicPr>
            <a:picLocks noChangeAspect="1"/>
          </p:cNvPicPr>
          <p:nvPr userDrawn="1"/>
        </p:nvPicPr>
        <p:blipFill rotWithShape="1">
          <a:blip r:embed="rId2"/>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10515600"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105156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53072E-1A32-3943-8CB4-D03916A2FC4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316358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C981AD-6698-4A4F-A0A4-4EADD6311650}"/>
              </a:ext>
            </a:extLst>
          </p:cNvPr>
          <p:cNvPicPr>
            <a:picLocks noChangeAspect="1"/>
          </p:cNvPicPr>
          <p:nvPr userDrawn="1"/>
        </p:nvPicPr>
        <p:blipFill rotWithShape="1">
          <a:blip r:embed="rId2"/>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A2A21-97D6-B94F-BD37-4269D663D9FA}"/>
              </a:ext>
            </a:extLst>
          </p:cNvPr>
          <p:cNvSpPr>
            <a:spLocks noGrp="1"/>
          </p:cNvSpPr>
          <p:nvPr>
            <p:ph type="body" sz="quarter" idx="3" hasCustomPrompt="1"/>
          </p:nvPr>
        </p:nvSpPr>
        <p:spPr>
          <a:xfrm>
            <a:off x="6172200" y="1715271"/>
            <a:ext cx="5183188"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3BF7E9-232C-174C-B9ED-D02B051010C2}"/>
              </a:ext>
            </a:extLst>
          </p:cNvPr>
          <p:cNvSpPr>
            <a:spLocks noGrp="1"/>
          </p:cNvSpPr>
          <p:nvPr>
            <p:ph sz="quarter" idx="4"/>
          </p:nvPr>
        </p:nvSpPr>
        <p:spPr>
          <a:xfrm>
            <a:off x="6172200" y="23526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EE2EC7-DE04-8D4B-85E5-10EED7C2BB90}"/>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638376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BCDF6B-3036-2246-83B1-54F6E0BC59A3}"/>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864882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6633901" y="365125"/>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6633901"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6633901"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493566"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491542-2756-1849-B9D5-4DD9788F0A5F}"/>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15" name="Picture 14" descr="A picture containing drawing&#10;&#10;Description automatically generated">
            <a:extLst>
              <a:ext uri="{FF2B5EF4-FFF2-40B4-BE49-F238E27FC236}">
                <a16:creationId xmlns:a16="http://schemas.microsoft.com/office/drawing/2014/main" id="{BD038C2A-9423-454E-973D-13BF3053D2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Tree>
    <p:extLst>
      <p:ext uri="{BB962C8B-B14F-4D97-AF65-F5344CB8AC3E}">
        <p14:creationId xmlns:p14="http://schemas.microsoft.com/office/powerpoint/2010/main" val="1463005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5">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E26E09-67B0-8E4A-8033-74C56F45A11C}"/>
              </a:ext>
            </a:extLst>
          </p:cNvPr>
          <p:cNvPicPr>
            <a:picLocks noChangeAspect="1"/>
          </p:cNvPicPr>
          <p:nvPr userDrawn="1"/>
        </p:nvPicPr>
        <p:blipFill rotWithShape="1">
          <a:blip r:embed="rId2"/>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24C74C51-B92D-8444-B771-A28C96529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03D807B-73B4-1B49-9F13-3B6CEECAC778}"/>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CBE3E7-64DF-7F49-9F91-8B346D6C4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717DB77B-BAF1-CD4D-B261-7D127DA4B1A5}"/>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293763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4C05D9-F508-3C47-9AE4-2B87463C32EA}"/>
              </a:ext>
            </a:extLst>
          </p:cNvPr>
          <p:cNvPicPr>
            <a:picLocks noChangeAspect="1"/>
          </p:cNvPicPr>
          <p:nvPr userDrawn="1"/>
        </p:nvPicPr>
        <p:blipFill rotWithShape="1">
          <a:blip r:embed="rId2"/>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CD01DF7D-F202-FC44-96C0-08244BB09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AAD47-FCC5-5D44-A30A-BB163B9FC940}"/>
              </a:ext>
            </a:extLst>
          </p:cNvPr>
          <p:cNvSpPr>
            <a:spLocks noGrp="1"/>
          </p:cNvSpPr>
          <p:nvPr>
            <p:ph sz="half" idx="1"/>
          </p:nvPr>
        </p:nvSpPr>
        <p:spPr>
          <a:xfrm>
            <a:off x="838200" y="171713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38A5FC-A123-7646-8EA4-ECA0111F0C53}"/>
              </a:ext>
            </a:extLst>
          </p:cNvPr>
          <p:cNvSpPr>
            <a:spLocks noGrp="1"/>
          </p:cNvSpPr>
          <p:nvPr>
            <p:ph sz="half" idx="2"/>
          </p:nvPr>
        </p:nvSpPr>
        <p:spPr>
          <a:xfrm>
            <a:off x="6172200" y="171713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E497C8B-2C5F-484F-9656-44AEDD2323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1" name="Rectangle 10">
            <a:extLst>
              <a:ext uri="{FF2B5EF4-FFF2-40B4-BE49-F238E27FC236}">
                <a16:creationId xmlns:a16="http://schemas.microsoft.com/office/drawing/2014/main" id="{A9A6371C-ED15-1F48-9F4C-96745F48D1FD}"/>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06BC17-E80E-6A40-BED9-0307CE10A50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739381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itting in front of a computer&#10;&#10;Description automatically generated">
            <a:extLst>
              <a:ext uri="{FF2B5EF4-FFF2-40B4-BE49-F238E27FC236}">
                <a16:creationId xmlns:a16="http://schemas.microsoft.com/office/drawing/2014/main" id="{F4ECB786-1278-0C40-A152-9170491240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111" t="13193" r="7521"/>
          <a:stretch/>
        </p:blipFill>
        <p:spPr>
          <a:xfrm>
            <a:off x="0" y="4322"/>
            <a:ext cx="12191999" cy="6853678"/>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767C4257-0D48-914A-A750-E6F271EF2849}"/>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893310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bg1"/>
        </a:solidFill>
        <a:effectLst/>
      </p:bgPr>
    </p:bg>
    <p:spTree>
      <p:nvGrpSpPr>
        <p:cNvPr id="1" name=""/>
        <p:cNvGrpSpPr/>
        <p:nvPr/>
      </p:nvGrpSpPr>
      <p:grpSpPr>
        <a:xfrm>
          <a:off x="0" y="0"/>
          <a:ext cx="0" cy="0"/>
          <a:chOff x="0" y="0"/>
          <a:chExt cx="0" cy="0"/>
        </a:xfrm>
      </p:grpSpPr>
      <p:pic>
        <p:nvPicPr>
          <p:cNvPr id="8" name="Picture 7" descr="A person standing in front of a door&#10;&#10;Description automatically generated">
            <a:extLst>
              <a:ext uri="{FF2B5EF4-FFF2-40B4-BE49-F238E27FC236}">
                <a16:creationId xmlns:a16="http://schemas.microsoft.com/office/drawing/2014/main" id="{9BFBDADA-E682-3943-8568-A29FA200CC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93" t="9731" r="13349"/>
          <a:stretch/>
        </p:blipFill>
        <p:spPr>
          <a:xfrm>
            <a:off x="0" y="-1"/>
            <a:ext cx="12191999" cy="6858001"/>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9F8CD749-B43F-0C48-AAF4-F6E57AC844C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83019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6" descr="A picture containing person, indoor, young, sitting&#10;&#10;Description automatically generated">
            <a:extLst>
              <a:ext uri="{FF2B5EF4-FFF2-40B4-BE49-F238E27FC236}">
                <a16:creationId xmlns:a16="http://schemas.microsoft.com/office/drawing/2014/main" id="{43AC4223-888A-174B-AB48-71448FE152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5"/>
            <a:ext cx="5157787" cy="1023457"/>
          </a:xfrm>
        </p:spPr>
        <p:txBody>
          <a:bodyPr/>
          <a:lstStyle>
            <a:lvl1pPr>
              <a:defRPr spc="0" baseline="0"/>
            </a:lvl1p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BCDF6B-3036-2246-83B1-54F6E0BC59A3}"/>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784530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bg1"/>
        </a:solidFill>
        <a:effectLst/>
      </p:bgPr>
    </p:bg>
    <p:spTree>
      <p:nvGrpSpPr>
        <p:cNvPr id="1" name=""/>
        <p:cNvGrpSpPr/>
        <p:nvPr/>
      </p:nvGrpSpPr>
      <p:grpSpPr>
        <a:xfrm>
          <a:off x="0" y="0"/>
          <a:ext cx="0" cy="0"/>
          <a:chOff x="0" y="0"/>
          <a:chExt cx="0" cy="0"/>
        </a:xfrm>
      </p:grpSpPr>
      <p:pic>
        <p:nvPicPr>
          <p:cNvPr id="4" name="Picture 3" descr="A person sitting on a chair in a room&#10;&#10;Description automatically generated">
            <a:extLst>
              <a:ext uri="{FF2B5EF4-FFF2-40B4-BE49-F238E27FC236}">
                <a16:creationId xmlns:a16="http://schemas.microsoft.com/office/drawing/2014/main" id="{D744C76D-D4B6-CA44-8651-B6AB534BA3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10" t="28281" r="16410"/>
          <a:stretch/>
        </p:blipFill>
        <p:spPr>
          <a:xfrm>
            <a:off x="0" y="-1"/>
            <a:ext cx="12192000" cy="6857999"/>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97992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4">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292F2AC4-4AEC-C545-9773-EB10B52918F1}"/>
              </a:ext>
            </a:extLst>
          </p:cNvPr>
          <p:cNvPicPr>
            <a:picLocks noChangeAspect="1"/>
          </p:cNvPicPr>
          <p:nvPr userDrawn="1"/>
        </p:nvPicPr>
        <p:blipFill rotWithShape="1">
          <a:blip r:embed="rId2"/>
          <a:srcRect t="22413" r="22117"/>
          <a:stretch/>
        </p:blipFill>
        <p:spPr>
          <a:xfrm>
            <a:off x="23234" y="0"/>
            <a:ext cx="12192000" cy="6858000"/>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4026610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5">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C83AC791-C097-7348-93C8-3083531431EF}"/>
              </a:ext>
            </a:extLst>
          </p:cNvPr>
          <p:cNvPicPr>
            <a:picLocks noChangeAspect="1"/>
          </p:cNvPicPr>
          <p:nvPr userDrawn="1"/>
        </p:nvPicPr>
        <p:blipFill rotWithShape="1">
          <a:blip r:embed="rId2"/>
          <a:srcRect l="-1" t="7767" r="6924"/>
          <a:stretch/>
        </p:blipFill>
        <p:spPr>
          <a:xfrm>
            <a:off x="0" y="0"/>
            <a:ext cx="12191999" cy="6858000"/>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20887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Divider 5">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C83AC791-C097-7348-93C8-3083531431EF}"/>
              </a:ext>
            </a:extLst>
          </p:cNvPr>
          <p:cNvPicPr>
            <a:picLocks noChangeAspect="1"/>
          </p:cNvPicPr>
          <p:nvPr userDrawn="1"/>
        </p:nvPicPr>
        <p:blipFill rotWithShape="1">
          <a:blip r:embed="rId2"/>
          <a:srcRect l="-1" t="7767" r="6924"/>
          <a:stretch/>
        </p:blipFill>
        <p:spPr>
          <a:xfrm>
            <a:off x="0" y="0"/>
            <a:ext cx="12191999" cy="6858000"/>
          </a:xfrm>
          <a:prstGeom prst="rect">
            <a:avLst/>
          </a:prstGeom>
        </p:spPr>
      </p:pic>
      <p:pic>
        <p:nvPicPr>
          <p:cNvPr id="9" name="Picture 8">
            <a:extLst>
              <a:ext uri="{FF2B5EF4-FFF2-40B4-BE49-F238E27FC236}">
                <a16:creationId xmlns:a16="http://schemas.microsoft.com/office/drawing/2014/main" id="{62C797FA-2C8C-5947-9259-12B944D4479A}"/>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Tree>
    <p:extLst>
      <p:ext uri="{BB962C8B-B14F-4D97-AF65-F5344CB8AC3E}">
        <p14:creationId xmlns:p14="http://schemas.microsoft.com/office/powerpoint/2010/main" val="3865557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A43D5C-E20D-C94E-8B3C-97E15C5033AE}"/>
              </a:ext>
            </a:extLst>
          </p:cNvPr>
          <p:cNvPicPr>
            <a:picLocks noChangeAspect="1"/>
          </p:cNvPicPr>
          <p:nvPr userDrawn="1"/>
        </p:nvPicPr>
        <p:blipFill rotWithShape="1">
          <a:blip r:embed="rId2"/>
          <a:srcRect b="81884"/>
          <a:stretch/>
        </p:blipFill>
        <p:spPr>
          <a:xfrm>
            <a:off x="0" y="5853434"/>
            <a:ext cx="12192000" cy="101457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6DB6C5A8-43D2-9F4A-B3BF-5AC32314B47F}"/>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1F61D1-161B-FE4B-A838-C491C8742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33B235CF-5CE0-E84A-A831-AB841133B868}"/>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762675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all Out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ED5A80-1F79-FB41-81CE-B5919728F5AF}"/>
              </a:ext>
            </a:extLst>
          </p:cNvPr>
          <p:cNvPicPr>
            <a:picLocks noChangeAspect="1"/>
          </p:cNvPicPr>
          <p:nvPr userDrawn="1"/>
        </p:nvPicPr>
        <p:blipFill rotWithShape="1">
          <a:blip r:embed="rId2"/>
          <a:srcRect l="8664" r="29395" b="47146"/>
          <a:stretch/>
        </p:blipFill>
        <p:spPr>
          <a:xfrm>
            <a:off x="0" y="2562464"/>
            <a:ext cx="12192000" cy="4295536"/>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6" name="TextBox 5">
            <a:extLst>
              <a:ext uri="{FF2B5EF4-FFF2-40B4-BE49-F238E27FC236}">
                <a16:creationId xmlns:a16="http://schemas.microsoft.com/office/drawing/2014/main" id="{962D431C-D595-B645-874C-DB94B99F6EDB}"/>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044594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Call Out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5BF81-C665-124C-9591-CE3084AAECE5}"/>
              </a:ext>
            </a:extLst>
          </p:cNvPr>
          <p:cNvPicPr>
            <a:picLocks noChangeAspect="1"/>
          </p:cNvPicPr>
          <p:nvPr userDrawn="1"/>
        </p:nvPicPr>
        <p:blipFill rotWithShape="1">
          <a:blip r:embed="rId2"/>
          <a:srcRect l="8651" r="29436" b="47178"/>
          <a:stretch/>
        </p:blipFill>
        <p:spPr>
          <a:xfrm>
            <a:off x="-1734" y="2562465"/>
            <a:ext cx="12193734" cy="4295536"/>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98862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all Out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4" name="Picture 3" descr="A picture containing indoor, light&#10;&#10;Description automatically generated">
            <a:extLst>
              <a:ext uri="{FF2B5EF4-FFF2-40B4-BE49-F238E27FC236}">
                <a16:creationId xmlns:a16="http://schemas.microsoft.com/office/drawing/2014/main" id="{3823A783-F3CB-6241-B331-7573952D7115}"/>
              </a:ext>
            </a:extLst>
          </p:cNvPr>
          <p:cNvPicPr>
            <a:picLocks noChangeAspect="1"/>
          </p:cNvPicPr>
          <p:nvPr userDrawn="1"/>
        </p:nvPicPr>
        <p:blipFill>
          <a:blip r:embed="rId3"/>
          <a:stretch>
            <a:fillRect/>
          </a:stretch>
        </p:blipFill>
        <p:spPr>
          <a:xfrm>
            <a:off x="0" y="267"/>
            <a:ext cx="12191999" cy="6857467"/>
          </a:xfrm>
          <a:prstGeom prst="rect">
            <a:avLst/>
          </a:prstGeom>
        </p:spPr>
      </p:pic>
      <p:sp>
        <p:nvSpPr>
          <p:cNvPr id="8" name="Rectangle 7">
            <a:extLst>
              <a:ext uri="{FF2B5EF4-FFF2-40B4-BE49-F238E27FC236}">
                <a16:creationId xmlns:a16="http://schemas.microsoft.com/office/drawing/2014/main" id="{E21AF1E1-72F9-944A-A655-308A4AE05225}"/>
              </a:ext>
            </a:extLst>
          </p:cNvPr>
          <p:cNvSpPr/>
          <p:nvPr userDrawn="1"/>
        </p:nvSpPr>
        <p:spPr>
          <a:xfrm>
            <a:off x="0" y="0"/>
            <a:ext cx="12192000" cy="6850811"/>
          </a:xfrm>
          <a:prstGeom prst="rect">
            <a:avLst/>
          </a:prstGeom>
          <a:solidFill>
            <a:srgbClr val="007298">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id="{A19B7ABD-A720-8346-9DF0-4DC5632F7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341" y="5896838"/>
            <a:ext cx="1530117" cy="722214"/>
          </a:xfrm>
          <a:prstGeom prst="rect">
            <a:avLst/>
          </a:prstGeom>
        </p:spPr>
      </p:pic>
      <p:sp>
        <p:nvSpPr>
          <p:cNvPr id="12" name="TextBox 11">
            <a:extLst>
              <a:ext uri="{FF2B5EF4-FFF2-40B4-BE49-F238E27FC236}">
                <a16:creationId xmlns:a16="http://schemas.microsoft.com/office/drawing/2014/main" id="{A974C70B-5A51-AD40-985B-C4E62998BC5C}"/>
              </a:ext>
            </a:extLst>
          </p:cNvPr>
          <p:cNvSpPr txBox="1"/>
          <p:nvPr userDrawn="1"/>
        </p:nvSpPr>
        <p:spPr>
          <a:xfrm>
            <a:off x="9175741" y="6351240"/>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
        <p:nvSpPr>
          <p:cNvPr id="14" name="Title 1">
            <a:extLst>
              <a:ext uri="{FF2B5EF4-FFF2-40B4-BE49-F238E27FC236}">
                <a16:creationId xmlns:a16="http://schemas.microsoft.com/office/drawing/2014/main" id="{2BC0F4B6-C871-BA40-BDD9-46B3B3B63B96}"/>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56384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all Out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3" name="Picture 2" descr="A person stands next to a suitcase&#10;&#10;Description automatically generated with low confidence">
            <a:extLst>
              <a:ext uri="{FF2B5EF4-FFF2-40B4-BE49-F238E27FC236}">
                <a16:creationId xmlns:a16="http://schemas.microsoft.com/office/drawing/2014/main" id="{A0CBDE6C-5749-9C40-8EAB-A4CDEFBA18E3}"/>
              </a:ext>
            </a:extLst>
          </p:cNvPr>
          <p:cNvPicPr>
            <a:picLocks noChangeAspect="1"/>
          </p:cNvPicPr>
          <p:nvPr userDrawn="1"/>
        </p:nvPicPr>
        <p:blipFill>
          <a:blip r:embed="rId3"/>
          <a:stretch>
            <a:fillRect/>
          </a:stretch>
        </p:blipFill>
        <p:spPr>
          <a:xfrm>
            <a:off x="0" y="7188"/>
            <a:ext cx="12192000" cy="6843623"/>
          </a:xfrm>
          <a:prstGeom prst="rect">
            <a:avLst/>
          </a:prstGeom>
        </p:spPr>
      </p:pic>
      <p:sp>
        <p:nvSpPr>
          <p:cNvPr id="5" name="Rectangle 4">
            <a:extLst>
              <a:ext uri="{FF2B5EF4-FFF2-40B4-BE49-F238E27FC236}">
                <a16:creationId xmlns:a16="http://schemas.microsoft.com/office/drawing/2014/main" id="{9B26E7E9-F2A4-B84E-A1A1-F6236EE17DD2}"/>
              </a:ext>
            </a:extLst>
          </p:cNvPr>
          <p:cNvSpPr/>
          <p:nvPr userDrawn="1"/>
        </p:nvSpPr>
        <p:spPr>
          <a:xfrm>
            <a:off x="0" y="0"/>
            <a:ext cx="12192000" cy="6850811"/>
          </a:xfrm>
          <a:prstGeom prst="rect">
            <a:avLst/>
          </a:prstGeom>
          <a:solidFill>
            <a:srgbClr val="1ECAD3">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drawing&#10;&#10;Description automatically generated">
            <a:extLst>
              <a:ext uri="{FF2B5EF4-FFF2-40B4-BE49-F238E27FC236}">
                <a16:creationId xmlns:a16="http://schemas.microsoft.com/office/drawing/2014/main" id="{DD635A66-5D06-584A-9694-E1BF2E5A8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341" y="5896838"/>
            <a:ext cx="1530117" cy="722214"/>
          </a:xfrm>
          <a:prstGeom prst="rect">
            <a:avLst/>
          </a:prstGeom>
        </p:spPr>
      </p:pic>
      <p:sp>
        <p:nvSpPr>
          <p:cNvPr id="14" name="TextBox 13">
            <a:extLst>
              <a:ext uri="{FF2B5EF4-FFF2-40B4-BE49-F238E27FC236}">
                <a16:creationId xmlns:a16="http://schemas.microsoft.com/office/drawing/2014/main" id="{DBC53C02-B6C7-924A-8148-51FD74DD2E71}"/>
              </a:ext>
            </a:extLst>
          </p:cNvPr>
          <p:cNvSpPr txBox="1"/>
          <p:nvPr userDrawn="1"/>
        </p:nvSpPr>
        <p:spPr>
          <a:xfrm>
            <a:off x="9175741" y="6351240"/>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
        <p:nvSpPr>
          <p:cNvPr id="16" name="Title 1">
            <a:extLst>
              <a:ext uri="{FF2B5EF4-FFF2-40B4-BE49-F238E27FC236}">
                <a16:creationId xmlns:a16="http://schemas.microsoft.com/office/drawing/2014/main" id="{69FDAC81-364C-5A4A-AE77-2E574AFCDB2E}"/>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86584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all Out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4" name="Picture 3" descr="A person surfing in the sea&#10;&#10;Description automatically generated with medium confidence">
            <a:extLst>
              <a:ext uri="{FF2B5EF4-FFF2-40B4-BE49-F238E27FC236}">
                <a16:creationId xmlns:a16="http://schemas.microsoft.com/office/drawing/2014/main" id="{0C3AEECC-0E01-2546-9ACA-9697113B042E}"/>
              </a:ext>
            </a:extLst>
          </p:cNvPr>
          <p:cNvPicPr>
            <a:picLocks noChangeAspect="1"/>
          </p:cNvPicPr>
          <p:nvPr userDrawn="1"/>
        </p:nvPicPr>
        <p:blipFill rotWithShape="1">
          <a:blip r:embed="rId3"/>
          <a:srcRect t="12315" b="3245"/>
          <a:stretch/>
        </p:blipFill>
        <p:spPr>
          <a:xfrm>
            <a:off x="0" y="1"/>
            <a:ext cx="12192000" cy="6858000"/>
          </a:xfrm>
          <a:prstGeom prst="rect">
            <a:avLst/>
          </a:prstGeom>
        </p:spPr>
      </p:pic>
      <p:sp>
        <p:nvSpPr>
          <p:cNvPr id="8" name="Rectangle 7">
            <a:extLst>
              <a:ext uri="{FF2B5EF4-FFF2-40B4-BE49-F238E27FC236}">
                <a16:creationId xmlns:a16="http://schemas.microsoft.com/office/drawing/2014/main" id="{A00BAE5C-1051-7840-B266-0B38989CEB17}"/>
              </a:ext>
            </a:extLst>
          </p:cNvPr>
          <p:cNvSpPr/>
          <p:nvPr userDrawn="1"/>
        </p:nvSpPr>
        <p:spPr>
          <a:xfrm>
            <a:off x="0" y="0"/>
            <a:ext cx="12192000" cy="6850811"/>
          </a:xfrm>
          <a:prstGeom prst="rect">
            <a:avLst/>
          </a:prstGeom>
          <a:solidFill>
            <a:srgbClr val="76BC21">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id="{EC5FE7AC-14B2-5743-9BB5-85FC00A38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341" y="5896838"/>
            <a:ext cx="1530117" cy="722214"/>
          </a:xfrm>
          <a:prstGeom prst="rect">
            <a:avLst/>
          </a:prstGeom>
        </p:spPr>
      </p:pic>
      <p:sp>
        <p:nvSpPr>
          <p:cNvPr id="12" name="TextBox 11">
            <a:extLst>
              <a:ext uri="{FF2B5EF4-FFF2-40B4-BE49-F238E27FC236}">
                <a16:creationId xmlns:a16="http://schemas.microsoft.com/office/drawing/2014/main" id="{32D75E9E-1CC8-B544-8DD2-E0578B784AE0}"/>
              </a:ext>
            </a:extLst>
          </p:cNvPr>
          <p:cNvSpPr txBox="1"/>
          <p:nvPr userDrawn="1"/>
        </p:nvSpPr>
        <p:spPr>
          <a:xfrm>
            <a:off x="9175741" y="6351240"/>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
        <p:nvSpPr>
          <p:cNvPr id="14" name="Title 1">
            <a:extLst>
              <a:ext uri="{FF2B5EF4-FFF2-40B4-BE49-F238E27FC236}">
                <a16:creationId xmlns:a16="http://schemas.microsoft.com/office/drawing/2014/main" id="{831F04F8-1150-DC42-BF7B-7129C1078D81}"/>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7783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7" name="Picture 6" descr="A picture containing holding, room, wearing, person&#10;&#10;Description automatically generated">
            <a:extLst>
              <a:ext uri="{FF2B5EF4-FFF2-40B4-BE49-F238E27FC236}">
                <a16:creationId xmlns:a16="http://schemas.microsoft.com/office/drawing/2014/main" id="{53AD92B0-8419-1246-BDF2-7A71FBFA3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6633901" y="365125"/>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6633901" y="1715271"/>
            <a:ext cx="5157787" cy="584200"/>
          </a:xfrm>
        </p:spPr>
        <p:txBody>
          <a:bodyPr anchor="ctr"/>
          <a:lstStyle>
            <a:lvl1pPr marL="0" indent="0">
              <a:buNone/>
              <a:defRPr sz="2000" b="1" spc="100" baseline="0">
                <a:solidFill>
                  <a:srgbClr val="1ECAD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6633901"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493566"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491542-2756-1849-B9D5-4DD9788F0A5F}"/>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15" name="Picture 14" descr="A picture containing drawing&#10;&#10;Description automatically generated">
            <a:extLst>
              <a:ext uri="{FF2B5EF4-FFF2-40B4-BE49-F238E27FC236}">
                <a16:creationId xmlns:a16="http://schemas.microsoft.com/office/drawing/2014/main" id="{BD038C2A-9423-454E-973D-13BF3053D2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Tree>
    <p:extLst>
      <p:ext uri="{BB962C8B-B14F-4D97-AF65-F5344CB8AC3E}">
        <p14:creationId xmlns:p14="http://schemas.microsoft.com/office/powerpoint/2010/main" val="806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Divider 4">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292F2AC4-4AEC-C545-9773-EB10B52918F1}"/>
              </a:ext>
            </a:extLst>
          </p:cNvPr>
          <p:cNvPicPr>
            <a:picLocks noChangeAspect="1"/>
          </p:cNvPicPr>
          <p:nvPr userDrawn="1"/>
        </p:nvPicPr>
        <p:blipFill rotWithShape="1">
          <a:blip r:embed="rId2"/>
          <a:srcRect t="22413" r="22117"/>
          <a:stretch/>
        </p:blipFill>
        <p:spPr>
          <a:xfrm>
            <a:off x="23234" y="0"/>
            <a:ext cx="12192000" cy="6858000"/>
          </a:xfrm>
          <a:prstGeom prst="rect">
            <a:avLst/>
          </a:prstGeom>
        </p:spPr>
      </p:pic>
      <p:sp>
        <p:nvSpPr>
          <p:cNvPr id="8" name="Rectangle 7">
            <a:extLst>
              <a:ext uri="{FF2B5EF4-FFF2-40B4-BE49-F238E27FC236}">
                <a16:creationId xmlns:a16="http://schemas.microsoft.com/office/drawing/2014/main" id="{01E715D5-31D2-404F-900B-2FAD03A06BF9}"/>
              </a:ext>
            </a:extLst>
          </p:cNvPr>
          <p:cNvSpPr/>
          <p:nvPr userDrawn="1"/>
        </p:nvSpPr>
        <p:spPr>
          <a:xfrm>
            <a:off x="0" y="0"/>
            <a:ext cx="12192000" cy="6850811"/>
          </a:xfrm>
          <a:prstGeom prst="rect">
            <a:avLst/>
          </a:prstGeom>
          <a:solidFill>
            <a:srgbClr val="FAA21B">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drawing&#10;&#10;Description automatically generated">
            <a:extLst>
              <a:ext uri="{FF2B5EF4-FFF2-40B4-BE49-F238E27FC236}">
                <a16:creationId xmlns:a16="http://schemas.microsoft.com/office/drawing/2014/main" id="{38113E34-2EDA-8E42-B119-2B9DBA164C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5341" y="5896838"/>
            <a:ext cx="1530117" cy="722214"/>
          </a:xfrm>
          <a:prstGeom prst="rect">
            <a:avLst/>
          </a:prstGeom>
        </p:spPr>
      </p:pic>
      <p:sp>
        <p:nvSpPr>
          <p:cNvPr id="13" name="TextBox 12">
            <a:extLst>
              <a:ext uri="{FF2B5EF4-FFF2-40B4-BE49-F238E27FC236}">
                <a16:creationId xmlns:a16="http://schemas.microsoft.com/office/drawing/2014/main" id="{DBE6A6A6-3E52-2840-8CCB-83E1D333CB1E}"/>
              </a:ext>
            </a:extLst>
          </p:cNvPr>
          <p:cNvSpPr txBox="1"/>
          <p:nvPr userDrawn="1"/>
        </p:nvSpPr>
        <p:spPr>
          <a:xfrm>
            <a:off x="9175741" y="6351240"/>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
        <p:nvSpPr>
          <p:cNvPr id="15" name="Title 1">
            <a:extLst>
              <a:ext uri="{FF2B5EF4-FFF2-40B4-BE49-F238E27FC236}">
                <a16:creationId xmlns:a16="http://schemas.microsoft.com/office/drawing/2014/main" id="{98C6A025-6AC6-C64B-BB31-BECC89D0E46B}"/>
              </a:ext>
            </a:extLst>
          </p:cNvPr>
          <p:cNvSpPr>
            <a:spLocks noGrp="1"/>
          </p:cNvSpPr>
          <p:nvPr>
            <p:ph type="title"/>
          </p:nvPr>
        </p:nvSpPr>
        <p:spPr>
          <a:xfrm>
            <a:off x="838200" y="2173664"/>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52466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looking at each other&#10;&#10;Description automatically generated">
            <a:extLst>
              <a:ext uri="{FF2B5EF4-FFF2-40B4-BE49-F238E27FC236}">
                <a16:creationId xmlns:a16="http://schemas.microsoft.com/office/drawing/2014/main" id="{328FB73B-A5F9-4A44-A970-E66543D86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73" t="20905" r="14937"/>
          <a:stretch/>
        </p:blipFill>
        <p:spPr>
          <a:xfrm>
            <a:off x="0" y="0"/>
            <a:ext cx="12191999" cy="6858000"/>
          </a:xfrm>
          <a:prstGeom prst="rect">
            <a:avLst/>
          </a:prstGeom>
        </p:spPr>
      </p:pic>
      <p:pic>
        <p:nvPicPr>
          <p:cNvPr id="8" name="Picture 7">
            <a:extLst>
              <a:ext uri="{FF2B5EF4-FFF2-40B4-BE49-F238E27FC236}">
                <a16:creationId xmlns:a16="http://schemas.microsoft.com/office/drawing/2014/main" id="{CCB8ED53-DCBE-AA4D-AFBF-68846F89E9CB}"/>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11" name="Title 1">
            <a:extLst>
              <a:ext uri="{FF2B5EF4-FFF2-40B4-BE49-F238E27FC236}">
                <a16:creationId xmlns:a16="http://schemas.microsoft.com/office/drawing/2014/main" id="{DBF00854-D0B2-AA42-8BF0-DED699E295EB}"/>
              </a:ext>
            </a:extLst>
          </p:cNvPr>
          <p:cNvSpPr txBox="1">
            <a:spLocks/>
          </p:cNvSpPr>
          <p:nvPr userDrawn="1"/>
        </p:nvSpPr>
        <p:spPr>
          <a:xfrm>
            <a:off x="520081" y="3200592"/>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Questions?</a:t>
            </a:r>
          </a:p>
        </p:txBody>
      </p:sp>
      <p:pic>
        <p:nvPicPr>
          <p:cNvPr id="13" name="Picture 12" descr="A picture containing drawing&#10;&#10;Description automatically generated">
            <a:extLst>
              <a:ext uri="{FF2B5EF4-FFF2-40B4-BE49-F238E27FC236}">
                <a16:creationId xmlns:a16="http://schemas.microsoft.com/office/drawing/2014/main" id="{4E17B651-BFAC-104F-BB58-B78D59D42B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5588" y="5657563"/>
            <a:ext cx="2152656" cy="1016053"/>
          </a:xfrm>
          <a:prstGeom prst="rect">
            <a:avLst/>
          </a:prstGeom>
        </p:spPr>
      </p:pic>
    </p:spTree>
    <p:extLst>
      <p:ext uri="{BB962C8B-B14F-4D97-AF65-F5344CB8AC3E}">
        <p14:creationId xmlns:p14="http://schemas.microsoft.com/office/powerpoint/2010/main" val="907464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looking at each other&#10;&#10;Description automatically generated">
            <a:extLst>
              <a:ext uri="{FF2B5EF4-FFF2-40B4-BE49-F238E27FC236}">
                <a16:creationId xmlns:a16="http://schemas.microsoft.com/office/drawing/2014/main" id="{610AC82D-70A7-A44D-94CF-E0D3574EBC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73" t="20905" r="14937"/>
          <a:stretch/>
        </p:blipFill>
        <p:spPr>
          <a:xfrm>
            <a:off x="0" y="0"/>
            <a:ext cx="12191999" cy="6858000"/>
          </a:xfrm>
          <a:prstGeom prst="rect">
            <a:avLst/>
          </a:prstGeom>
        </p:spPr>
      </p:pic>
      <p:pic>
        <p:nvPicPr>
          <p:cNvPr id="8" name="Picture 7">
            <a:extLst>
              <a:ext uri="{FF2B5EF4-FFF2-40B4-BE49-F238E27FC236}">
                <a16:creationId xmlns:a16="http://schemas.microsoft.com/office/drawing/2014/main" id="{CCB8ED53-DCBE-AA4D-AFBF-68846F89E9CB}"/>
              </a:ext>
            </a:extLst>
          </p:cNvPr>
          <p:cNvPicPr>
            <a:picLocks noChangeAspect="1"/>
          </p:cNvPicPr>
          <p:nvPr userDrawn="1"/>
        </p:nvPicPr>
        <p:blipFill rotWithShape="1">
          <a:blip r:embed="rId3"/>
          <a:srcRect l="8835" r="29090" b="46714"/>
          <a:stretch/>
        </p:blipFill>
        <p:spPr>
          <a:xfrm>
            <a:off x="1" y="2543385"/>
            <a:ext cx="12192000" cy="4314616"/>
          </a:xfrm>
          <a:prstGeom prst="rect">
            <a:avLst/>
          </a:prstGeom>
        </p:spPr>
      </p:pic>
      <p:sp>
        <p:nvSpPr>
          <p:cNvPr id="9" name="Title 1">
            <a:extLst>
              <a:ext uri="{FF2B5EF4-FFF2-40B4-BE49-F238E27FC236}">
                <a16:creationId xmlns:a16="http://schemas.microsoft.com/office/drawing/2014/main" id="{D9BDF4C9-ADD8-B347-8177-7F5244E89C91}"/>
              </a:ext>
            </a:extLst>
          </p:cNvPr>
          <p:cNvSpPr txBox="1">
            <a:spLocks/>
          </p:cNvSpPr>
          <p:nvPr userDrawn="1"/>
        </p:nvSpPr>
        <p:spPr>
          <a:xfrm>
            <a:off x="520081" y="3200592"/>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Thank You! </a:t>
            </a:r>
          </a:p>
        </p:txBody>
      </p:sp>
      <p:sp>
        <p:nvSpPr>
          <p:cNvPr id="12" name="Date Placeholder 3">
            <a:extLst>
              <a:ext uri="{FF2B5EF4-FFF2-40B4-BE49-F238E27FC236}">
                <a16:creationId xmlns:a16="http://schemas.microsoft.com/office/drawing/2014/main" id="{0618C35B-1F4B-8E4F-8136-651C6C5B38A4}"/>
              </a:ext>
            </a:extLst>
          </p:cNvPr>
          <p:cNvSpPr>
            <a:spLocks noGrp="1"/>
          </p:cNvSpPr>
          <p:nvPr>
            <p:ph type="dt" sz="half" idx="10"/>
          </p:nvPr>
        </p:nvSpPr>
        <p:spPr>
          <a:xfrm>
            <a:off x="520081" y="6165590"/>
            <a:ext cx="6057275" cy="365125"/>
          </a:xfrm>
        </p:spPr>
        <p:txBody>
          <a:bodyPr/>
          <a:lstStyle>
            <a:lvl1pPr algn="l">
              <a:defRPr sz="1400"/>
            </a:lvl1pPr>
          </a:lstStyle>
          <a:p>
            <a:fld id="{76FFFF9F-1B24-A64E-A69F-BA56110B7A47}" type="datetime1">
              <a:rPr lang="en-US" sz="1400" smtClean="0">
                <a:solidFill>
                  <a:schemeClr val="bg1"/>
                </a:solidFill>
                <a:latin typeface="Trebuchet MS" panose="020B0703020202090204" pitchFamily="34" charset="0"/>
              </a:rPr>
              <a:t>9/23/2021</a:t>
            </a:fld>
            <a:endParaRPr lang="en-US" sz="1400" dirty="0">
              <a:solidFill>
                <a:schemeClr val="bg1"/>
              </a:solidFill>
              <a:latin typeface="Trebuchet MS" panose="020B070302020209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404763BE-C4C2-7C4E-A054-6DAB6297AD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25588" y="5657563"/>
            <a:ext cx="2152656" cy="1016053"/>
          </a:xfrm>
          <a:prstGeom prst="rect">
            <a:avLst/>
          </a:prstGeom>
        </p:spPr>
      </p:pic>
    </p:spTree>
    <p:extLst>
      <p:ext uri="{BB962C8B-B14F-4D97-AF65-F5344CB8AC3E}">
        <p14:creationId xmlns:p14="http://schemas.microsoft.com/office/powerpoint/2010/main" val="2402848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text, sky, road, outdoor&#10;&#10;Description automatically generated">
            <a:extLst>
              <a:ext uri="{FF2B5EF4-FFF2-40B4-BE49-F238E27FC236}">
                <a16:creationId xmlns:a16="http://schemas.microsoft.com/office/drawing/2014/main" id="{23025638-9409-DD40-97BF-096B0436C854}"/>
              </a:ext>
            </a:extLst>
          </p:cNvPr>
          <p:cNvPicPr>
            <a:picLocks noChangeAspect="1"/>
          </p:cNvPicPr>
          <p:nvPr userDrawn="1"/>
        </p:nvPicPr>
        <p:blipFill>
          <a:blip r:embed="rId2"/>
          <a:stretch>
            <a:fillRect/>
          </a:stretch>
        </p:blipFill>
        <p:spPr>
          <a:xfrm>
            <a:off x="1" y="-124166"/>
            <a:ext cx="12205419" cy="8133847"/>
          </a:xfrm>
          <a:prstGeom prst="rect">
            <a:avLst/>
          </a:prstGeom>
        </p:spPr>
      </p:pic>
      <p:sp>
        <p:nvSpPr>
          <p:cNvPr id="2" name="Title 1">
            <a:extLst>
              <a:ext uri="{FF2B5EF4-FFF2-40B4-BE49-F238E27FC236}">
                <a16:creationId xmlns:a16="http://schemas.microsoft.com/office/drawing/2014/main" id="{224A072C-FA50-7543-AC1B-4676542F7C81}"/>
              </a:ext>
            </a:extLst>
          </p:cNvPr>
          <p:cNvSpPr>
            <a:spLocks noGrp="1"/>
          </p:cNvSpPr>
          <p:nvPr>
            <p:ph type="ctrTitle"/>
          </p:nvPr>
        </p:nvSpPr>
        <p:spPr>
          <a:xfrm>
            <a:off x="838200" y="1519107"/>
            <a:ext cx="9144000" cy="2387600"/>
          </a:xfrm>
        </p:spPr>
        <p:txBody>
          <a:bodyPr anchor="b"/>
          <a:lstStyle>
            <a:lvl1pPr algn="l">
              <a:defRPr sz="8000" spc="-10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DF0953D-E38A-1047-ADAD-0F1993F07729}"/>
              </a:ext>
            </a:extLst>
          </p:cNvPr>
          <p:cNvSpPr>
            <a:spLocks noGrp="1"/>
          </p:cNvSpPr>
          <p:nvPr>
            <p:ph type="subTitle" idx="1"/>
          </p:nvPr>
        </p:nvSpPr>
        <p:spPr>
          <a:xfrm>
            <a:off x="838200" y="3998781"/>
            <a:ext cx="9144000" cy="1655763"/>
          </a:xfrm>
        </p:spPr>
        <p:txBody>
          <a:bodyPr/>
          <a:lstStyle>
            <a:lvl1pPr marL="0" indent="0" algn="l">
              <a:buNone/>
              <a:defRPr sz="2400" b="1" spc="-1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F197A9-8997-5D43-A552-358E8D21BAE2}"/>
              </a:ext>
            </a:extLst>
          </p:cNvPr>
          <p:cNvSpPr>
            <a:spLocks noGrp="1"/>
          </p:cNvSpPr>
          <p:nvPr>
            <p:ph type="dt" sz="half" idx="10"/>
          </p:nvPr>
        </p:nvSpPr>
        <p:spPr>
          <a:xfrm>
            <a:off x="838200" y="6165591"/>
            <a:ext cx="2743200" cy="365125"/>
          </a:xfrm>
        </p:spPr>
        <p:txBody>
          <a:bodyPr/>
          <a:lstStyle>
            <a:lvl1pPr>
              <a:defRPr sz="1400"/>
            </a:lvl1pPr>
          </a:lstStyle>
          <a:p>
            <a:fld id="{D9BC80C8-3F6F-CF46-9485-501FC0A8AFAD}" type="datetime1">
              <a:rPr lang="en-US" smtClean="0"/>
              <a:t>9/23/2021</a:t>
            </a:fld>
            <a:endParaRPr lang="en-US" sz="1400" dirty="0"/>
          </a:p>
        </p:txBody>
      </p:sp>
      <p:sp>
        <p:nvSpPr>
          <p:cNvPr id="16" name="Rectangle 15">
            <a:extLst>
              <a:ext uri="{FF2B5EF4-FFF2-40B4-BE49-F238E27FC236}">
                <a16:creationId xmlns:a16="http://schemas.microsoft.com/office/drawing/2014/main" id="{80ED072B-A8CB-8740-A83F-B39525A59371}"/>
              </a:ext>
            </a:extLst>
          </p:cNvPr>
          <p:cNvSpPr/>
          <p:nvPr userDrawn="1"/>
        </p:nvSpPr>
        <p:spPr>
          <a:xfrm>
            <a:off x="514660" y="2911997"/>
            <a:ext cx="64461" cy="1415155"/>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DA00"/>
              </a:solidFill>
            </a:endParaRPr>
          </a:p>
        </p:txBody>
      </p:sp>
      <p:pic>
        <p:nvPicPr>
          <p:cNvPr id="19" name="Picture 18" descr="A picture containing drawing&#10;&#10;Description automatically generated">
            <a:extLst>
              <a:ext uri="{FF2B5EF4-FFF2-40B4-BE49-F238E27FC236}">
                <a16:creationId xmlns:a16="http://schemas.microsoft.com/office/drawing/2014/main" id="{38306860-FB02-0444-B090-DD34C41DF8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171480"/>
            <a:ext cx="2152656" cy="1016053"/>
          </a:xfrm>
          <a:prstGeom prst="rect">
            <a:avLst/>
          </a:prstGeom>
        </p:spPr>
      </p:pic>
      <p:sp>
        <p:nvSpPr>
          <p:cNvPr id="11" name="TextBox 10">
            <a:extLst>
              <a:ext uri="{FF2B5EF4-FFF2-40B4-BE49-F238E27FC236}">
                <a16:creationId xmlns:a16="http://schemas.microsoft.com/office/drawing/2014/main" id="{22279AD8-C003-E84F-B178-69CA27DBC2F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786111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picture containing indoor, refrigerator, kitchen, table&#10;&#10;Description automatically generated">
            <a:extLst>
              <a:ext uri="{FF2B5EF4-FFF2-40B4-BE49-F238E27FC236}">
                <a16:creationId xmlns:a16="http://schemas.microsoft.com/office/drawing/2014/main" id="{4B22D887-9206-524E-9BB8-834947D2D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a:xfrm>
            <a:off x="838201" y="1717134"/>
            <a:ext cx="5157787" cy="4351339"/>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A75C386-B546-C145-B015-E755A9FF25EF}"/>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a:extLst>
              <a:ext uri="{FF2B5EF4-FFF2-40B4-BE49-F238E27FC236}">
                <a16:creationId xmlns:a16="http://schemas.microsoft.com/office/drawing/2014/main" id="{922031AB-C114-FA48-9D57-96703CF23A1E}"/>
              </a:ext>
            </a:extLst>
          </p:cNvPr>
          <p:cNvSpPr>
            <a:spLocks noGrp="1"/>
          </p:cNvSpPr>
          <p:nvPr>
            <p:ph type="title"/>
          </p:nvPr>
        </p:nvSpPr>
        <p:spPr>
          <a:xfrm>
            <a:off x="839789" y="365126"/>
            <a:ext cx="5164775" cy="1023457"/>
          </a:xfrm>
        </p:spPr>
        <p:txBody>
          <a:bodyPr/>
          <a:lstStyle/>
          <a:p>
            <a:r>
              <a:rPr lang="en-US" dirty="0"/>
              <a:t>Click to edit</a:t>
            </a:r>
          </a:p>
        </p:txBody>
      </p:sp>
      <p:sp>
        <p:nvSpPr>
          <p:cNvPr id="9" name="TextBox 8">
            <a:extLst>
              <a:ext uri="{FF2B5EF4-FFF2-40B4-BE49-F238E27FC236}">
                <a16:creationId xmlns:a16="http://schemas.microsoft.com/office/drawing/2014/main" id="{4A1C9D3C-E101-534C-9699-A0482D7776AD}"/>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980418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1E15DFC3-3F3D-4440-B205-4BF801039A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6"/>
            <a:ext cx="10515600" cy="102345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8" y="1715271"/>
            <a:ext cx="10515600" cy="584200"/>
          </a:xfrm>
        </p:spPr>
        <p:txBody>
          <a:bodyPr anchor="ctr"/>
          <a:lstStyle>
            <a:lvl1pPr marL="0" indent="0">
              <a:buNone/>
              <a:defRPr sz="2000" b="1" spc="100" baseline="0">
                <a:solidFill>
                  <a:srgbClr val="1ECAD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8" y="2352675"/>
            <a:ext cx="105156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1" y="6021718"/>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1653072E-1A32-3943-8CB4-D03916A2FC4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832361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4AB74139-46F8-824D-8706-9B7E8F4FEF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8" y="365126"/>
            <a:ext cx="10515600" cy="1023457"/>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9" y="1715271"/>
            <a:ext cx="5157787" cy="584200"/>
          </a:xfrm>
        </p:spPr>
        <p:txBody>
          <a:bodyPr anchor="ctr"/>
          <a:lstStyle>
            <a:lvl1pPr marL="0" indent="0">
              <a:buNone/>
              <a:defRPr sz="2000" b="1" spc="100" baseline="0">
                <a:solidFill>
                  <a:srgbClr val="1ECAD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9"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A2A21-97D6-B94F-BD37-4269D663D9FA}"/>
              </a:ext>
            </a:extLst>
          </p:cNvPr>
          <p:cNvSpPr>
            <a:spLocks noGrp="1"/>
          </p:cNvSpPr>
          <p:nvPr>
            <p:ph type="body" sz="quarter" idx="3" hasCustomPrompt="1"/>
          </p:nvPr>
        </p:nvSpPr>
        <p:spPr>
          <a:xfrm>
            <a:off x="6172201" y="1715271"/>
            <a:ext cx="5183188" cy="584200"/>
          </a:xfrm>
        </p:spPr>
        <p:txBody>
          <a:bodyPr anchor="ctr"/>
          <a:lstStyle>
            <a:lvl1pPr marL="0" indent="0">
              <a:buNone/>
              <a:defRPr sz="2000" b="1" spc="100" baseline="0">
                <a:solidFill>
                  <a:srgbClr val="1ECAD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3BF7E9-232C-174C-B9ED-D02B051010C2}"/>
              </a:ext>
            </a:extLst>
          </p:cNvPr>
          <p:cNvSpPr>
            <a:spLocks noGrp="1"/>
          </p:cNvSpPr>
          <p:nvPr>
            <p:ph sz="quarter" idx="4"/>
          </p:nvPr>
        </p:nvSpPr>
        <p:spPr>
          <a:xfrm>
            <a:off x="6172201" y="23526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C3C89FD7-B0F8-AC47-974F-EDCE341F5C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1" y="6021718"/>
            <a:ext cx="1302280" cy="481541"/>
          </a:xfrm>
          <a:prstGeom prst="rect">
            <a:avLst/>
          </a:prstGeom>
        </p:spPr>
      </p:pic>
      <p:sp>
        <p:nvSpPr>
          <p:cNvPr id="12" name="Rectangle 11">
            <a:extLst>
              <a:ext uri="{FF2B5EF4-FFF2-40B4-BE49-F238E27FC236}">
                <a16:creationId xmlns:a16="http://schemas.microsoft.com/office/drawing/2014/main" id="{C934C820-A1C6-8F4D-B630-9ACB92DEFCF0}"/>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D5EE2EC7-DE04-8D4B-85E5-10EED7C2BB90}"/>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64118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6" descr="A picture containing person, indoor, young, sitting&#10;&#10;Description automatically generated">
            <a:extLst>
              <a:ext uri="{FF2B5EF4-FFF2-40B4-BE49-F238E27FC236}">
                <a16:creationId xmlns:a16="http://schemas.microsoft.com/office/drawing/2014/main" id="{43AC4223-888A-174B-AB48-71448FE152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839789" y="365126"/>
            <a:ext cx="5157787" cy="1023457"/>
          </a:xfrm>
        </p:spPr>
        <p:txBody>
          <a:bodyPr/>
          <a:lstStyle>
            <a:lvl1pPr>
              <a:defRPr spc="0" baseline="0"/>
            </a:lvl1p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839789" y="1715271"/>
            <a:ext cx="5157787" cy="584200"/>
          </a:xfrm>
        </p:spPr>
        <p:txBody>
          <a:bodyPr anchor="ctr"/>
          <a:lstStyle>
            <a:lvl1pPr marL="0" indent="0">
              <a:buNone/>
              <a:defRPr sz="2000" b="1" spc="100" baseline="0">
                <a:solidFill>
                  <a:srgbClr val="1ECAD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839789"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2CBCDF6B-3036-2246-83B1-54F6E0BC59A3}"/>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189534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7" name="Picture 6" descr="A picture containing holding, room, wearing, person&#10;&#10;Description automatically generated">
            <a:extLst>
              <a:ext uri="{FF2B5EF4-FFF2-40B4-BE49-F238E27FC236}">
                <a16:creationId xmlns:a16="http://schemas.microsoft.com/office/drawing/2014/main" id="{53AD92B0-8419-1246-BDF2-7A71FBFA3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592A1A-BB1C-574C-BB2D-384BE1B48B76}"/>
              </a:ext>
            </a:extLst>
          </p:cNvPr>
          <p:cNvSpPr>
            <a:spLocks noGrp="1"/>
          </p:cNvSpPr>
          <p:nvPr>
            <p:ph type="title"/>
          </p:nvPr>
        </p:nvSpPr>
        <p:spPr>
          <a:xfrm>
            <a:off x="6633901" y="365126"/>
            <a:ext cx="5157787" cy="1023457"/>
          </a:xfrm>
        </p:spPr>
        <p:txBody>
          <a:bodyPr/>
          <a:lstStyle/>
          <a:p>
            <a:r>
              <a:rPr lang="en-US" dirty="0"/>
              <a:t>Click to edit</a:t>
            </a:r>
          </a:p>
        </p:txBody>
      </p:sp>
      <p:sp>
        <p:nvSpPr>
          <p:cNvPr id="3" name="Text Placeholder 2">
            <a:extLst>
              <a:ext uri="{FF2B5EF4-FFF2-40B4-BE49-F238E27FC236}">
                <a16:creationId xmlns:a16="http://schemas.microsoft.com/office/drawing/2014/main" id="{623B96C7-3FDF-9944-AF3B-FA021F9F5F4A}"/>
              </a:ext>
            </a:extLst>
          </p:cNvPr>
          <p:cNvSpPr>
            <a:spLocks noGrp="1"/>
          </p:cNvSpPr>
          <p:nvPr>
            <p:ph type="body" idx="1" hasCustomPrompt="1"/>
          </p:nvPr>
        </p:nvSpPr>
        <p:spPr>
          <a:xfrm>
            <a:off x="6633901" y="1715271"/>
            <a:ext cx="5157787" cy="584200"/>
          </a:xfrm>
        </p:spPr>
        <p:txBody>
          <a:bodyPr anchor="ctr"/>
          <a:lstStyle>
            <a:lvl1pPr marL="0" indent="0">
              <a:buNone/>
              <a:defRPr sz="2000" b="1" spc="100" baseline="0">
                <a:solidFill>
                  <a:srgbClr val="1ECAD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A8327C-B3A7-1C45-B648-3D85CF190AFB}"/>
              </a:ext>
            </a:extLst>
          </p:cNvPr>
          <p:cNvSpPr>
            <a:spLocks noGrp="1"/>
          </p:cNvSpPr>
          <p:nvPr>
            <p:ph sz="half" idx="2"/>
          </p:nvPr>
        </p:nvSpPr>
        <p:spPr>
          <a:xfrm>
            <a:off x="6633901" y="23526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C934C820-A1C6-8F4D-B630-9ACB92DEFCF0}"/>
              </a:ext>
            </a:extLst>
          </p:cNvPr>
          <p:cNvSpPr/>
          <p:nvPr userDrawn="1"/>
        </p:nvSpPr>
        <p:spPr>
          <a:xfrm>
            <a:off x="6493567"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8C491542-2756-1849-B9D5-4DD9788F0A5F}"/>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pic>
        <p:nvPicPr>
          <p:cNvPr id="15" name="Picture 14" descr="A picture containing drawing&#10;&#10;Description automatically generated">
            <a:extLst>
              <a:ext uri="{FF2B5EF4-FFF2-40B4-BE49-F238E27FC236}">
                <a16:creationId xmlns:a16="http://schemas.microsoft.com/office/drawing/2014/main" id="{BD038C2A-9423-454E-973D-13BF3053D2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Tree>
    <p:extLst>
      <p:ext uri="{BB962C8B-B14F-4D97-AF65-F5344CB8AC3E}">
        <p14:creationId xmlns:p14="http://schemas.microsoft.com/office/powerpoint/2010/main" val="2425645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552B58D2-0191-5F45-A597-48830961CB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C74C51-B92D-8444-B771-A28C96529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03D807B-73B4-1B49-9F13-3B6CEECAC778}"/>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61CBE3E7-64DF-7F49-9F91-8B346D6C4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1" y="6021718"/>
            <a:ext cx="1302280" cy="481541"/>
          </a:xfrm>
          <a:prstGeom prst="rect">
            <a:avLst/>
          </a:prstGeom>
        </p:spPr>
      </p:pic>
      <p:sp>
        <p:nvSpPr>
          <p:cNvPr id="9" name="TextBox 8">
            <a:extLst>
              <a:ext uri="{FF2B5EF4-FFF2-40B4-BE49-F238E27FC236}">
                <a16:creationId xmlns:a16="http://schemas.microsoft.com/office/drawing/2014/main" id="{717DB77B-BAF1-CD4D-B261-7D127DA4B1A5}"/>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98330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552B58D2-0191-5F45-A597-48830961CB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C74C51-B92D-8444-B771-A28C96529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AF9F1-A071-FF4E-8129-B62234376E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03D807B-73B4-1B49-9F13-3B6CEECAC778}"/>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CBE3E7-64DF-7F49-9F91-8B346D6C46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9" name="TextBox 8">
            <a:extLst>
              <a:ext uri="{FF2B5EF4-FFF2-40B4-BE49-F238E27FC236}">
                <a16:creationId xmlns:a16="http://schemas.microsoft.com/office/drawing/2014/main" id="{717DB77B-BAF1-CD4D-B261-7D127DA4B1A5}"/>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8222965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407DB97E-8589-024D-94B4-09190BB573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01DF7D-F202-FC44-96C0-08244BB09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AAD47-FCC5-5D44-A30A-BB163B9FC940}"/>
              </a:ext>
            </a:extLst>
          </p:cNvPr>
          <p:cNvSpPr>
            <a:spLocks noGrp="1"/>
          </p:cNvSpPr>
          <p:nvPr>
            <p:ph sz="half" idx="1"/>
          </p:nvPr>
        </p:nvSpPr>
        <p:spPr>
          <a:xfrm>
            <a:off x="838200" y="1717134"/>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38A5FC-A123-7646-8EA4-ECA0111F0C53}"/>
              </a:ext>
            </a:extLst>
          </p:cNvPr>
          <p:cNvSpPr>
            <a:spLocks noGrp="1"/>
          </p:cNvSpPr>
          <p:nvPr>
            <p:ph sz="half" idx="2"/>
          </p:nvPr>
        </p:nvSpPr>
        <p:spPr>
          <a:xfrm>
            <a:off x="6172200" y="171713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E497C8B-2C5F-484F-9656-44AEDD2323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1" y="6021718"/>
            <a:ext cx="1302280" cy="481541"/>
          </a:xfrm>
          <a:prstGeom prst="rect">
            <a:avLst/>
          </a:prstGeom>
        </p:spPr>
      </p:pic>
      <p:sp>
        <p:nvSpPr>
          <p:cNvPr id="11" name="Rectangle 10">
            <a:extLst>
              <a:ext uri="{FF2B5EF4-FFF2-40B4-BE49-F238E27FC236}">
                <a16:creationId xmlns:a16="http://schemas.microsoft.com/office/drawing/2014/main" id="{A9A6371C-ED15-1F48-9F4C-96745F48D1FD}"/>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6306BC17-E80E-6A40-BED9-0307CE10A50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87799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F103F214-2E76-404A-8AA9-175695A03C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2"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767C4257-0D48-914A-A750-E6F271EF2849}"/>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773323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4" name="Picture 3" descr="A picture containing building, standing, person, person&#10;&#10;Description automatically generated">
            <a:extLst>
              <a:ext uri="{FF2B5EF4-FFF2-40B4-BE49-F238E27FC236}">
                <a16:creationId xmlns:a16="http://schemas.microsoft.com/office/drawing/2014/main" id="{0F0630FA-3F1D-D844-9A25-6A4CB1DA8C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2"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9F8CD749-B43F-0C48-AAF4-F6E57AC844CC}"/>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3821013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5" name="Picture 4" descr="A picture containing indoor, window, person, person&#10;&#10;Description automatically generated">
            <a:extLst>
              <a:ext uri="{FF2B5EF4-FFF2-40B4-BE49-F238E27FC236}">
                <a16:creationId xmlns:a16="http://schemas.microsoft.com/office/drawing/2014/main" id="{AE99ABB2-EFA7-814E-9EDC-EF6EFF91AC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2"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388944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8" name="Picture 7" descr="A picture containing large, blue, person, person&#10;&#10;Description automatically generated">
            <a:extLst>
              <a:ext uri="{FF2B5EF4-FFF2-40B4-BE49-F238E27FC236}">
                <a16:creationId xmlns:a16="http://schemas.microsoft.com/office/drawing/2014/main" id="{AFB34F32-38B5-404C-80AF-CAF6B207EF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2"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0008328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pic>
        <p:nvPicPr>
          <p:cNvPr id="4" name="Picture 3" descr="A person standing in a room&#10;&#10;Description automatically generated">
            <a:extLst>
              <a:ext uri="{FF2B5EF4-FFF2-40B4-BE49-F238E27FC236}">
                <a16:creationId xmlns:a16="http://schemas.microsoft.com/office/drawing/2014/main" id="{25FF27F0-9F4B-4F43-A3FD-CE7731F698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2"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31D2221B-9AEF-A142-985D-51D2345B8C31}"/>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4271543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B5CE446-8993-174F-8D1A-3AF47B8C37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6DB6C5A8-43D2-9F4A-B3BF-5AC32314B47F}"/>
              </a:ext>
            </a:extLst>
          </p:cNvPr>
          <p:cNvSpPr/>
          <p:nvPr userDrawn="1"/>
        </p:nvSpPr>
        <p:spPr>
          <a:xfrm>
            <a:off x="699454" y="510962"/>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A1F61D1-161B-FE4B-A838-C491C87429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1" y="6021718"/>
            <a:ext cx="1302280" cy="481541"/>
          </a:xfrm>
          <a:prstGeom prst="rect">
            <a:avLst/>
          </a:prstGeom>
        </p:spPr>
      </p:pic>
      <p:sp>
        <p:nvSpPr>
          <p:cNvPr id="9" name="TextBox 8">
            <a:extLst>
              <a:ext uri="{FF2B5EF4-FFF2-40B4-BE49-F238E27FC236}">
                <a16:creationId xmlns:a16="http://schemas.microsoft.com/office/drawing/2014/main" id="{33B235CF-5CE0-E84A-A831-AB841133B868}"/>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658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Call Out 1">
    <p:bg>
      <p:bgPr>
        <a:solidFill>
          <a:srgbClr val="00A8E1">
            <a:alpha val="80000"/>
          </a:srgbClr>
        </a:solidFill>
        <a:effectLst/>
      </p:bgPr>
    </p:bg>
    <p:spTree>
      <p:nvGrpSpPr>
        <p:cNvPr id="1" name=""/>
        <p:cNvGrpSpPr/>
        <p:nvPr/>
      </p:nvGrpSpPr>
      <p:grpSpPr>
        <a:xfrm>
          <a:off x="0" y="0"/>
          <a:ext cx="0" cy="0"/>
          <a:chOff x="0" y="0"/>
          <a:chExt cx="0" cy="0"/>
        </a:xfrm>
      </p:grpSpPr>
      <p:pic>
        <p:nvPicPr>
          <p:cNvPr id="7" name="Picture 6" descr="A picture containing fish&#10;&#10;Description automatically generated">
            <a:extLst>
              <a:ext uri="{FF2B5EF4-FFF2-40B4-BE49-F238E27FC236}">
                <a16:creationId xmlns:a16="http://schemas.microsoft.com/office/drawing/2014/main" id="{56644409-8BAF-FF49-A8E8-3EBD314DDF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5"/>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6" name="TextBox 5">
            <a:extLst>
              <a:ext uri="{FF2B5EF4-FFF2-40B4-BE49-F238E27FC236}">
                <a16:creationId xmlns:a16="http://schemas.microsoft.com/office/drawing/2014/main" id="{962D431C-D595-B645-874C-DB94B99F6EDB}"/>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883360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Call Out 2">
    <p:bg>
      <p:bgPr>
        <a:solidFill>
          <a:srgbClr val="1ECAD3">
            <a:alpha val="80000"/>
          </a:srgbClr>
        </a:solidFill>
        <a:effectLst/>
      </p:bgPr>
    </p:bg>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C6D7AFCA-218F-BE45-B532-962020EB76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0503E9-F101-3647-A148-0A0DFB5278AA}"/>
              </a:ext>
            </a:extLst>
          </p:cNvPr>
          <p:cNvSpPr>
            <a:spLocks noGrp="1"/>
          </p:cNvSpPr>
          <p:nvPr>
            <p:ph type="title"/>
          </p:nvPr>
        </p:nvSpPr>
        <p:spPr>
          <a:xfrm>
            <a:off x="838200" y="2173665"/>
            <a:ext cx="10515600" cy="2389465"/>
          </a:xfrm>
        </p:spPr>
        <p:txBody>
          <a:bodyPr>
            <a:noAutofit/>
          </a:bodyPr>
          <a:lstStyle>
            <a:lvl1pPr algn="ctr">
              <a:defRPr sz="5400" spc="-100" baseline="0">
                <a:solidFill>
                  <a:schemeClr val="bg1"/>
                </a:solidFill>
              </a:defRPr>
            </a:lvl1pPr>
          </a:lstStyle>
          <a:p>
            <a:r>
              <a:rPr lang="en-US" dirty="0"/>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10" y="5901606"/>
            <a:ext cx="1530117" cy="722215"/>
          </a:xfrm>
          <a:prstGeom prst="rect">
            <a:avLst/>
          </a:prstGeom>
        </p:spPr>
      </p:pic>
      <p:sp>
        <p:nvSpPr>
          <p:cNvPr id="7" name="TextBox 6">
            <a:extLst>
              <a:ext uri="{FF2B5EF4-FFF2-40B4-BE49-F238E27FC236}">
                <a16:creationId xmlns:a16="http://schemas.microsoft.com/office/drawing/2014/main" id="{0B9A7429-7366-AB44-A08E-677DF7319E87}"/>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092048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3A806FA-8444-1F47-A231-D2C9AA08A7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DBF00854-D0B2-AA42-8BF0-DED699E295EB}"/>
              </a:ext>
            </a:extLst>
          </p:cNvPr>
          <p:cNvSpPr txBox="1">
            <a:spLocks/>
          </p:cNvSpPr>
          <p:nvPr userDrawn="1"/>
        </p:nvSpPr>
        <p:spPr>
          <a:xfrm>
            <a:off x="520082" y="3200593"/>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Questions?</a:t>
            </a:r>
          </a:p>
        </p:txBody>
      </p:sp>
      <p:pic>
        <p:nvPicPr>
          <p:cNvPr id="13" name="Picture 12" descr="A picture containing drawing&#10;&#10;Description automatically generated">
            <a:extLst>
              <a:ext uri="{FF2B5EF4-FFF2-40B4-BE49-F238E27FC236}">
                <a16:creationId xmlns:a16="http://schemas.microsoft.com/office/drawing/2014/main" id="{4E17B651-BFAC-104F-BB58-B78D59D42B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5657564"/>
            <a:ext cx="2152656" cy="1016053"/>
          </a:xfrm>
          <a:prstGeom prst="rect">
            <a:avLst/>
          </a:prstGeom>
        </p:spPr>
      </p:pic>
    </p:spTree>
    <p:extLst>
      <p:ext uri="{BB962C8B-B14F-4D97-AF65-F5344CB8AC3E}">
        <p14:creationId xmlns:p14="http://schemas.microsoft.com/office/powerpoint/2010/main" val="385020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407DB97E-8589-024D-94B4-09190BB573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01DF7D-F202-FC44-96C0-08244BB095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AAD47-FCC5-5D44-A30A-BB163B9FC940}"/>
              </a:ext>
            </a:extLst>
          </p:cNvPr>
          <p:cNvSpPr>
            <a:spLocks noGrp="1"/>
          </p:cNvSpPr>
          <p:nvPr>
            <p:ph sz="half" idx="1"/>
          </p:nvPr>
        </p:nvSpPr>
        <p:spPr>
          <a:xfrm>
            <a:off x="838200" y="171713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38A5FC-A123-7646-8EA4-ECA0111F0C53}"/>
              </a:ext>
            </a:extLst>
          </p:cNvPr>
          <p:cNvSpPr>
            <a:spLocks noGrp="1"/>
          </p:cNvSpPr>
          <p:nvPr>
            <p:ph sz="half" idx="2"/>
          </p:nvPr>
        </p:nvSpPr>
        <p:spPr>
          <a:xfrm>
            <a:off x="6172200" y="171713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8E497C8B-2C5F-484F-9656-44AEDD2323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1635"/>
          <a:stretch/>
        </p:blipFill>
        <p:spPr>
          <a:xfrm>
            <a:off x="385010" y="6021717"/>
            <a:ext cx="1302280" cy="481541"/>
          </a:xfrm>
          <a:prstGeom prst="rect">
            <a:avLst/>
          </a:prstGeom>
        </p:spPr>
      </p:pic>
      <p:sp>
        <p:nvSpPr>
          <p:cNvPr id="11" name="Rectangle 10">
            <a:extLst>
              <a:ext uri="{FF2B5EF4-FFF2-40B4-BE49-F238E27FC236}">
                <a16:creationId xmlns:a16="http://schemas.microsoft.com/office/drawing/2014/main" id="{A9A6371C-ED15-1F48-9F4C-96745F48D1FD}"/>
              </a:ext>
            </a:extLst>
          </p:cNvPr>
          <p:cNvSpPr/>
          <p:nvPr userDrawn="1"/>
        </p:nvSpPr>
        <p:spPr>
          <a:xfrm>
            <a:off x="699453" y="510961"/>
            <a:ext cx="45719" cy="696503"/>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06BC17-E80E-6A40-BED9-0307CE10A502}"/>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878823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FAA8625-F92B-104B-81AB-823C83B116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D9BDF4C9-ADD8-B347-8177-7F5244E89C91}"/>
              </a:ext>
            </a:extLst>
          </p:cNvPr>
          <p:cNvSpPr txBox="1">
            <a:spLocks/>
          </p:cNvSpPr>
          <p:nvPr userDrawn="1"/>
        </p:nvSpPr>
        <p:spPr>
          <a:xfrm>
            <a:off x="520082" y="3200593"/>
            <a:ext cx="8040823" cy="2026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spc="-100" baseline="0" dirty="0">
                <a:solidFill>
                  <a:schemeClr val="bg1"/>
                </a:solidFill>
                <a:latin typeface="Trebuchet MS" panose="020B0703020202090204" pitchFamily="34" charset="0"/>
              </a:rPr>
              <a:t>Thank You! </a:t>
            </a:r>
          </a:p>
        </p:txBody>
      </p:sp>
      <p:sp>
        <p:nvSpPr>
          <p:cNvPr id="12" name="Date Placeholder 3">
            <a:extLst>
              <a:ext uri="{FF2B5EF4-FFF2-40B4-BE49-F238E27FC236}">
                <a16:creationId xmlns:a16="http://schemas.microsoft.com/office/drawing/2014/main" id="{0618C35B-1F4B-8E4F-8136-651C6C5B38A4}"/>
              </a:ext>
            </a:extLst>
          </p:cNvPr>
          <p:cNvSpPr>
            <a:spLocks noGrp="1"/>
          </p:cNvSpPr>
          <p:nvPr>
            <p:ph type="dt" sz="half" idx="10"/>
          </p:nvPr>
        </p:nvSpPr>
        <p:spPr>
          <a:xfrm>
            <a:off x="520081" y="6165591"/>
            <a:ext cx="6057275" cy="365125"/>
          </a:xfrm>
        </p:spPr>
        <p:txBody>
          <a:bodyPr/>
          <a:lstStyle>
            <a:lvl1pPr algn="l">
              <a:defRPr sz="1400"/>
            </a:lvl1pPr>
          </a:lstStyle>
          <a:p>
            <a:fld id="{76FFFF9F-1B24-A64E-A69F-BA56110B7A47}" type="datetime1">
              <a:rPr lang="en-US" sz="1400" smtClean="0">
                <a:solidFill>
                  <a:schemeClr val="bg1"/>
                </a:solidFill>
                <a:latin typeface="Trebuchet MS" panose="020B0703020202090204" pitchFamily="34" charset="0"/>
              </a:rPr>
              <a:t>9/23/2021</a:t>
            </a:fld>
            <a:endParaRPr lang="en-US" sz="1400" dirty="0">
              <a:solidFill>
                <a:schemeClr val="bg1"/>
              </a:solidFill>
              <a:latin typeface="Trebuchet MS" panose="020B070302020209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404763BE-C4C2-7C4E-A054-6DAB6297AD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25588" y="5657564"/>
            <a:ext cx="2152656" cy="1016053"/>
          </a:xfrm>
          <a:prstGeom prst="rect">
            <a:avLst/>
          </a:prstGeom>
        </p:spPr>
      </p:pic>
    </p:spTree>
    <p:extLst>
      <p:ext uri="{BB962C8B-B14F-4D97-AF65-F5344CB8AC3E}">
        <p14:creationId xmlns:p14="http://schemas.microsoft.com/office/powerpoint/2010/main" val="3129509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92800" y="1295401"/>
            <a:ext cx="4470400" cy="2314575"/>
          </a:xfrm>
        </p:spPr>
        <p:txBody>
          <a:bodyPr/>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5892800" y="3733800"/>
            <a:ext cx="4267200" cy="1422401"/>
          </a:xfrm>
        </p:spPr>
        <p:txBody>
          <a:bodyPr anchor="b"/>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11" name="Text Placeholder 10"/>
          <p:cNvSpPr>
            <a:spLocks noGrp="1"/>
          </p:cNvSpPr>
          <p:nvPr>
            <p:ph type="body" sz="quarter" idx="10" hasCustomPrompt="1"/>
          </p:nvPr>
        </p:nvSpPr>
        <p:spPr>
          <a:xfrm>
            <a:off x="5892800" y="5257800"/>
            <a:ext cx="1195917" cy="450851"/>
          </a:xfrm>
        </p:spPr>
        <p:txBody>
          <a:bodyPr anchor="t"/>
          <a:lstStyle>
            <a:lvl1pPr marL="0" indent="0" fontAlgn="auto">
              <a:spcBef>
                <a:spcPts val="0"/>
              </a:spcBef>
              <a:spcAft>
                <a:spcPts val="0"/>
              </a:spcAft>
              <a:buNone/>
              <a:defRPr sz="2133">
                <a:solidFill>
                  <a:schemeClr val="bg1">
                    <a:lumMod val="50000"/>
                  </a:schemeClr>
                </a:solidFill>
                <a:latin typeface="+mn-lt"/>
              </a:defRPr>
            </a:lvl1pPr>
          </a:lstStyle>
          <a:p>
            <a:pPr fontAlgn="auto">
              <a:spcBef>
                <a:spcPts val="0"/>
              </a:spcBef>
              <a:spcAft>
                <a:spcPts val="0"/>
              </a:spcAft>
              <a:defRPr/>
            </a:pPr>
            <a:r>
              <a:rPr lang="en-CA" sz="2133" spc="-200" dirty="0">
                <a:solidFill>
                  <a:schemeClr val="tx1">
                    <a:lumMod val="50000"/>
                    <a:lumOff val="50000"/>
                  </a:schemeClr>
                </a:solidFill>
                <a:latin typeface="Open Sans Light" pitchFamily="34" charset="0"/>
                <a:ea typeface="Open Sans Light" pitchFamily="34" charset="0"/>
                <a:cs typeface="Open Sans Light" pitchFamily="34" charset="0"/>
              </a:rPr>
              <a:t>Volume 2</a:t>
            </a:r>
            <a:endParaRPr lang="en-US" sz="2133" dirty="0">
              <a:latin typeface="Open Sans Light" pitchFamily="34" charset="0"/>
              <a:ea typeface="Open Sans Light" pitchFamily="34" charset="0"/>
              <a:cs typeface="Open Sans Light" pitchFamily="34" charset="0"/>
            </a:endParaRPr>
          </a:p>
        </p:txBody>
      </p:sp>
      <p:pic>
        <p:nvPicPr>
          <p:cNvPr id="4" name="Picture 3"/>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1" y="1600200"/>
            <a:ext cx="4498569" cy="3632200"/>
          </a:xfrm>
          <a:prstGeom prst="rect">
            <a:avLst/>
          </a:prstGeom>
        </p:spPr>
      </p:pic>
      <p:sp>
        <p:nvSpPr>
          <p:cNvPr id="5" name="Date Placeholder 4"/>
          <p:cNvSpPr>
            <a:spLocks noGrp="1"/>
          </p:cNvSpPr>
          <p:nvPr>
            <p:ph type="dt" sz="half" idx="11"/>
          </p:nvPr>
        </p:nvSpPr>
        <p:spPr/>
        <p:txBody>
          <a:bodyPr/>
          <a:lstStyle/>
          <a:p>
            <a:pPr>
              <a:defRPr/>
            </a:pPr>
            <a:fld id="{85B56341-FC9F-488F-98D5-304B6209B123}" type="datetime1">
              <a:rPr lang="en-US">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4065281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86400" y="2266950"/>
            <a:ext cx="5689600" cy="2314575"/>
          </a:xfrm>
        </p:spPr>
        <p:txBody>
          <a:bodyPr anchor="b"/>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5486400" y="4705349"/>
            <a:ext cx="5689600" cy="1422401"/>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5" name="Text Placeholder 4"/>
          <p:cNvSpPr>
            <a:spLocks noGrp="1"/>
          </p:cNvSpPr>
          <p:nvPr>
            <p:ph type="body" sz="quarter" idx="10" hasCustomPrompt="1"/>
          </p:nvPr>
        </p:nvSpPr>
        <p:spPr>
          <a:xfrm>
            <a:off x="5486400" y="6229352"/>
            <a:ext cx="5689600" cy="450849"/>
          </a:xfrm>
        </p:spPr>
        <p:txBody>
          <a:bodyPr/>
          <a:lstStyle>
            <a:lvl1pPr marL="0" indent="0">
              <a:buNone/>
              <a:defRPr sz="2400">
                <a:solidFill>
                  <a:schemeClr val="bg1">
                    <a:lumMod val="50000"/>
                  </a:schemeClr>
                </a:solidFill>
                <a:latin typeface="+mn-lt"/>
                <a:ea typeface="Open Sans Light" panose="020B0306030504020204" pitchFamily="34" charset="0"/>
                <a:cs typeface="Open Sans Light" panose="020B0306030504020204" pitchFamily="34" charset="0"/>
              </a:defRPr>
            </a:lvl1pPr>
            <a:lvl2pPr>
              <a:defRPr sz="2400">
                <a:latin typeface="Open Sans Light" panose="020B0306030504020204" pitchFamily="34" charset="0"/>
                <a:ea typeface="Open Sans Light" panose="020B0306030504020204" pitchFamily="34" charset="0"/>
                <a:cs typeface="Open Sans Light" panose="020B0306030504020204" pitchFamily="34" charset="0"/>
              </a:defRPr>
            </a:lvl2pPr>
            <a:lvl3pPr marL="1219170" indent="0">
              <a:buNone/>
              <a:defRPr sz="2133">
                <a:latin typeface="Open Sans Light" panose="020B0306030504020204" pitchFamily="34" charset="0"/>
                <a:ea typeface="Open Sans Light" panose="020B0306030504020204" pitchFamily="34" charset="0"/>
                <a:cs typeface="Open Sans Light" panose="020B0306030504020204" pitchFamily="34" charset="0"/>
              </a:defRPr>
            </a:lvl3pPr>
          </a:lstStyle>
          <a:p>
            <a:pPr lvl="0"/>
            <a:r>
              <a:rPr lang="en-US" dirty="0"/>
              <a:t>Volume 1</a:t>
            </a:r>
          </a:p>
        </p:txBody>
      </p:sp>
      <p:sp>
        <p:nvSpPr>
          <p:cNvPr id="6" name="Picture Placeholder 5"/>
          <p:cNvSpPr>
            <a:spLocks noGrp="1"/>
          </p:cNvSpPr>
          <p:nvPr>
            <p:ph type="pic" sz="quarter" idx="11"/>
          </p:nvPr>
        </p:nvSpPr>
        <p:spPr>
          <a:xfrm>
            <a:off x="0" y="0"/>
            <a:ext cx="5283200" cy="6858000"/>
          </a:xfrm>
        </p:spPr>
        <p:txBody>
          <a:bodyPr anchor="ctr"/>
          <a:lstStyle>
            <a:lvl1pPr marL="0" indent="0" algn="ctr">
              <a:buNone/>
              <a:defRPr sz="3200"/>
            </a:lvl1pPr>
          </a:lstStyle>
          <a:p>
            <a:endParaRPr lang="en-US"/>
          </a:p>
        </p:txBody>
      </p:sp>
      <p:sp>
        <p:nvSpPr>
          <p:cNvPr id="4" name="Date Placeholder 3"/>
          <p:cNvSpPr>
            <a:spLocks noGrp="1"/>
          </p:cNvSpPr>
          <p:nvPr>
            <p:ph type="dt" sz="half" idx="12"/>
          </p:nvPr>
        </p:nvSpPr>
        <p:spPr/>
        <p:txBody>
          <a:bodyPr/>
          <a:lstStyle/>
          <a:p>
            <a:pPr>
              <a:defRPr/>
            </a:pPr>
            <a:fld id="{F03B9569-112F-43A8-A270-6F4BAE5C9586}" type="datetime1">
              <a:rPr lang="en-US">
                <a:solidFill>
                  <a:prstClr val="white">
                    <a:lumMod val="50000"/>
                  </a:prstClr>
                </a:solidFill>
              </a:rPr>
              <a:pPr>
                <a:defRPr/>
              </a:pPr>
              <a:t>9/23/2021</a:t>
            </a:fld>
            <a:endParaRPr lang="en-US" dirty="0">
              <a:solidFill>
                <a:prstClr val="white">
                  <a:lumMod val="50000"/>
                </a:prstClr>
              </a:solidFill>
            </a:endParaRPr>
          </a:p>
        </p:txBody>
      </p:sp>
      <p:sp>
        <p:nvSpPr>
          <p:cNvPr id="7" name="Slide Number Placeholder 6"/>
          <p:cNvSpPr>
            <a:spLocks noGrp="1"/>
          </p:cNvSpPr>
          <p:nvPr>
            <p:ph type="sldNum" sz="quarter" idx="13"/>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1976751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a:defRPr/>
            </a:pPr>
            <a:fld id="{6485D84D-6CDE-4604-A408-0B80D5374669}" type="datetime1">
              <a:rPr lang="en-US">
                <a:solidFill>
                  <a:prstClr val="white">
                    <a:lumMod val="50000"/>
                  </a:prstClr>
                </a:solidFill>
              </a:rPr>
              <a:pPr>
                <a:defRPr/>
              </a:pPr>
              <a:t>9/23/2021</a:t>
            </a:fld>
            <a:endParaRPr lang="en-US" dirty="0">
              <a:solidFill>
                <a:prstClr val="white">
                  <a:lumMod val="50000"/>
                </a:prstClr>
              </a:solidFill>
            </a:endParaRPr>
          </a:p>
        </p:txBody>
      </p:sp>
      <p:sp>
        <p:nvSpPr>
          <p:cNvPr id="7" name="Slide Number Placeholder 6"/>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013856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812801" y="1498600"/>
            <a:ext cx="3426884" cy="3352800"/>
          </a:xfrm>
        </p:spPr>
        <p:txBody>
          <a:bodyPr anchor="ctr"/>
          <a:lstStyle>
            <a:lvl1pPr marL="0" indent="0" algn="ctr">
              <a:buNone/>
              <a:defRPr sz="2400"/>
            </a:lvl1pPr>
          </a:lstStyle>
          <a:p>
            <a:endParaRPr lang="en-US" dirty="0"/>
          </a:p>
        </p:txBody>
      </p:sp>
      <p:sp>
        <p:nvSpPr>
          <p:cNvPr id="20" name="Picture Placeholder 3"/>
          <p:cNvSpPr>
            <a:spLocks noGrp="1"/>
          </p:cNvSpPr>
          <p:nvPr>
            <p:ph type="pic" sz="quarter" idx="14"/>
          </p:nvPr>
        </p:nvSpPr>
        <p:spPr>
          <a:xfrm>
            <a:off x="8432799" y="1498600"/>
            <a:ext cx="3426884" cy="3352800"/>
          </a:xfrm>
        </p:spPr>
        <p:txBody>
          <a:bodyPr anchor="ctr"/>
          <a:lstStyle>
            <a:lvl1pPr marL="0" indent="0" algn="ctr">
              <a:buNone/>
              <a:defRPr sz="2400"/>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a:defRPr/>
            </a:pPr>
            <a:fld id="{EEEBA01C-3340-4BBD-BB27-32A971F14128}" type="datetime1">
              <a:rPr lang="en-US">
                <a:solidFill>
                  <a:prstClr val="white">
                    <a:lumMod val="50000"/>
                  </a:prstClr>
                </a:solidFill>
              </a:rPr>
              <a:pPr>
                <a:defRPr/>
              </a:pPr>
              <a:t>9/23/2021</a:t>
            </a:fld>
            <a:endParaRPr lang="en-US" dirty="0">
              <a:solidFill>
                <a:prstClr val="white">
                  <a:lumMod val="50000"/>
                </a:prstClr>
              </a:solidFill>
            </a:endParaRPr>
          </a:p>
        </p:txBody>
      </p:sp>
      <p:sp>
        <p:nvSpPr>
          <p:cNvPr id="7" name="Slide Number Placeholder 6"/>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
        <p:nvSpPr>
          <p:cNvPr id="19" name="Picture Placeholder 3"/>
          <p:cNvSpPr>
            <a:spLocks noGrp="1"/>
          </p:cNvSpPr>
          <p:nvPr>
            <p:ph type="pic" sz="quarter" idx="13"/>
          </p:nvPr>
        </p:nvSpPr>
        <p:spPr>
          <a:xfrm>
            <a:off x="4610101" y="1515533"/>
            <a:ext cx="3426884" cy="3352800"/>
          </a:xfrm>
        </p:spPr>
        <p:txBody>
          <a:bodyPr anchor="ctr"/>
          <a:lstStyle>
            <a:lvl1pPr marL="0" indent="0" algn="ctr">
              <a:buNone/>
              <a:defRPr sz="2400"/>
            </a:lvl1pPr>
          </a:lstStyle>
          <a:p>
            <a:endParaRPr lang="en-US" dirty="0"/>
          </a:p>
        </p:txBody>
      </p:sp>
    </p:spTree>
    <p:extLst>
      <p:ext uri="{BB962C8B-B14F-4D97-AF65-F5344CB8AC3E}">
        <p14:creationId xmlns:p14="http://schemas.microsoft.com/office/powerpoint/2010/main" val="2599631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480AB88B-2F3A-41BD-8691-B8292129697F}" type="datetime1">
              <a:rPr lang="en-US">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625742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5283200" y="0"/>
            <a:ext cx="69088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itle 1"/>
          <p:cNvSpPr>
            <a:spLocks noGrp="1"/>
          </p:cNvSpPr>
          <p:nvPr>
            <p:ph type="ctrTitle" hasCustomPrompt="1"/>
          </p:nvPr>
        </p:nvSpPr>
        <p:spPr>
          <a:xfrm>
            <a:off x="5486400" y="2006601"/>
            <a:ext cx="5689600" cy="2314575"/>
          </a:xfrm>
        </p:spPr>
        <p:txBody>
          <a:bodyPr anchor="b"/>
          <a:lstStyle>
            <a:lvl1pPr algn="l">
              <a:defRPr sz="4800" b="1">
                <a:solidFill>
                  <a:schemeClr val="tx2"/>
                </a:solidFill>
                <a:latin typeface="+mj-lt"/>
              </a:defRPr>
            </a:lvl1pPr>
          </a:lstStyle>
          <a:p>
            <a:r>
              <a:rPr lang="en-US" dirty="0"/>
              <a:t>TRANSITION SLIDE</a:t>
            </a:r>
          </a:p>
        </p:txBody>
      </p:sp>
      <p:sp>
        <p:nvSpPr>
          <p:cNvPr id="8" name="Subtitle 2"/>
          <p:cNvSpPr>
            <a:spLocks noGrp="1"/>
          </p:cNvSpPr>
          <p:nvPr>
            <p:ph type="subTitle" idx="1"/>
          </p:nvPr>
        </p:nvSpPr>
        <p:spPr>
          <a:xfrm>
            <a:off x="5486400" y="4445000"/>
            <a:ext cx="5689600" cy="1422401"/>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8000" y="5891624"/>
            <a:ext cx="2081824" cy="788576"/>
          </a:xfrm>
          <a:prstGeom prst="rect">
            <a:avLst/>
          </a:prstGeom>
        </p:spPr>
      </p:pic>
      <p:sp>
        <p:nvSpPr>
          <p:cNvPr id="4" name="Slide Number Placeholder 3"/>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409381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5283200" y="0"/>
            <a:ext cx="69088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itle 1"/>
          <p:cNvSpPr>
            <a:spLocks noGrp="1"/>
          </p:cNvSpPr>
          <p:nvPr>
            <p:ph type="ctrTitle" hasCustomPrompt="1"/>
          </p:nvPr>
        </p:nvSpPr>
        <p:spPr>
          <a:xfrm>
            <a:off x="5486400" y="2266950"/>
            <a:ext cx="5689600" cy="2314575"/>
          </a:xfrm>
        </p:spPr>
        <p:txBody>
          <a:bodyPr anchor="b"/>
          <a:lstStyle>
            <a:lvl1pPr algn="l">
              <a:defRPr sz="4800" b="1">
                <a:solidFill>
                  <a:schemeClr val="accent4"/>
                </a:solidFill>
                <a:latin typeface="Raleway" panose="020B0003030101060003" pitchFamily="34" charset="0"/>
              </a:defRPr>
            </a:lvl1pPr>
          </a:lstStyle>
          <a:p>
            <a:r>
              <a:rPr lang="en-US" dirty="0"/>
              <a:t>TRANSITION SLIDE</a:t>
            </a:r>
          </a:p>
        </p:txBody>
      </p:sp>
      <p:sp>
        <p:nvSpPr>
          <p:cNvPr id="8" name="Subtitle 2"/>
          <p:cNvSpPr>
            <a:spLocks noGrp="1"/>
          </p:cNvSpPr>
          <p:nvPr>
            <p:ph type="subTitle" idx="1"/>
          </p:nvPr>
        </p:nvSpPr>
        <p:spPr>
          <a:xfrm>
            <a:off x="5486400" y="4705349"/>
            <a:ext cx="5689600" cy="1422401"/>
          </a:xfrm>
        </p:spPr>
        <p:txBody>
          <a:bodyPr/>
          <a:lstStyle>
            <a:lvl1pPr marL="0" indent="0" algn="l">
              <a:buNone/>
              <a:defRPr>
                <a:solidFill>
                  <a:schemeClr val="bg1">
                    <a:lumMod val="50000"/>
                  </a:schemeClr>
                </a:solidFill>
                <a:latin typeface="+mj-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3" name="Date Placeholder 2"/>
          <p:cNvSpPr>
            <a:spLocks noGrp="1"/>
          </p:cNvSpPr>
          <p:nvPr>
            <p:ph type="dt" sz="half" idx="10"/>
          </p:nvPr>
        </p:nvSpPr>
        <p:spPr>
          <a:xfrm>
            <a:off x="4572000" y="6356351"/>
            <a:ext cx="2844800" cy="366183"/>
          </a:xfrm>
        </p:spPr>
        <p:txBody>
          <a:bodyPr/>
          <a:lstStyle/>
          <a:p>
            <a:pPr>
              <a:defRPr/>
            </a:pPr>
            <a:fld id="{3F2474C8-4D50-4599-B317-634CA3929BDF}" type="datetime1">
              <a:rPr lang="en-US">
                <a:solidFill>
                  <a:prstClr val="white">
                    <a:lumMod val="50000"/>
                  </a:prstClr>
                </a:solidFill>
              </a:rPr>
              <a:pPr>
                <a:defRPr/>
              </a:pPr>
              <a:t>9/23/2021</a:t>
            </a:fld>
            <a:endParaRPr lang="en-US" dirty="0">
              <a:solidFill>
                <a:prstClr val="white">
                  <a:lumMod val="50000"/>
                </a:prstClr>
              </a:solidFill>
            </a:endParaRPr>
          </a:p>
        </p:txBody>
      </p:sp>
      <p:sp>
        <p:nvSpPr>
          <p:cNvPr id="4" name="Slide Number Placeholder 3"/>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822447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5461000"/>
            <a:ext cx="12192000" cy="1397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itle 1"/>
          <p:cNvSpPr>
            <a:spLocks noGrp="1"/>
          </p:cNvSpPr>
          <p:nvPr>
            <p:ph type="ctrTitle" hasCustomPrompt="1"/>
          </p:nvPr>
        </p:nvSpPr>
        <p:spPr>
          <a:xfrm>
            <a:off x="203200" y="5562601"/>
            <a:ext cx="6197600" cy="1055687"/>
          </a:xfrm>
        </p:spPr>
        <p:txBody>
          <a:bodyPr anchor="b"/>
          <a:lstStyle>
            <a:lvl1pPr algn="l">
              <a:defRPr sz="4800" b="1">
                <a:solidFill>
                  <a:schemeClr val="accent2"/>
                </a:solidFill>
                <a:latin typeface="Raleway" panose="020B0003030101060003" pitchFamily="34" charset="0"/>
              </a:defRPr>
            </a:lvl1pPr>
          </a:lstStyle>
          <a:p>
            <a:r>
              <a:rPr lang="en-US" dirty="0"/>
              <a:t>TRANSITION SLIDE</a:t>
            </a:r>
          </a:p>
        </p:txBody>
      </p:sp>
      <p:sp>
        <p:nvSpPr>
          <p:cNvPr id="8" name="Subtitle 2"/>
          <p:cNvSpPr>
            <a:spLocks noGrp="1"/>
          </p:cNvSpPr>
          <p:nvPr>
            <p:ph type="subTitle" idx="1"/>
          </p:nvPr>
        </p:nvSpPr>
        <p:spPr>
          <a:xfrm>
            <a:off x="6705600" y="5602289"/>
            <a:ext cx="5181600" cy="1015999"/>
          </a:xfrm>
        </p:spPr>
        <p:txBody>
          <a:bodyPr anchor="b"/>
          <a:lstStyle>
            <a:lvl1pPr marL="0" indent="0" algn="l">
              <a:buNone/>
              <a:defRPr sz="3200">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a:t>
            </a:r>
          </a:p>
        </p:txBody>
      </p:sp>
      <p:sp>
        <p:nvSpPr>
          <p:cNvPr id="4" name="Slide Number Placeholder 3"/>
          <p:cNvSpPr>
            <a:spLocks noGrp="1"/>
          </p:cNvSpPr>
          <p:nvPr>
            <p:ph type="sldNum" sz="quarter" idx="11"/>
          </p:nvPr>
        </p:nvSpPr>
        <p:spPr>
          <a:xfrm>
            <a:off x="9335247" y="6517218"/>
            <a:ext cx="2844800" cy="366183"/>
          </a:xfrm>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607727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allery Impact Slide">
    <p:spTree>
      <p:nvGrpSpPr>
        <p:cNvPr id="1" name=""/>
        <p:cNvGrpSpPr/>
        <p:nvPr/>
      </p:nvGrpSpPr>
      <p:grpSpPr>
        <a:xfrm>
          <a:off x="0" y="0"/>
          <a:ext cx="0" cy="0"/>
          <a:chOff x="0" y="0"/>
          <a:chExt cx="0" cy="0"/>
        </a:xfrm>
      </p:grpSpPr>
      <p:sp>
        <p:nvSpPr>
          <p:cNvPr id="34" name="Picture Placeholder 2"/>
          <p:cNvSpPr>
            <a:spLocks noGrp="1"/>
          </p:cNvSpPr>
          <p:nvPr>
            <p:ph type="pic" sz="quarter" idx="18"/>
          </p:nvPr>
        </p:nvSpPr>
        <p:spPr>
          <a:xfrm>
            <a:off x="5983818" y="1701800"/>
            <a:ext cx="1993900" cy="1727200"/>
          </a:xfrm>
        </p:spPr>
        <p:txBody>
          <a:bodyPr/>
          <a:lstStyle>
            <a:lvl1pPr marL="0" indent="0" algn="ctr">
              <a:buNone/>
              <a:defRPr sz="2667"/>
            </a:lvl1pPr>
          </a:lstStyle>
          <a:p>
            <a:endParaRPr lang="en-US" dirty="0"/>
          </a:p>
        </p:txBody>
      </p:sp>
      <p:sp>
        <p:nvSpPr>
          <p:cNvPr id="36" name="Picture Placeholder 2"/>
          <p:cNvSpPr>
            <a:spLocks noGrp="1"/>
          </p:cNvSpPr>
          <p:nvPr>
            <p:ph type="pic" sz="quarter" idx="20"/>
          </p:nvPr>
        </p:nvSpPr>
        <p:spPr>
          <a:xfrm>
            <a:off x="9983403" y="1701800"/>
            <a:ext cx="2220383" cy="1727200"/>
          </a:xfrm>
        </p:spPr>
        <p:txBody>
          <a:bodyPr/>
          <a:lstStyle>
            <a:lvl1pPr marL="0" indent="0" algn="ctr">
              <a:buNone/>
              <a:defRPr sz="2667"/>
            </a:lvl1pPr>
          </a:lstStyle>
          <a:p>
            <a:endParaRPr lang="en-US" dirty="0"/>
          </a:p>
        </p:txBody>
      </p:sp>
      <p:sp>
        <p:nvSpPr>
          <p:cNvPr id="37" name="Picture Placeholder 2"/>
          <p:cNvSpPr>
            <a:spLocks noGrp="1"/>
          </p:cNvSpPr>
          <p:nvPr>
            <p:ph type="pic" sz="quarter" idx="21"/>
          </p:nvPr>
        </p:nvSpPr>
        <p:spPr>
          <a:xfrm>
            <a:off x="7977717" y="1701800"/>
            <a:ext cx="2080683" cy="1727200"/>
          </a:xfrm>
        </p:spPr>
        <p:txBody>
          <a:bodyPr/>
          <a:lstStyle>
            <a:lvl1pPr marL="0" indent="0" algn="ctr">
              <a:buNone/>
              <a:defRPr sz="2667"/>
            </a:lvl1pPr>
          </a:lstStyle>
          <a:p>
            <a:endParaRPr lang="en-US"/>
          </a:p>
        </p:txBody>
      </p:sp>
      <p:sp>
        <p:nvSpPr>
          <p:cNvPr id="30" name="Picture Placeholder 2"/>
          <p:cNvSpPr>
            <a:spLocks noGrp="1"/>
          </p:cNvSpPr>
          <p:nvPr>
            <p:ph type="pic" sz="quarter" idx="14"/>
          </p:nvPr>
        </p:nvSpPr>
        <p:spPr>
          <a:xfrm>
            <a:off x="9983403" y="0"/>
            <a:ext cx="2220383" cy="1712384"/>
          </a:xfrm>
        </p:spPr>
        <p:txBody>
          <a:bodyPr/>
          <a:lstStyle>
            <a:lvl1pPr marL="0" indent="0" algn="ctr">
              <a:buNone/>
              <a:defRPr sz="2667"/>
            </a:lvl1pPr>
          </a:lstStyle>
          <a:p>
            <a:endParaRPr lang="en-US" dirty="0"/>
          </a:p>
        </p:txBody>
      </p:sp>
      <p:sp>
        <p:nvSpPr>
          <p:cNvPr id="28" name="Picture Placeholder 2"/>
          <p:cNvSpPr>
            <a:spLocks noGrp="1"/>
          </p:cNvSpPr>
          <p:nvPr>
            <p:ph type="pic" sz="quarter" idx="12"/>
          </p:nvPr>
        </p:nvSpPr>
        <p:spPr>
          <a:xfrm>
            <a:off x="5983818" y="0"/>
            <a:ext cx="1993900" cy="1712384"/>
          </a:xfrm>
        </p:spPr>
        <p:txBody>
          <a:bodyPr/>
          <a:lstStyle>
            <a:lvl1pPr marL="0" indent="0" algn="ctr">
              <a:buNone/>
              <a:defRPr sz="2667"/>
            </a:lvl1pPr>
          </a:lstStyle>
          <a:p>
            <a:endParaRPr lang="en-US" dirty="0"/>
          </a:p>
        </p:txBody>
      </p:sp>
      <p:sp>
        <p:nvSpPr>
          <p:cNvPr id="31" name="Picture Placeholder 2"/>
          <p:cNvSpPr>
            <a:spLocks noGrp="1"/>
          </p:cNvSpPr>
          <p:nvPr>
            <p:ph type="pic" sz="quarter" idx="15"/>
          </p:nvPr>
        </p:nvSpPr>
        <p:spPr>
          <a:xfrm>
            <a:off x="7977717" y="0"/>
            <a:ext cx="2080683" cy="1712384"/>
          </a:xfrm>
        </p:spPr>
        <p:txBody>
          <a:bodyPr/>
          <a:lstStyle>
            <a:lvl1pPr marL="0" indent="0" algn="ctr">
              <a:buNone/>
              <a:defRPr sz="2667"/>
            </a:lvl1pPr>
          </a:lstStyle>
          <a:p>
            <a:endParaRPr lang="en-US"/>
          </a:p>
        </p:txBody>
      </p:sp>
      <p:sp>
        <p:nvSpPr>
          <p:cNvPr id="41" name="Picture Placeholder 2"/>
          <p:cNvSpPr>
            <a:spLocks noGrp="1"/>
          </p:cNvSpPr>
          <p:nvPr>
            <p:ph type="pic" sz="quarter" idx="25"/>
          </p:nvPr>
        </p:nvSpPr>
        <p:spPr>
          <a:xfrm>
            <a:off x="3962401" y="3429000"/>
            <a:ext cx="2021419" cy="1727200"/>
          </a:xfrm>
        </p:spPr>
        <p:txBody>
          <a:bodyPr/>
          <a:lstStyle>
            <a:lvl1pPr marL="0" indent="0" algn="ctr">
              <a:buNone/>
              <a:defRPr sz="2667"/>
            </a:lvl1pPr>
          </a:lstStyle>
          <a:p>
            <a:endParaRPr lang="en-US" dirty="0"/>
          </a:p>
        </p:txBody>
      </p:sp>
      <p:sp>
        <p:nvSpPr>
          <p:cNvPr id="52" name="Picture Placeholder 2"/>
          <p:cNvSpPr>
            <a:spLocks noGrp="1"/>
          </p:cNvSpPr>
          <p:nvPr>
            <p:ph type="pic" sz="quarter" idx="36"/>
          </p:nvPr>
        </p:nvSpPr>
        <p:spPr>
          <a:xfrm>
            <a:off x="3962401" y="5156200"/>
            <a:ext cx="2021419" cy="1727200"/>
          </a:xfrm>
        </p:spPr>
        <p:txBody>
          <a:bodyPr/>
          <a:lstStyle>
            <a:lvl1pPr marL="0" indent="0" algn="ctr">
              <a:buNone/>
              <a:defRPr sz="2667"/>
            </a:lvl1pPr>
          </a:lstStyle>
          <a:p>
            <a:endParaRPr lang="en-US" dirty="0"/>
          </a:p>
        </p:txBody>
      </p:sp>
      <p:sp>
        <p:nvSpPr>
          <p:cNvPr id="38" name="Picture Placeholder 2"/>
          <p:cNvSpPr>
            <a:spLocks noGrp="1"/>
          </p:cNvSpPr>
          <p:nvPr>
            <p:ph type="pic" sz="quarter" idx="22"/>
          </p:nvPr>
        </p:nvSpPr>
        <p:spPr>
          <a:xfrm>
            <a:off x="1930401" y="3429000"/>
            <a:ext cx="2057400" cy="1727200"/>
          </a:xfrm>
        </p:spPr>
        <p:txBody>
          <a:bodyPr/>
          <a:lstStyle>
            <a:lvl1pPr marL="0" indent="0" algn="ctr">
              <a:buNone/>
              <a:defRPr sz="2667"/>
            </a:lvl1pPr>
          </a:lstStyle>
          <a:p>
            <a:endParaRPr lang="en-US" dirty="0"/>
          </a:p>
        </p:txBody>
      </p:sp>
      <p:sp>
        <p:nvSpPr>
          <p:cNvPr id="50" name="Picture Placeholder 2"/>
          <p:cNvSpPr>
            <a:spLocks noGrp="1"/>
          </p:cNvSpPr>
          <p:nvPr>
            <p:ph type="pic" sz="quarter" idx="34"/>
          </p:nvPr>
        </p:nvSpPr>
        <p:spPr>
          <a:xfrm>
            <a:off x="1930401" y="5156200"/>
            <a:ext cx="2057400" cy="1727200"/>
          </a:xfrm>
        </p:spPr>
        <p:txBody>
          <a:bodyPr/>
          <a:lstStyle>
            <a:lvl1pPr marL="0" indent="0" algn="ctr">
              <a:buNone/>
              <a:defRPr sz="2667"/>
            </a:lvl1pPr>
          </a:lstStyle>
          <a:p>
            <a:endParaRPr lang="en-US" dirty="0"/>
          </a:p>
        </p:txBody>
      </p:sp>
      <p:sp>
        <p:nvSpPr>
          <p:cNvPr id="29" name="Picture Placeholder 2"/>
          <p:cNvSpPr>
            <a:spLocks noGrp="1"/>
          </p:cNvSpPr>
          <p:nvPr>
            <p:ph type="pic" sz="quarter" idx="13"/>
          </p:nvPr>
        </p:nvSpPr>
        <p:spPr>
          <a:xfrm>
            <a:off x="3962400" y="0"/>
            <a:ext cx="2032000" cy="1712384"/>
          </a:xfrm>
        </p:spPr>
        <p:txBody>
          <a:bodyPr/>
          <a:lstStyle>
            <a:lvl1pPr marL="0" indent="0" algn="ctr">
              <a:buNone/>
              <a:defRPr sz="2667"/>
            </a:lvl1pPr>
          </a:lstStyle>
          <a:p>
            <a:endParaRPr lang="en-US" dirty="0"/>
          </a:p>
        </p:txBody>
      </p:sp>
      <p:sp>
        <p:nvSpPr>
          <p:cNvPr id="26" name="Picture Placeholder 2"/>
          <p:cNvSpPr>
            <a:spLocks noGrp="1"/>
          </p:cNvSpPr>
          <p:nvPr>
            <p:ph type="pic" sz="quarter" idx="11"/>
          </p:nvPr>
        </p:nvSpPr>
        <p:spPr>
          <a:xfrm>
            <a:off x="2004885" y="0"/>
            <a:ext cx="1957516" cy="1712384"/>
          </a:xfrm>
        </p:spPr>
        <p:txBody>
          <a:bodyPr/>
          <a:lstStyle>
            <a:lvl1pPr marL="0" indent="0" algn="ctr">
              <a:buNone/>
              <a:defRPr sz="2667"/>
            </a:lvl1pPr>
          </a:lstStyle>
          <a:p>
            <a:endParaRPr lang="en-US" dirty="0"/>
          </a:p>
        </p:txBody>
      </p:sp>
      <p:sp>
        <p:nvSpPr>
          <p:cNvPr id="27" name="Picture Placeholder 2"/>
          <p:cNvSpPr>
            <a:spLocks noGrp="1"/>
          </p:cNvSpPr>
          <p:nvPr>
            <p:ph type="pic" sz="quarter" idx="10"/>
          </p:nvPr>
        </p:nvSpPr>
        <p:spPr>
          <a:xfrm>
            <a:off x="1" y="0"/>
            <a:ext cx="2004884" cy="1712384"/>
          </a:xfrm>
        </p:spPr>
        <p:txBody>
          <a:bodyPr/>
          <a:lstStyle>
            <a:lvl1pPr marL="0" indent="0" algn="ctr">
              <a:buNone/>
              <a:defRPr sz="2667"/>
            </a:lvl1pPr>
          </a:lstStyle>
          <a:p>
            <a:endParaRPr lang="en-US"/>
          </a:p>
        </p:txBody>
      </p:sp>
      <p:sp>
        <p:nvSpPr>
          <p:cNvPr id="39" name="Picture Placeholder 2"/>
          <p:cNvSpPr>
            <a:spLocks noGrp="1"/>
          </p:cNvSpPr>
          <p:nvPr>
            <p:ph type="pic" sz="quarter" idx="23"/>
          </p:nvPr>
        </p:nvSpPr>
        <p:spPr>
          <a:xfrm>
            <a:off x="1" y="3429000"/>
            <a:ext cx="1993900" cy="1727200"/>
          </a:xfrm>
        </p:spPr>
        <p:txBody>
          <a:bodyPr/>
          <a:lstStyle>
            <a:lvl1pPr marL="0" indent="0" algn="ctr">
              <a:buNone/>
              <a:defRPr sz="2667"/>
            </a:lvl1pPr>
          </a:lstStyle>
          <a:p>
            <a:endParaRPr lang="en-US"/>
          </a:p>
        </p:txBody>
      </p:sp>
      <p:sp>
        <p:nvSpPr>
          <p:cNvPr id="46" name="Picture Placeholder 2"/>
          <p:cNvSpPr>
            <a:spLocks noGrp="1"/>
          </p:cNvSpPr>
          <p:nvPr>
            <p:ph type="pic" sz="quarter" idx="30"/>
          </p:nvPr>
        </p:nvSpPr>
        <p:spPr>
          <a:xfrm>
            <a:off x="5983817" y="5156201"/>
            <a:ext cx="2004483" cy="1701801"/>
          </a:xfrm>
        </p:spPr>
        <p:txBody>
          <a:bodyPr/>
          <a:lstStyle>
            <a:lvl1pPr marL="0" indent="0" algn="ctr">
              <a:buNone/>
              <a:defRPr sz="2667"/>
            </a:lvl1pPr>
          </a:lstStyle>
          <a:p>
            <a:endParaRPr lang="en-US" dirty="0"/>
          </a:p>
        </p:txBody>
      </p:sp>
      <p:sp>
        <p:nvSpPr>
          <p:cNvPr id="48" name="Picture Placeholder 2"/>
          <p:cNvSpPr>
            <a:spLocks noGrp="1"/>
          </p:cNvSpPr>
          <p:nvPr>
            <p:ph type="pic" sz="quarter" idx="32"/>
          </p:nvPr>
        </p:nvSpPr>
        <p:spPr>
          <a:xfrm>
            <a:off x="9971617" y="5156201"/>
            <a:ext cx="2232168" cy="1701801"/>
          </a:xfrm>
        </p:spPr>
        <p:txBody>
          <a:bodyPr/>
          <a:lstStyle>
            <a:lvl1pPr marL="0" indent="0" algn="ctr">
              <a:buNone/>
              <a:defRPr sz="2667"/>
            </a:lvl1pPr>
          </a:lstStyle>
          <a:p>
            <a:endParaRPr lang="en-US" dirty="0"/>
          </a:p>
        </p:txBody>
      </p:sp>
      <p:sp>
        <p:nvSpPr>
          <p:cNvPr id="49" name="Picture Placeholder 2"/>
          <p:cNvSpPr>
            <a:spLocks noGrp="1"/>
          </p:cNvSpPr>
          <p:nvPr>
            <p:ph type="pic" sz="quarter" idx="33"/>
          </p:nvPr>
        </p:nvSpPr>
        <p:spPr>
          <a:xfrm>
            <a:off x="7977717" y="5156201"/>
            <a:ext cx="2004483" cy="1701801"/>
          </a:xfrm>
        </p:spPr>
        <p:txBody>
          <a:bodyPr/>
          <a:lstStyle>
            <a:lvl1pPr marL="0" indent="0" algn="ctr">
              <a:buNone/>
              <a:defRPr sz="2667"/>
            </a:lvl1pPr>
          </a:lstStyle>
          <a:p>
            <a:endParaRPr lang="en-US" dirty="0"/>
          </a:p>
        </p:txBody>
      </p:sp>
      <p:sp>
        <p:nvSpPr>
          <p:cNvPr id="51" name="Picture Placeholder 2"/>
          <p:cNvSpPr>
            <a:spLocks noGrp="1"/>
          </p:cNvSpPr>
          <p:nvPr>
            <p:ph type="pic" sz="quarter" idx="35"/>
          </p:nvPr>
        </p:nvSpPr>
        <p:spPr>
          <a:xfrm>
            <a:off x="1" y="5156200"/>
            <a:ext cx="1993900" cy="1727200"/>
          </a:xfrm>
        </p:spPr>
        <p:txBody>
          <a:bodyPr/>
          <a:lstStyle>
            <a:lvl1pPr marL="0" indent="0" algn="ctr">
              <a:buNone/>
              <a:defRPr sz="2667"/>
            </a:lvl1pPr>
          </a:lstStyle>
          <a:p>
            <a:endParaRPr lang="en-US"/>
          </a:p>
        </p:txBody>
      </p:sp>
      <p:sp>
        <p:nvSpPr>
          <p:cNvPr id="54" name="Text Placeholder 53"/>
          <p:cNvSpPr>
            <a:spLocks noGrp="1"/>
          </p:cNvSpPr>
          <p:nvPr>
            <p:ph type="body" sz="quarter" idx="37" hasCustomPrompt="1"/>
          </p:nvPr>
        </p:nvSpPr>
        <p:spPr>
          <a:xfrm>
            <a:off x="101600" y="1905000"/>
            <a:ext cx="5689600" cy="1320800"/>
          </a:xfrm>
        </p:spPr>
        <p:txBody>
          <a:bodyPr/>
          <a:lstStyle>
            <a:lvl1pPr marL="0" indent="0">
              <a:buNone/>
              <a:defRPr b="1">
                <a:solidFill>
                  <a:schemeClr val="bg1">
                    <a:lumMod val="50000"/>
                  </a:schemeClr>
                </a:solidFill>
                <a:latin typeface="+mj-lt"/>
              </a:defRPr>
            </a:lvl1pPr>
          </a:lstStyle>
          <a:p>
            <a:pPr lvl="0"/>
            <a:r>
              <a:rPr lang="en-US" dirty="0"/>
              <a:t>This is your statement it can wrap two lines.</a:t>
            </a:r>
          </a:p>
        </p:txBody>
      </p:sp>
      <p:sp>
        <p:nvSpPr>
          <p:cNvPr id="55" name="Text Placeholder 53"/>
          <p:cNvSpPr>
            <a:spLocks noGrp="1"/>
          </p:cNvSpPr>
          <p:nvPr>
            <p:ph type="body" sz="quarter" idx="38" hasCustomPrompt="1"/>
          </p:nvPr>
        </p:nvSpPr>
        <p:spPr>
          <a:xfrm>
            <a:off x="6197600" y="3632200"/>
            <a:ext cx="5689600" cy="1320800"/>
          </a:xfrm>
        </p:spPr>
        <p:txBody>
          <a:bodyPr/>
          <a:lstStyle>
            <a:lvl1pPr marL="0" indent="0">
              <a:buNone/>
              <a:defRPr sz="2667" b="0" baseline="0">
                <a:solidFill>
                  <a:schemeClr val="bg1">
                    <a:lumMod val="50000"/>
                  </a:schemeClr>
                </a:solidFill>
                <a:latin typeface="+mn-lt"/>
              </a:defRPr>
            </a:lvl1pPr>
          </a:lstStyle>
          <a:p>
            <a:pPr lvl="0"/>
            <a:r>
              <a:rPr lang="en-US" dirty="0"/>
              <a:t>This is your supporting space. You should be concise in your message.</a:t>
            </a:r>
          </a:p>
        </p:txBody>
      </p:sp>
    </p:spTree>
    <p:extLst>
      <p:ext uri="{BB962C8B-B14F-4D97-AF65-F5344CB8AC3E}">
        <p14:creationId xmlns:p14="http://schemas.microsoft.com/office/powerpoint/2010/main" val="3583633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F103F214-2E76-404A-8AA9-175695A03C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8C7357-F392-1D4C-BD3D-E27CE2E53657}"/>
              </a:ext>
            </a:extLst>
          </p:cNvPr>
          <p:cNvSpPr>
            <a:spLocks noGrp="1"/>
          </p:cNvSpPr>
          <p:nvPr>
            <p:ph type="title"/>
          </p:nvPr>
        </p:nvSpPr>
        <p:spPr>
          <a:xfrm>
            <a:off x="520081" y="2756452"/>
            <a:ext cx="8040823" cy="2914845"/>
          </a:xfrm>
        </p:spPr>
        <p:txBody>
          <a:bodyPr anchor="ctr">
            <a:normAutofit/>
          </a:bodyPr>
          <a:lstStyle>
            <a:lvl1pPr>
              <a:defRPr sz="5400" spc="-100" baseline="0">
                <a:solidFill>
                  <a:schemeClr val="bg1"/>
                </a:solidFill>
              </a:defRPr>
            </a:lvl1pPr>
          </a:lstStyle>
          <a:p>
            <a:r>
              <a:rPr lang="en-US" dirty="0"/>
              <a:t>Click to edit Master</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7" name="TextBox 6">
            <a:extLst>
              <a:ext uri="{FF2B5EF4-FFF2-40B4-BE49-F238E27FC236}">
                <a16:creationId xmlns:a16="http://schemas.microsoft.com/office/drawing/2014/main" id="{767C4257-0D48-914A-A750-E6F271EF2849}"/>
              </a:ext>
            </a:extLst>
          </p:cNvPr>
          <p:cNvSpPr txBox="1"/>
          <p:nvPr userDrawn="1"/>
        </p:nvSpPr>
        <p:spPr>
          <a:xfrm>
            <a:off x="9174685" y="635177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321748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2699" y="1422400"/>
            <a:ext cx="6413500" cy="2133600"/>
          </a:xfrm>
        </p:spPr>
        <p:txBody>
          <a:bodyPr anchor="ctr"/>
          <a:lstStyle>
            <a:lvl1pPr marL="0" indent="0" algn="ctr">
              <a:buNone/>
              <a:defRPr sz="3200"/>
            </a:lvl1pPr>
          </a:lstStyle>
          <a:p>
            <a:endParaRPr lang="en-US"/>
          </a:p>
        </p:txBody>
      </p:sp>
      <p:sp>
        <p:nvSpPr>
          <p:cNvPr id="12" name="Picture Placeholder 10"/>
          <p:cNvSpPr>
            <a:spLocks noGrp="1"/>
          </p:cNvSpPr>
          <p:nvPr>
            <p:ph type="pic" sz="quarter" idx="14"/>
          </p:nvPr>
        </p:nvSpPr>
        <p:spPr>
          <a:xfrm>
            <a:off x="6502400" y="1422400"/>
            <a:ext cx="2692400" cy="2133600"/>
          </a:xfrm>
        </p:spPr>
        <p:txBody>
          <a:bodyPr anchor="ctr"/>
          <a:lstStyle>
            <a:lvl1pPr marL="0" indent="0" algn="ctr">
              <a:buNone/>
              <a:defRPr sz="3200"/>
            </a:lvl1pPr>
          </a:lstStyle>
          <a:p>
            <a:endParaRPr lang="en-US"/>
          </a:p>
        </p:txBody>
      </p:sp>
      <p:sp>
        <p:nvSpPr>
          <p:cNvPr id="13" name="Picture Placeholder 10"/>
          <p:cNvSpPr>
            <a:spLocks noGrp="1"/>
          </p:cNvSpPr>
          <p:nvPr>
            <p:ph type="pic" sz="quarter" idx="15"/>
          </p:nvPr>
        </p:nvSpPr>
        <p:spPr>
          <a:xfrm>
            <a:off x="2781301" y="3636356"/>
            <a:ext cx="6413500" cy="2133600"/>
          </a:xfrm>
        </p:spPr>
        <p:txBody>
          <a:bodyPr anchor="ctr"/>
          <a:lstStyle>
            <a:lvl1pPr marL="0" indent="0" algn="ctr">
              <a:buNone/>
              <a:defRPr sz="3200"/>
            </a:lvl1pPr>
          </a:lstStyle>
          <a:p>
            <a:endParaRPr lang="en-US"/>
          </a:p>
        </p:txBody>
      </p:sp>
      <p:sp>
        <p:nvSpPr>
          <p:cNvPr id="14" name="Picture Placeholder 10"/>
          <p:cNvSpPr>
            <a:spLocks noGrp="1"/>
          </p:cNvSpPr>
          <p:nvPr>
            <p:ph type="pic" sz="quarter" idx="16"/>
          </p:nvPr>
        </p:nvSpPr>
        <p:spPr>
          <a:xfrm>
            <a:off x="-12700" y="3636356"/>
            <a:ext cx="2692400" cy="2133600"/>
          </a:xfrm>
        </p:spPr>
        <p:txBody>
          <a:bodyPr anchor="ctr"/>
          <a:lstStyle>
            <a:lvl1pPr marL="0" indent="0" algn="ctr">
              <a:buNone/>
              <a:defRPr sz="3200"/>
            </a:lvl1pPr>
          </a:lstStyle>
          <a:p>
            <a:endParaRPr lang="en-US"/>
          </a:p>
        </p:txBody>
      </p:sp>
      <p:sp>
        <p:nvSpPr>
          <p:cNvPr id="15" name="Picture Placeholder 10"/>
          <p:cNvSpPr>
            <a:spLocks noGrp="1"/>
          </p:cNvSpPr>
          <p:nvPr>
            <p:ph type="pic" sz="quarter" idx="17"/>
          </p:nvPr>
        </p:nvSpPr>
        <p:spPr>
          <a:xfrm>
            <a:off x="9296400" y="1422400"/>
            <a:ext cx="2895600" cy="4343400"/>
          </a:xfrm>
        </p:spPr>
        <p:txBody>
          <a:bodyPr anchor="ctr"/>
          <a:lstStyle>
            <a:lvl1pPr marL="0" indent="0" algn="ctr">
              <a:buNone/>
              <a:defRPr sz="3200"/>
            </a:lvl1pPr>
          </a:lstStyle>
          <a:p>
            <a:endParaRPr lang="en-US"/>
          </a:p>
        </p:txBody>
      </p:sp>
      <p:sp>
        <p:nvSpPr>
          <p:cNvPr id="2" name="Title 1"/>
          <p:cNvSpPr>
            <a:spLocks noGrp="1"/>
          </p:cNvSpPr>
          <p:nvPr>
            <p:ph type="title"/>
          </p:nvPr>
        </p:nvSpPr>
        <p:spPr/>
        <p:txBody>
          <a:bodyPr/>
          <a:lstStyle>
            <a:lvl1pPr>
              <a:defRPr>
                <a:solidFill>
                  <a:schemeClr val="bg1">
                    <a:lumMod val="50000"/>
                  </a:schemeClr>
                </a:solidFill>
              </a:defRPr>
            </a:lvl1pPr>
          </a:lstStyle>
          <a:p>
            <a:r>
              <a:rPr lang="en-US" dirty="0"/>
              <a:t>Click to edit Master title style</a:t>
            </a:r>
          </a:p>
        </p:txBody>
      </p:sp>
      <p:sp>
        <p:nvSpPr>
          <p:cNvPr id="10" name="Date Placeholder 4"/>
          <p:cNvSpPr>
            <a:spLocks noGrp="1"/>
          </p:cNvSpPr>
          <p:nvPr>
            <p:ph type="dt" sz="half" idx="10"/>
          </p:nvPr>
        </p:nvSpPr>
        <p:spPr>
          <a:xfrm>
            <a:off x="4640111" y="6356351"/>
            <a:ext cx="2844800" cy="366183"/>
          </a:xfrm>
        </p:spPr>
        <p:txBody>
          <a:bodyPr/>
          <a:lstStyle>
            <a:lvl1pPr>
              <a:defRPr>
                <a:solidFill>
                  <a:schemeClr val="bg1">
                    <a:lumMod val="50000"/>
                  </a:schemeClr>
                </a:solidFill>
              </a:defRPr>
            </a:lvl1pPr>
          </a:lstStyle>
          <a:p>
            <a:pPr>
              <a:defRPr/>
            </a:pPr>
            <a:fld id="{332A00FF-7F1A-4ACB-8C38-B80808C988FB}" type="datetime1">
              <a:rPr lang="en-US" smtClean="0">
                <a:solidFill>
                  <a:prstClr val="white">
                    <a:lumMod val="50000"/>
                  </a:prstClr>
                </a:solidFill>
              </a:rPr>
              <a:pPr>
                <a:defRPr/>
              </a:pPr>
              <a:t>9/23/2021</a:t>
            </a:fld>
            <a:endParaRPr lang="en-US" dirty="0">
              <a:solidFill>
                <a:prstClr val="white">
                  <a:lumMod val="50000"/>
                </a:prstClr>
              </a:solidFill>
            </a:endParaRPr>
          </a:p>
        </p:txBody>
      </p:sp>
      <p:sp>
        <p:nvSpPr>
          <p:cNvPr id="16" name="Slide Number Placeholder 5"/>
          <p:cNvSpPr>
            <a:spLocks noGrp="1"/>
          </p:cNvSpPr>
          <p:nvPr>
            <p:ph type="sldNum" sz="quarter" idx="11"/>
          </p:nvPr>
        </p:nvSpPr>
        <p:spPr>
          <a:xfrm>
            <a:off x="8737600" y="6356351"/>
            <a:ext cx="2844800" cy="366183"/>
          </a:xfrm>
        </p:spPr>
        <p:txBody>
          <a:bodyPr/>
          <a:lstStyle>
            <a:lvl1pPr>
              <a:defRPr>
                <a:solidFill>
                  <a:schemeClr val="bg1">
                    <a:lumMod val="50000"/>
                  </a:schemeClr>
                </a:solidFill>
              </a:defRPr>
            </a:lvl1pPr>
          </a:lstStyle>
          <a:p>
            <a:pPr>
              <a:defRPr/>
            </a:pPr>
            <a:fld id="{1586C6F0-B0A0-4B91-8218-B729A6939E11}" type="slidenum">
              <a:rPr lang="en-US" smtClean="0">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1563943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b="1">
                <a:solidFill>
                  <a:schemeClr val="bg1">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200"/>
            </a:lvl1pPr>
          </a:lstStyle>
          <a:p>
            <a:pPr>
              <a:defRPr/>
            </a:pPr>
            <a:fld id="{A6ACF282-6309-4819-82E5-51D92287B6CA}" type="datetime1">
              <a:rPr lang="en-US" smtClean="0">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lvl1pPr>
              <a:defRPr sz="1200"/>
            </a:lvl1pPr>
          </a:lstStyle>
          <a:p>
            <a:pPr>
              <a:defRPr/>
            </a:pPr>
            <a:fld id="{BDF4951A-473A-4955-9DE2-E7F57036C65D}" type="slidenum">
              <a:rPr lang="en-US" smtClean="0">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0639895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B3DBD3BA-4F32-4061-A072-111A7B7AA081}"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A897D0C-3134-44CB-B645-71360F8365A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2468942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bg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06CB43-F351-4F5A-A374-5195A38B3508}" type="datetime1">
              <a:rPr lang="en-US" smtClean="0">
                <a:solidFill>
                  <a:prstClr val="white">
                    <a:lumMod val="50000"/>
                  </a:prstClr>
                </a:solidFill>
              </a:rPr>
              <a:pPr>
                <a:defRPr/>
              </a:pPr>
              <a:t>9/23/2021</a:t>
            </a:fld>
            <a:endParaRPr lang="en-US">
              <a:solidFill>
                <a:prstClr val="white">
                  <a:lumMod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AC8A26-F05F-4284-B75F-21D95338C7D2}"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4243884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852B434-842E-4877-8EA2-DC794735D6D4}" type="datetime1">
              <a:rPr lang="en-US">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11"/>
          </p:nvPr>
        </p:nvSpPr>
        <p:spPr/>
        <p:txBody>
          <a:body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964072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130426"/>
            <a:ext cx="5384800" cy="2314575"/>
          </a:xfrm>
        </p:spPr>
        <p:txBody>
          <a:bodyPr anchor="b"/>
          <a:lstStyle>
            <a:lvl1pPr algn="r">
              <a:defRPr sz="5333" b="1">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6502400" y="3022599"/>
            <a:ext cx="4572000" cy="1422401"/>
          </a:xfrm>
        </p:spPr>
        <p:txBody>
          <a:bodyPr anchor="b"/>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1" name="Text Placeholder 10"/>
          <p:cNvSpPr>
            <a:spLocks noGrp="1"/>
          </p:cNvSpPr>
          <p:nvPr>
            <p:ph type="body" sz="quarter" idx="10" hasCustomPrompt="1"/>
          </p:nvPr>
        </p:nvSpPr>
        <p:spPr>
          <a:xfrm>
            <a:off x="6502400" y="4546600"/>
            <a:ext cx="1195917" cy="450851"/>
          </a:xfrm>
        </p:spPr>
        <p:txBody>
          <a:bodyPr anchor="t"/>
          <a:lstStyle>
            <a:lvl1pPr marL="0" indent="0" fontAlgn="auto">
              <a:spcBef>
                <a:spcPts val="0"/>
              </a:spcBef>
              <a:spcAft>
                <a:spcPts val="0"/>
              </a:spcAft>
              <a:buNone/>
              <a:defRPr sz="2133">
                <a:solidFill>
                  <a:schemeClr val="bg1">
                    <a:lumMod val="50000"/>
                  </a:schemeClr>
                </a:solidFill>
                <a:latin typeface="+mn-lt"/>
              </a:defRPr>
            </a:lvl1pPr>
          </a:lstStyle>
          <a:p>
            <a:pPr fontAlgn="auto">
              <a:spcBef>
                <a:spcPts val="0"/>
              </a:spcBef>
              <a:spcAft>
                <a:spcPts val="0"/>
              </a:spcAft>
              <a:defRPr/>
            </a:pPr>
            <a:r>
              <a:rPr lang="en-CA" sz="2133" spc="-200" dirty="0">
                <a:solidFill>
                  <a:schemeClr val="tx1">
                    <a:lumMod val="50000"/>
                    <a:lumOff val="50000"/>
                  </a:schemeClr>
                </a:solidFill>
                <a:latin typeface="Open Sans Light" pitchFamily="34" charset="0"/>
                <a:ea typeface="Open Sans Light" pitchFamily="34" charset="0"/>
                <a:cs typeface="Open Sans Light" pitchFamily="34" charset="0"/>
              </a:rPr>
              <a:t>Volume 2</a:t>
            </a:r>
            <a:endParaRPr lang="en-US" sz="2133" dirty="0">
              <a:latin typeface="Open Sans Light" pitchFamily="34" charset="0"/>
              <a:ea typeface="Open Sans Light" pitchFamily="34" charset="0"/>
              <a:cs typeface="Open Sans Light" pitchFamily="34" charset="0"/>
            </a:endParaRPr>
          </a:p>
        </p:txBody>
      </p:sp>
    </p:spTree>
    <p:extLst>
      <p:ext uri="{BB962C8B-B14F-4D97-AF65-F5344CB8AC3E}">
        <p14:creationId xmlns:p14="http://schemas.microsoft.com/office/powerpoint/2010/main" val="2169786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8000" y="1701801"/>
            <a:ext cx="5588000" cy="2314575"/>
          </a:xfrm>
        </p:spPr>
        <p:txBody>
          <a:bodyPr anchor="b"/>
          <a:lstStyle>
            <a:lvl1pPr algn="l">
              <a:defRPr sz="4800" b="1">
                <a:solidFill>
                  <a:schemeClr val="accent1"/>
                </a:solidFill>
                <a:latin typeface="+mj-lt"/>
              </a:defRPr>
            </a:lvl1pPr>
          </a:lstStyle>
          <a:p>
            <a:r>
              <a:rPr lang="en-US" dirty="0"/>
              <a:t>CLICK TO EDIT MASTER TITLE STYLE</a:t>
            </a:r>
          </a:p>
        </p:txBody>
      </p:sp>
      <p:sp>
        <p:nvSpPr>
          <p:cNvPr id="3" name="Subtitle 2"/>
          <p:cNvSpPr>
            <a:spLocks noGrp="1"/>
          </p:cNvSpPr>
          <p:nvPr>
            <p:ph type="subTitle" idx="1" hasCustomPrompt="1"/>
          </p:nvPr>
        </p:nvSpPr>
        <p:spPr>
          <a:xfrm>
            <a:off x="5588000" y="4140198"/>
            <a:ext cx="5588000" cy="857253"/>
          </a:xfrm>
        </p:spPr>
        <p:txBody>
          <a:bodyPr/>
          <a:lstStyle>
            <a:lvl1pPr marL="0" indent="0" algn="l">
              <a:buNone/>
              <a:defRPr>
                <a:solidFill>
                  <a:schemeClr val="bg1">
                    <a:lumMod val="50000"/>
                  </a:schemeClr>
                </a:solidFill>
                <a:latin typeface="+mn-lt"/>
                <a:ea typeface="Open Sans Light" panose="020B0306030504020204" pitchFamily="34" charset="0"/>
                <a:cs typeface="Open Sans Light" panose="020B03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5" name="Text Placeholder 4"/>
          <p:cNvSpPr>
            <a:spLocks noGrp="1"/>
          </p:cNvSpPr>
          <p:nvPr>
            <p:ph type="body" sz="quarter" idx="10" hasCustomPrompt="1"/>
          </p:nvPr>
        </p:nvSpPr>
        <p:spPr>
          <a:xfrm>
            <a:off x="5588000" y="5156202"/>
            <a:ext cx="5588000" cy="450849"/>
          </a:xfrm>
        </p:spPr>
        <p:txBody>
          <a:bodyPr/>
          <a:lstStyle>
            <a:lvl1pPr marL="0" indent="0">
              <a:buNone/>
              <a:defRPr sz="2400">
                <a:solidFill>
                  <a:schemeClr val="bg1">
                    <a:lumMod val="50000"/>
                  </a:schemeClr>
                </a:solidFill>
                <a:latin typeface="+mn-lt"/>
                <a:ea typeface="Open Sans Light" panose="020B0306030504020204" pitchFamily="34" charset="0"/>
                <a:cs typeface="Open Sans Light" panose="020B0306030504020204" pitchFamily="34" charset="0"/>
              </a:defRPr>
            </a:lvl1pPr>
            <a:lvl2pPr>
              <a:defRPr sz="2400">
                <a:latin typeface="Open Sans Light" panose="020B0306030504020204" pitchFamily="34" charset="0"/>
                <a:ea typeface="Open Sans Light" panose="020B0306030504020204" pitchFamily="34" charset="0"/>
                <a:cs typeface="Open Sans Light" panose="020B0306030504020204" pitchFamily="34" charset="0"/>
              </a:defRPr>
            </a:lvl2pPr>
            <a:lvl3pPr marL="1219170" indent="0">
              <a:buNone/>
              <a:defRPr sz="2133">
                <a:latin typeface="Open Sans Light" panose="020B0306030504020204" pitchFamily="34" charset="0"/>
                <a:ea typeface="Open Sans Light" panose="020B0306030504020204" pitchFamily="34" charset="0"/>
                <a:cs typeface="Open Sans Light" panose="020B0306030504020204" pitchFamily="34" charset="0"/>
              </a:defRPr>
            </a:lvl3pPr>
          </a:lstStyle>
          <a:p>
            <a:pPr lvl="0"/>
            <a:r>
              <a:rPr lang="en-US" dirty="0"/>
              <a:t>Volume 1</a:t>
            </a:r>
          </a:p>
        </p:txBody>
      </p:sp>
      <p:sp>
        <p:nvSpPr>
          <p:cNvPr id="6" name="Picture Placeholder 5"/>
          <p:cNvSpPr>
            <a:spLocks noGrp="1"/>
          </p:cNvSpPr>
          <p:nvPr>
            <p:ph type="pic" sz="quarter" idx="11"/>
          </p:nvPr>
        </p:nvSpPr>
        <p:spPr>
          <a:xfrm>
            <a:off x="609600" y="1295400"/>
            <a:ext cx="4470400" cy="4368800"/>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247296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5167"/>
            <a:ext cx="12192000" cy="1143000"/>
          </a:xfrm>
        </p:spPr>
        <p:txBody>
          <a:bodyPr/>
          <a:lstStyle>
            <a:lvl1pPr>
              <a:defRPr>
                <a:solidFill>
                  <a:schemeClr val="bg1">
                    <a:lumMod val="50000"/>
                  </a:schemeClr>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42FA0B4-8016-4CBD-8F03-715A48728871}" type="datetime1">
              <a:rPr lang="en-US" smtClean="0"/>
              <a:t>9/23/2021</a:t>
            </a:fld>
            <a:endParaRPr lang="en-US"/>
          </a:p>
        </p:txBody>
      </p:sp>
      <p:sp>
        <p:nvSpPr>
          <p:cNvPr id="5" name="Slide Number Placeholder 5"/>
          <p:cNvSpPr>
            <a:spLocks noGrp="1"/>
          </p:cNvSpPr>
          <p:nvPr>
            <p:ph type="sldNum" sz="quarter" idx="12"/>
          </p:nvPr>
        </p:nvSpPr>
        <p:spPr/>
        <p:txBody>
          <a:bodyPr/>
          <a:lstStyle>
            <a:lvl1pPr>
              <a:defRPr/>
            </a:lvl1pPr>
          </a:lstStyle>
          <a:p>
            <a:pPr>
              <a:defRPr/>
            </a:pPr>
            <a:fld id="{1877D0C5-A413-4E9B-9383-9D55681DF46B}" type="slidenum">
              <a:rPr lang="en-US"/>
              <a:pPr>
                <a:defRPr/>
              </a:pPr>
              <a:t>‹#›</a:t>
            </a:fld>
            <a:endParaRPr lang="en-US"/>
          </a:p>
        </p:txBody>
      </p:sp>
    </p:spTree>
    <p:extLst>
      <p:ext uri="{BB962C8B-B14F-4D97-AF65-F5344CB8AC3E}">
        <p14:creationId xmlns:p14="http://schemas.microsoft.com/office/powerpoint/2010/main" val="2652092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A0597D64-D927-44E6-829B-6BB6CA9E9C74}" type="datetime1">
              <a:rPr lang="en-US" smtClean="0"/>
              <a:t>9/23/2021</a:t>
            </a:fld>
            <a:endParaRPr lang="en-US" dirty="0"/>
          </a:p>
        </p:txBody>
      </p:sp>
      <p:sp>
        <p:nvSpPr>
          <p:cNvPr id="4" name="Slide Number Placeholder 3"/>
          <p:cNvSpPr>
            <a:spLocks noGrp="1"/>
          </p:cNvSpPr>
          <p:nvPr>
            <p:ph type="sldNum" sz="quarter" idx="11"/>
          </p:nvPr>
        </p:nvSpPr>
        <p:spPr/>
        <p:txBody>
          <a:body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1628619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solidFill>
                  <a:schemeClr val="bg1">
                    <a:lumMod val="50000"/>
                  </a:schemeClr>
                </a:solidFill>
                <a:latin typeface="+mn-lt"/>
              </a:defRPr>
            </a:lvl1pPr>
          </a:lstStyle>
          <a:p>
            <a:pPr>
              <a:defRPr/>
            </a:pPr>
            <a:fld id="{68750F4E-3D62-4B03-8591-4DA4E0FC7EC2}" type="datetime1">
              <a:rPr lang="en-US" smtClean="0"/>
              <a:t>9/23/2021</a:t>
            </a:fld>
            <a:endParaRPr lang="en-US"/>
          </a:p>
        </p:txBody>
      </p:sp>
      <p:sp>
        <p:nvSpPr>
          <p:cNvPr id="4" name="Slide Number Placeholder 5"/>
          <p:cNvSpPr>
            <a:spLocks noGrp="1"/>
          </p:cNvSpPr>
          <p:nvPr>
            <p:ph type="sldNum" sz="quarter" idx="12"/>
          </p:nvPr>
        </p:nvSpPr>
        <p:spPr/>
        <p:txBody>
          <a:bodyPr/>
          <a:lstStyle>
            <a:lvl1pPr>
              <a:defRPr>
                <a:solidFill>
                  <a:schemeClr val="bg1">
                    <a:lumMod val="50000"/>
                  </a:schemeClr>
                </a:solidFill>
                <a:latin typeface="+mn-lt"/>
              </a:defRPr>
            </a:lvl1pPr>
          </a:lstStyle>
          <a:p>
            <a:pPr>
              <a:defRPr/>
            </a:pPr>
            <a:fld id="{E5D563DC-F8B1-430E-A2DB-49138818D981}" type="slidenum">
              <a:rPr lang="en-US" smtClean="0"/>
              <a:pPr>
                <a:defRPr/>
              </a:pPr>
              <a:t>‹#›</a:t>
            </a:fld>
            <a:endParaRPr lang="en-US"/>
          </a:p>
        </p:txBody>
      </p:sp>
    </p:spTree>
    <p:extLst>
      <p:ext uri="{BB962C8B-B14F-4D97-AF65-F5344CB8AC3E}">
        <p14:creationId xmlns:p14="http://schemas.microsoft.com/office/powerpoint/2010/main" val="192878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theme" Target="../theme/theme10.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6.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35.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7.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35.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heme" Target="../theme/theme9.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9A021-9EF8-354A-86DA-7A9740A94BE6}"/>
              </a:ext>
            </a:extLst>
          </p:cNvPr>
          <p:cNvSpPr>
            <a:spLocks noGrp="1"/>
          </p:cNvSpPr>
          <p:nvPr>
            <p:ph type="title"/>
          </p:nvPr>
        </p:nvSpPr>
        <p:spPr>
          <a:xfrm>
            <a:off x="838200" y="365125"/>
            <a:ext cx="10515600" cy="10234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A03F59-C3F5-DF4F-A584-FA7EC46D9D4A}"/>
              </a:ext>
            </a:extLst>
          </p:cNvPr>
          <p:cNvSpPr>
            <a:spLocks noGrp="1"/>
          </p:cNvSpPr>
          <p:nvPr>
            <p:ph type="body" idx="1"/>
          </p:nvPr>
        </p:nvSpPr>
        <p:spPr>
          <a:xfrm>
            <a:off x="838200" y="171713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120E89-96C6-5A49-B96B-6920D2E8EC14}"/>
              </a:ext>
            </a:extLst>
          </p:cNvPr>
          <p:cNvSpPr>
            <a:spLocks noGrp="1"/>
          </p:cNvSpPr>
          <p:nvPr>
            <p:ph type="dt" sz="half" idx="2"/>
          </p:nvPr>
        </p:nvSpPr>
        <p:spPr>
          <a:xfrm>
            <a:off x="838200" y="6297648"/>
            <a:ext cx="2743200" cy="365125"/>
          </a:xfrm>
          <a:prstGeom prst="rect">
            <a:avLst/>
          </a:prstGeom>
        </p:spPr>
        <p:txBody>
          <a:bodyPr vert="horz" lIns="91440" tIns="45720" rIns="91440" bIns="45720" rtlCol="0" anchor="ctr"/>
          <a:lstStyle>
            <a:lvl1pPr algn="l">
              <a:defRPr sz="1400">
                <a:solidFill>
                  <a:schemeClr val="bg1"/>
                </a:solidFill>
                <a:latin typeface="Trebuchet MS" panose="020B0703020202090204" pitchFamily="34" charset="0"/>
              </a:defRPr>
            </a:lvl1pPr>
          </a:lstStyle>
          <a:p>
            <a:fld id="{E98F5B14-1099-474A-930E-756B58F403A3}" type="datetime1">
              <a:rPr lang="en-US" smtClean="0"/>
              <a:t>9/23/2021</a:t>
            </a:fld>
            <a:endParaRPr lang="en-US" sz="1400" dirty="0"/>
          </a:p>
        </p:txBody>
      </p:sp>
      <p:sp>
        <p:nvSpPr>
          <p:cNvPr id="6" name="Slide Number Placeholder 5">
            <a:extLst>
              <a:ext uri="{FF2B5EF4-FFF2-40B4-BE49-F238E27FC236}">
                <a16:creationId xmlns:a16="http://schemas.microsoft.com/office/drawing/2014/main" id="{319F7551-C389-B843-9E76-068096DA8756}"/>
              </a:ext>
            </a:extLst>
          </p:cNvPr>
          <p:cNvSpPr>
            <a:spLocks noGrp="1"/>
          </p:cNvSpPr>
          <p:nvPr>
            <p:ph type="sldNum" sz="quarter" idx="4"/>
          </p:nvPr>
        </p:nvSpPr>
        <p:spPr>
          <a:xfrm>
            <a:off x="9083245" y="6307713"/>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fld id="{70831AC4-3828-D444-AEFB-3C4B4217EAE3}" type="slidenum">
              <a:rPr lang="en-US" smtClean="0"/>
              <a:pPr/>
              <a:t>‹#›</a:t>
            </a:fld>
            <a:endParaRPr lang="en-US" dirty="0"/>
          </a:p>
        </p:txBody>
      </p:sp>
      <p:sp>
        <p:nvSpPr>
          <p:cNvPr id="5" name="Footer Placeholder 4">
            <a:extLst>
              <a:ext uri="{FF2B5EF4-FFF2-40B4-BE49-F238E27FC236}">
                <a16:creationId xmlns:a16="http://schemas.microsoft.com/office/drawing/2014/main" id="{B51EA1F9-1792-0F41-A17E-FF39A381E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Trebuchet MS" panose="020B0703020202090204" pitchFamily="34" charset="0"/>
              </a:defRPr>
            </a:lvl1pPr>
          </a:lstStyle>
          <a:p>
            <a:endParaRPr lang="en-US" dirty="0"/>
          </a:p>
        </p:txBody>
      </p:sp>
    </p:spTree>
    <p:extLst>
      <p:ext uri="{BB962C8B-B14F-4D97-AF65-F5344CB8AC3E}">
        <p14:creationId xmlns:p14="http://schemas.microsoft.com/office/powerpoint/2010/main" val="24135289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Lst>
  <p:hf hdr="0" dt="0"/>
  <p:txStyles>
    <p:title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p:titleStyle>
    <p:body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4953" y="478916"/>
            <a:ext cx="10382097" cy="677108"/>
          </a:xfrm>
          <a:prstGeom prst="rect">
            <a:avLst/>
          </a:prstGeom>
        </p:spPr>
        <p:txBody>
          <a:bodyPr wrap="square" lIns="0" tIns="0" rIns="0" bIns="0">
            <a:spAutoFit/>
          </a:bodyPr>
          <a:lstStyle>
            <a:lvl1pPr>
              <a:defRPr sz="4400" b="1" i="0">
                <a:solidFill>
                  <a:srgbClr val="00A8E0"/>
                </a:solidFill>
                <a:latin typeface="Trebuchet MS"/>
                <a:cs typeface="Trebuchet MS"/>
              </a:defRPr>
            </a:lvl1pPr>
          </a:lstStyle>
          <a:p>
            <a:endParaRPr/>
          </a:p>
        </p:txBody>
      </p:sp>
      <p:sp>
        <p:nvSpPr>
          <p:cNvPr id="3" name="Holder 3"/>
          <p:cNvSpPr>
            <a:spLocks noGrp="1"/>
          </p:cNvSpPr>
          <p:nvPr>
            <p:ph type="body" idx="1"/>
          </p:nvPr>
        </p:nvSpPr>
        <p:spPr>
          <a:xfrm>
            <a:off x="833438" y="2729230"/>
            <a:ext cx="901827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a:xfrm>
            <a:off x="11539728" y="6390715"/>
            <a:ext cx="247651" cy="184666"/>
          </a:xfrm>
          <a:prstGeom prst="rect">
            <a:avLst/>
          </a:prstGeom>
        </p:spPr>
        <p:txBody>
          <a:bodyPr wrap="square" lIns="0" tIns="0" rIns="0" bIns="0">
            <a:spAutoFit/>
          </a:bodyPr>
          <a:lstStyle>
            <a:lvl1pPr>
              <a:defRPr sz="1200" b="0" i="0">
                <a:solidFill>
                  <a:schemeClr val="bg1"/>
                </a:solidFill>
                <a:latin typeface="Trebuchet MS"/>
                <a:cs typeface="Trebuchet MS"/>
              </a:defRPr>
            </a:lvl1pPr>
          </a:lstStyle>
          <a:p>
            <a:pPr marL="38099">
              <a:spcBef>
                <a:spcPts val="31"/>
              </a:spcBef>
            </a:pPr>
            <a:fld id="{81D60167-4931-47E6-BA6A-407CBD079E47}" type="slidenum">
              <a:rPr lang="en-US" smtClean="0"/>
              <a:pPr marL="38099">
                <a:spcBef>
                  <a:spcPts val="31"/>
                </a:spcBef>
              </a:pPr>
              <a:t>‹#›</a:t>
            </a:fld>
            <a:endParaRPr lang="en-US" dirty="0"/>
          </a:p>
        </p:txBody>
      </p:sp>
    </p:spTree>
    <p:extLst>
      <p:ext uri="{BB962C8B-B14F-4D97-AF65-F5344CB8AC3E}">
        <p14:creationId xmlns:p14="http://schemas.microsoft.com/office/powerpoint/2010/main" val="122750558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9A021-9EF8-354A-86DA-7A9740A94BE6}"/>
              </a:ext>
            </a:extLst>
          </p:cNvPr>
          <p:cNvSpPr>
            <a:spLocks noGrp="1"/>
          </p:cNvSpPr>
          <p:nvPr>
            <p:ph type="title"/>
          </p:nvPr>
        </p:nvSpPr>
        <p:spPr>
          <a:xfrm>
            <a:off x="838200" y="365125"/>
            <a:ext cx="10515600" cy="10234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A03F59-C3F5-DF4F-A584-FA7EC46D9D4A}"/>
              </a:ext>
            </a:extLst>
          </p:cNvPr>
          <p:cNvSpPr>
            <a:spLocks noGrp="1"/>
          </p:cNvSpPr>
          <p:nvPr>
            <p:ph type="body" idx="1"/>
          </p:nvPr>
        </p:nvSpPr>
        <p:spPr>
          <a:xfrm>
            <a:off x="838200" y="171713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120E89-96C6-5A49-B96B-6920D2E8EC14}"/>
              </a:ext>
            </a:extLst>
          </p:cNvPr>
          <p:cNvSpPr>
            <a:spLocks noGrp="1"/>
          </p:cNvSpPr>
          <p:nvPr>
            <p:ph type="dt" sz="half" idx="2"/>
          </p:nvPr>
        </p:nvSpPr>
        <p:spPr>
          <a:xfrm>
            <a:off x="838200" y="6297648"/>
            <a:ext cx="2743200" cy="365125"/>
          </a:xfrm>
          <a:prstGeom prst="rect">
            <a:avLst/>
          </a:prstGeom>
        </p:spPr>
        <p:txBody>
          <a:bodyPr vert="horz" lIns="91440" tIns="45720" rIns="91440" bIns="45720" rtlCol="0" anchor="ctr"/>
          <a:lstStyle>
            <a:lvl1pPr algn="l">
              <a:defRPr sz="1400">
                <a:solidFill>
                  <a:schemeClr val="bg1"/>
                </a:solidFill>
                <a:latin typeface="Trebuchet MS" panose="020B070302020209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8F5B14-1099-474A-930E-756B58F403A3}" type="datetime1">
              <a:rPr kumimoji="0" lang="en-US" sz="14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9/23/2021</a:t>
            </a:fld>
            <a:endParaRPr kumimoji="0" lang="en-US" sz="14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6" name="Slide Number Placeholder 5">
            <a:extLst>
              <a:ext uri="{FF2B5EF4-FFF2-40B4-BE49-F238E27FC236}">
                <a16:creationId xmlns:a16="http://schemas.microsoft.com/office/drawing/2014/main" id="{319F7551-C389-B843-9E76-068096DA8756}"/>
              </a:ext>
            </a:extLst>
          </p:cNvPr>
          <p:cNvSpPr>
            <a:spLocks noGrp="1"/>
          </p:cNvSpPr>
          <p:nvPr>
            <p:ph type="sldNum" sz="quarter" idx="4"/>
          </p:nvPr>
        </p:nvSpPr>
        <p:spPr>
          <a:xfrm>
            <a:off x="9083245" y="6307713"/>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5" name="Footer Placeholder 4">
            <a:extLst>
              <a:ext uri="{FF2B5EF4-FFF2-40B4-BE49-F238E27FC236}">
                <a16:creationId xmlns:a16="http://schemas.microsoft.com/office/drawing/2014/main" id="{B51EA1F9-1792-0F41-A17E-FF39A381E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Trebuchet MS" panose="020B070302020209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5877151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hdr="0" dt="0"/>
  <p:txStyles>
    <p:title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p:titleStyle>
    <p:body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24786" y="2517579"/>
            <a:ext cx="4142426" cy="939800"/>
          </a:xfrm>
          <a:prstGeom prst="rect">
            <a:avLst/>
          </a:prstGeom>
        </p:spPr>
        <p:txBody>
          <a:bodyPr wrap="square" lIns="0" tIns="0" rIns="0" bIns="0">
            <a:spAutoFit/>
          </a:bodyPr>
          <a:lstStyle>
            <a:lvl1pPr>
              <a:defRPr sz="6000" b="0" i="0">
                <a:solidFill>
                  <a:schemeClr val="bg1"/>
                </a:solidFill>
                <a:latin typeface="Gotham"/>
                <a:cs typeface="Gotham"/>
              </a:defRPr>
            </a:lvl1pPr>
          </a:lstStyle>
          <a:p>
            <a:endParaRPr/>
          </a:p>
        </p:txBody>
      </p:sp>
      <p:sp>
        <p:nvSpPr>
          <p:cNvPr id="3" name="Holder 3"/>
          <p:cNvSpPr>
            <a:spLocks noGrp="1"/>
          </p:cNvSpPr>
          <p:nvPr>
            <p:ph type="body" idx="1"/>
          </p:nvPr>
        </p:nvSpPr>
        <p:spPr>
          <a:xfrm>
            <a:off x="1314626" y="2948531"/>
            <a:ext cx="956274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41906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9A021-9EF8-354A-86DA-7A9740A94BE6}"/>
              </a:ext>
            </a:extLst>
          </p:cNvPr>
          <p:cNvSpPr>
            <a:spLocks noGrp="1"/>
          </p:cNvSpPr>
          <p:nvPr>
            <p:ph type="title"/>
          </p:nvPr>
        </p:nvSpPr>
        <p:spPr>
          <a:xfrm>
            <a:off x="838200" y="365125"/>
            <a:ext cx="10515600" cy="10234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A03F59-C3F5-DF4F-A584-FA7EC46D9D4A}"/>
              </a:ext>
            </a:extLst>
          </p:cNvPr>
          <p:cNvSpPr>
            <a:spLocks noGrp="1"/>
          </p:cNvSpPr>
          <p:nvPr>
            <p:ph type="body" idx="1"/>
          </p:nvPr>
        </p:nvSpPr>
        <p:spPr>
          <a:xfrm>
            <a:off x="838200" y="171713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120E89-96C6-5A49-B96B-6920D2E8EC14}"/>
              </a:ext>
            </a:extLst>
          </p:cNvPr>
          <p:cNvSpPr>
            <a:spLocks noGrp="1"/>
          </p:cNvSpPr>
          <p:nvPr>
            <p:ph type="dt" sz="half" idx="2"/>
          </p:nvPr>
        </p:nvSpPr>
        <p:spPr>
          <a:xfrm>
            <a:off x="838200" y="6297648"/>
            <a:ext cx="2743200" cy="365125"/>
          </a:xfrm>
          <a:prstGeom prst="rect">
            <a:avLst/>
          </a:prstGeom>
        </p:spPr>
        <p:txBody>
          <a:bodyPr vert="horz" lIns="91440" tIns="45720" rIns="91440" bIns="45720" rtlCol="0" anchor="ctr"/>
          <a:lstStyle>
            <a:lvl1pPr algn="l">
              <a:defRPr sz="1400">
                <a:solidFill>
                  <a:schemeClr val="bg1"/>
                </a:solidFill>
                <a:latin typeface="Trebuchet MS" panose="020B0703020202090204" pitchFamily="34" charset="0"/>
              </a:defRPr>
            </a:lvl1pPr>
          </a:lstStyle>
          <a:p>
            <a:fld id="{E98F5B14-1099-474A-930E-756B58F403A3}" type="datetime1">
              <a:rPr lang="en-US" smtClean="0"/>
              <a:t>9/23/2021</a:t>
            </a:fld>
            <a:endParaRPr lang="en-US" sz="1400" dirty="0"/>
          </a:p>
        </p:txBody>
      </p:sp>
      <p:sp>
        <p:nvSpPr>
          <p:cNvPr id="6" name="Slide Number Placeholder 5">
            <a:extLst>
              <a:ext uri="{FF2B5EF4-FFF2-40B4-BE49-F238E27FC236}">
                <a16:creationId xmlns:a16="http://schemas.microsoft.com/office/drawing/2014/main" id="{319F7551-C389-B843-9E76-068096DA8756}"/>
              </a:ext>
            </a:extLst>
          </p:cNvPr>
          <p:cNvSpPr>
            <a:spLocks noGrp="1"/>
          </p:cNvSpPr>
          <p:nvPr>
            <p:ph type="sldNum" sz="quarter" idx="4"/>
          </p:nvPr>
        </p:nvSpPr>
        <p:spPr>
          <a:xfrm>
            <a:off x="9083245" y="6307713"/>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fld id="{70831AC4-3828-D444-AEFB-3C4B4217EAE3}" type="slidenum">
              <a:rPr lang="en-US" smtClean="0"/>
              <a:pPr/>
              <a:t>‹#›</a:t>
            </a:fld>
            <a:endParaRPr lang="en-US" dirty="0"/>
          </a:p>
        </p:txBody>
      </p:sp>
      <p:sp>
        <p:nvSpPr>
          <p:cNvPr id="5" name="Footer Placeholder 4">
            <a:extLst>
              <a:ext uri="{FF2B5EF4-FFF2-40B4-BE49-F238E27FC236}">
                <a16:creationId xmlns:a16="http://schemas.microsoft.com/office/drawing/2014/main" id="{B51EA1F9-1792-0F41-A17E-FF39A381E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Trebuchet MS" panose="020B0703020202090204" pitchFamily="34" charset="0"/>
              </a:defRPr>
            </a:lvl1pPr>
          </a:lstStyle>
          <a:p>
            <a:endParaRPr lang="en-US" dirty="0"/>
          </a:p>
        </p:txBody>
      </p:sp>
    </p:spTree>
    <p:extLst>
      <p:ext uri="{BB962C8B-B14F-4D97-AF65-F5344CB8AC3E}">
        <p14:creationId xmlns:p14="http://schemas.microsoft.com/office/powerpoint/2010/main" val="330172863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p:hf hdr="0" dt="0"/>
  <p:txStyles>
    <p:title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p:titleStyle>
    <p:body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69A021-9EF8-354A-86DA-7A9740A94BE6}"/>
              </a:ext>
            </a:extLst>
          </p:cNvPr>
          <p:cNvSpPr>
            <a:spLocks noGrp="1"/>
          </p:cNvSpPr>
          <p:nvPr>
            <p:ph type="title"/>
          </p:nvPr>
        </p:nvSpPr>
        <p:spPr>
          <a:xfrm>
            <a:off x="838200" y="365126"/>
            <a:ext cx="10515600" cy="10234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9A03F59-C3F5-DF4F-A584-FA7EC46D9D4A}"/>
              </a:ext>
            </a:extLst>
          </p:cNvPr>
          <p:cNvSpPr>
            <a:spLocks noGrp="1"/>
          </p:cNvSpPr>
          <p:nvPr>
            <p:ph type="body" idx="1"/>
          </p:nvPr>
        </p:nvSpPr>
        <p:spPr>
          <a:xfrm>
            <a:off x="838200" y="1717134"/>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120E89-96C6-5A49-B96B-6920D2E8EC14}"/>
              </a:ext>
            </a:extLst>
          </p:cNvPr>
          <p:cNvSpPr>
            <a:spLocks noGrp="1"/>
          </p:cNvSpPr>
          <p:nvPr>
            <p:ph type="dt" sz="half" idx="2"/>
          </p:nvPr>
        </p:nvSpPr>
        <p:spPr>
          <a:xfrm>
            <a:off x="838200" y="6297648"/>
            <a:ext cx="2743200" cy="365125"/>
          </a:xfrm>
          <a:prstGeom prst="rect">
            <a:avLst/>
          </a:prstGeom>
        </p:spPr>
        <p:txBody>
          <a:bodyPr vert="horz" lIns="91440" tIns="45720" rIns="91440" bIns="45720" rtlCol="0" anchor="ctr"/>
          <a:lstStyle>
            <a:lvl1pPr algn="l">
              <a:defRPr sz="1400">
                <a:solidFill>
                  <a:schemeClr val="bg1"/>
                </a:solidFill>
                <a:latin typeface="Trebuchet MS" panose="020B0703020202090204" pitchFamily="34" charset="0"/>
              </a:defRPr>
            </a:lvl1pPr>
          </a:lstStyle>
          <a:p>
            <a:fld id="{E98F5B14-1099-474A-930E-756B58F403A3}" type="datetime1">
              <a:rPr lang="en-US" smtClean="0"/>
              <a:t>9/23/2021</a:t>
            </a:fld>
            <a:endParaRPr lang="en-US" sz="1400" dirty="0"/>
          </a:p>
        </p:txBody>
      </p:sp>
      <p:sp>
        <p:nvSpPr>
          <p:cNvPr id="6" name="Slide Number Placeholder 5">
            <a:extLst>
              <a:ext uri="{FF2B5EF4-FFF2-40B4-BE49-F238E27FC236}">
                <a16:creationId xmlns:a16="http://schemas.microsoft.com/office/drawing/2014/main" id="{319F7551-C389-B843-9E76-068096DA8756}"/>
              </a:ext>
            </a:extLst>
          </p:cNvPr>
          <p:cNvSpPr>
            <a:spLocks noGrp="1"/>
          </p:cNvSpPr>
          <p:nvPr>
            <p:ph type="sldNum" sz="quarter" idx="4"/>
          </p:nvPr>
        </p:nvSpPr>
        <p:spPr>
          <a:xfrm>
            <a:off x="9083245" y="6307714"/>
            <a:ext cx="2743200" cy="365125"/>
          </a:xfrm>
          <a:prstGeom prst="rect">
            <a:avLst/>
          </a:prstGeom>
        </p:spPr>
        <p:txBody>
          <a:bodyPr vert="horz" lIns="91440" tIns="45720" rIns="91440" bIns="45720" rtlCol="0" anchor="ctr"/>
          <a:lstStyle>
            <a:lvl1pPr algn="r">
              <a:defRPr sz="1200">
                <a:solidFill>
                  <a:schemeClr val="bg1"/>
                </a:solidFill>
                <a:latin typeface="Trebuchet MS" panose="020B0703020202090204" pitchFamily="34" charset="0"/>
              </a:defRPr>
            </a:lvl1pPr>
          </a:lstStyle>
          <a:p>
            <a:fld id="{70831AC4-3828-D444-AEFB-3C4B4217EAE3}" type="slidenum">
              <a:rPr lang="en-US" smtClean="0"/>
              <a:pPr/>
              <a:t>‹#›</a:t>
            </a:fld>
            <a:endParaRPr lang="en-US" dirty="0"/>
          </a:p>
        </p:txBody>
      </p:sp>
      <p:sp>
        <p:nvSpPr>
          <p:cNvPr id="5" name="Footer Placeholder 4">
            <a:extLst>
              <a:ext uri="{FF2B5EF4-FFF2-40B4-BE49-F238E27FC236}">
                <a16:creationId xmlns:a16="http://schemas.microsoft.com/office/drawing/2014/main" id="{B51EA1F9-1792-0F41-A17E-FF39A381E0A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bg1"/>
                </a:solidFill>
                <a:latin typeface="Trebuchet MS" panose="020B0703020202090204" pitchFamily="34" charset="0"/>
              </a:defRPr>
            </a:lvl1pPr>
          </a:lstStyle>
          <a:p>
            <a:endParaRPr lang="en-US" dirty="0"/>
          </a:p>
        </p:txBody>
      </p:sp>
    </p:spTree>
    <p:extLst>
      <p:ext uri="{BB962C8B-B14F-4D97-AF65-F5344CB8AC3E}">
        <p14:creationId xmlns:p14="http://schemas.microsoft.com/office/powerpoint/2010/main" val="342962817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hdr="0" dt="0"/>
  <p:txStyles>
    <p:titleStyle>
      <a:lvl1pPr algn="l" defTabSz="914377"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p:titleStyle>
    <p:bodyStyle>
      <a:lvl1pPr marL="342891" indent="-342891" algn="l" defTabSz="914377"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783" indent="-228594" algn="l" defTabSz="914377"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2971" indent="-228594" algn="l" defTabSz="914377"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160" indent="-228594" algn="l" defTabSz="914377"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160" indent="-228594" algn="l" defTabSz="914377"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516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40111" y="6356351"/>
            <a:ext cx="2844800" cy="366183"/>
          </a:xfrm>
          <a:prstGeom prst="rect">
            <a:avLst/>
          </a:prstGeom>
        </p:spPr>
        <p:txBody>
          <a:bodyPr vert="horz" lIns="91440" tIns="45720" rIns="91440" bIns="45720" rtlCol="0" anchor="ctr"/>
          <a:lstStyle>
            <a:lvl1pPr algn="ct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365D2F98-2B52-467D-8FA6-CE4B51B2A692}" type="datetime1">
              <a:rPr lang="en-US">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204400390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hf hdr="0" ftr="0" dt="0"/>
  <p:txStyles>
    <p:titleStyle>
      <a:lvl1pPr algn="ctr" rtl="0" fontAlgn="base">
        <a:spcBef>
          <a:spcPct val="0"/>
        </a:spcBef>
        <a:spcAft>
          <a:spcPct val="0"/>
        </a:spcAft>
        <a:defRPr sz="4800" b="1" kern="1200">
          <a:solidFill>
            <a:schemeClr val="bg1">
              <a:lumMod val="50000"/>
            </a:schemeClr>
          </a:solidFill>
          <a:latin typeface="+mj-lt"/>
          <a:ea typeface="+mj-ea"/>
          <a:cs typeface="+mj-cs"/>
        </a:defRPr>
      </a:lvl1pPr>
      <a:lvl2pPr algn="ctr" rtl="0" fontAlgn="base">
        <a:spcBef>
          <a:spcPct val="0"/>
        </a:spcBef>
        <a:spcAft>
          <a:spcPct val="0"/>
        </a:spcAft>
        <a:defRPr sz="5867">
          <a:solidFill>
            <a:schemeClr val="tx1"/>
          </a:solidFill>
          <a:latin typeface="Calibri" pitchFamily="34" charset="0"/>
        </a:defRPr>
      </a:lvl2pPr>
      <a:lvl3pPr algn="ctr" rtl="0" fontAlgn="base">
        <a:spcBef>
          <a:spcPct val="0"/>
        </a:spcBef>
        <a:spcAft>
          <a:spcPct val="0"/>
        </a:spcAft>
        <a:defRPr sz="5867">
          <a:solidFill>
            <a:schemeClr val="tx1"/>
          </a:solidFill>
          <a:latin typeface="Calibri" pitchFamily="34" charset="0"/>
        </a:defRPr>
      </a:lvl3pPr>
      <a:lvl4pPr algn="ctr" rtl="0" fontAlgn="base">
        <a:spcBef>
          <a:spcPct val="0"/>
        </a:spcBef>
        <a:spcAft>
          <a:spcPct val="0"/>
        </a:spcAft>
        <a:defRPr sz="5867">
          <a:solidFill>
            <a:schemeClr val="tx1"/>
          </a:solidFill>
          <a:latin typeface="Calibri" pitchFamily="34" charset="0"/>
        </a:defRPr>
      </a:lvl4pPr>
      <a:lvl5pPr algn="ctr" rtl="0" fontAlgn="base">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fontAlgn="base">
        <a:spcBef>
          <a:spcPct val="20000"/>
        </a:spcBef>
        <a:spcAft>
          <a:spcPct val="0"/>
        </a:spcAft>
        <a:buFont typeface="Arial" charset="0"/>
        <a:buChar char="•"/>
        <a:defRPr sz="3733" kern="1200">
          <a:solidFill>
            <a:schemeClr val="tx1"/>
          </a:solidFill>
          <a:latin typeface="+mn-lt"/>
          <a:ea typeface="+mn-ea"/>
          <a:cs typeface="+mn-cs"/>
        </a:defRPr>
      </a:lvl1pPr>
      <a:lvl2pPr marL="990575" indent="-380990" algn="l" rtl="0" fontAlgn="base">
        <a:spcBef>
          <a:spcPct val="20000"/>
        </a:spcBef>
        <a:spcAft>
          <a:spcPct val="0"/>
        </a:spcAft>
        <a:buFont typeface="Arial" charset="0"/>
        <a:buChar char="–"/>
        <a:defRPr sz="3200" kern="1200">
          <a:solidFill>
            <a:schemeClr val="tx1"/>
          </a:solidFill>
          <a:latin typeface="+mn-lt"/>
          <a:ea typeface="+mn-ea"/>
          <a:cs typeface="+mn-cs"/>
        </a:defRPr>
      </a:lvl2pPr>
      <a:lvl3pPr marL="1523962" indent="-304792" algn="l" rtl="0" fontAlgn="base">
        <a:spcBef>
          <a:spcPct val="20000"/>
        </a:spcBef>
        <a:spcAft>
          <a:spcPct val="0"/>
        </a:spcAft>
        <a:buFont typeface="Arial" charset="0"/>
        <a:buChar char="•"/>
        <a:defRPr sz="2667" kern="1200">
          <a:solidFill>
            <a:schemeClr val="tx1"/>
          </a:solidFill>
          <a:latin typeface="+mn-lt"/>
          <a:ea typeface="+mn-ea"/>
          <a:cs typeface="+mn-cs"/>
        </a:defRPr>
      </a:lvl3pPr>
      <a:lvl4pPr marL="2133547" indent="-304792" algn="l" rtl="0" fontAlgn="base">
        <a:spcBef>
          <a:spcPct val="20000"/>
        </a:spcBef>
        <a:spcAft>
          <a:spcPct val="0"/>
        </a:spcAft>
        <a:buFont typeface="Arial" charset="0"/>
        <a:buChar char="–"/>
        <a:defRPr sz="2400" kern="1200">
          <a:solidFill>
            <a:schemeClr val="tx1"/>
          </a:solidFill>
          <a:latin typeface="+mn-lt"/>
          <a:ea typeface="+mn-ea"/>
          <a:cs typeface="+mn-cs"/>
        </a:defRPr>
      </a:lvl4pPr>
      <a:lvl5pPr marL="2743131" indent="-304792" algn="l" rtl="0" fontAlgn="base">
        <a:spcBef>
          <a:spcPct val="20000"/>
        </a:spcBef>
        <a:spcAft>
          <a:spcPct val="0"/>
        </a:spcAft>
        <a:buFont typeface="Arial"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516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40111" y="6356351"/>
            <a:ext cx="2844800" cy="366183"/>
          </a:xfrm>
          <a:prstGeom prst="rect">
            <a:avLst/>
          </a:prstGeom>
        </p:spPr>
        <p:txBody>
          <a:bodyPr vert="horz" lIns="91440" tIns="45720" rIns="91440" bIns="45720" rtlCol="0" anchor="ctr"/>
          <a:lstStyle>
            <a:lvl1pPr algn="ct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A0597D64-D927-44E6-829B-6BB6CA9E9C74}" type="datetime1">
              <a:rPr lang="en-US" smtClean="0"/>
              <a:t>9/23/2021</a:t>
            </a:fld>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1586C6F0-B0A0-4B91-8218-B729A6939E11}" type="slidenum">
              <a:rPr lang="en-US" smtClean="0"/>
              <a:pPr>
                <a:defRPr/>
              </a:pPr>
              <a:t>‹#›</a:t>
            </a:fld>
            <a:endParaRPr lang="en-US" dirty="0"/>
          </a:p>
        </p:txBody>
      </p:sp>
      <p:pic>
        <p:nvPicPr>
          <p:cNvPr id="3" name="Picture 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376" y="5930515"/>
            <a:ext cx="2183424" cy="827061"/>
          </a:xfrm>
          <a:prstGeom prst="rect">
            <a:avLst/>
          </a:prstGeom>
        </p:spPr>
      </p:pic>
    </p:spTree>
    <p:extLst>
      <p:ext uri="{BB962C8B-B14F-4D97-AF65-F5344CB8AC3E}">
        <p14:creationId xmlns:p14="http://schemas.microsoft.com/office/powerpoint/2010/main" val="117412028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hf hdr="0" ftr="0" dt="0"/>
  <p:txStyles>
    <p:titleStyle>
      <a:lvl1pPr algn="ctr" rtl="0" eaLnBrk="1" fontAlgn="base" hangingPunct="1">
        <a:spcBef>
          <a:spcPct val="0"/>
        </a:spcBef>
        <a:spcAft>
          <a:spcPct val="0"/>
        </a:spcAft>
        <a:defRPr sz="4800" b="1" kern="1200">
          <a:solidFill>
            <a:schemeClr val="bg1">
              <a:lumMod val="50000"/>
            </a:schemeClr>
          </a:solidFill>
          <a:latin typeface="+mj-lt"/>
          <a:ea typeface="+mj-ea"/>
          <a:cs typeface="+mj-cs"/>
        </a:defRPr>
      </a:lvl1pPr>
      <a:lvl2pPr algn="ctr" rtl="0" eaLnBrk="1" fontAlgn="base" hangingPunct="1">
        <a:spcBef>
          <a:spcPct val="0"/>
        </a:spcBef>
        <a:spcAft>
          <a:spcPct val="0"/>
        </a:spcAft>
        <a:defRPr sz="5867">
          <a:solidFill>
            <a:schemeClr val="tx1"/>
          </a:solidFill>
          <a:latin typeface="Calibri" pitchFamily="34" charset="0"/>
        </a:defRPr>
      </a:lvl2pPr>
      <a:lvl3pPr algn="ctr" rtl="0" eaLnBrk="1" fontAlgn="base" hangingPunct="1">
        <a:spcBef>
          <a:spcPct val="0"/>
        </a:spcBef>
        <a:spcAft>
          <a:spcPct val="0"/>
        </a:spcAft>
        <a:defRPr sz="5867">
          <a:solidFill>
            <a:schemeClr val="tx1"/>
          </a:solidFill>
          <a:latin typeface="Calibri" pitchFamily="34" charset="0"/>
        </a:defRPr>
      </a:lvl3pPr>
      <a:lvl4pPr algn="ctr" rtl="0" eaLnBrk="1" fontAlgn="base" hangingPunct="1">
        <a:spcBef>
          <a:spcPct val="0"/>
        </a:spcBef>
        <a:spcAft>
          <a:spcPct val="0"/>
        </a:spcAft>
        <a:defRPr sz="5867">
          <a:solidFill>
            <a:schemeClr val="tx1"/>
          </a:solidFill>
          <a:latin typeface="Calibri" pitchFamily="34" charset="0"/>
        </a:defRPr>
      </a:lvl4pPr>
      <a:lvl5pPr algn="ctr" rtl="0" eaLnBrk="1" fontAlgn="base" hangingPunct="1">
        <a:spcBef>
          <a:spcPct val="0"/>
        </a:spcBef>
        <a:spcAft>
          <a:spcPct val="0"/>
        </a:spcAft>
        <a:defRPr sz="5867">
          <a:solidFill>
            <a:schemeClr val="tx1"/>
          </a:solidFill>
          <a:latin typeface="Calibri"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457189" indent="-457189" algn="l" rtl="0" eaLnBrk="1" fontAlgn="base" hangingPunct="1">
        <a:spcBef>
          <a:spcPct val="20000"/>
        </a:spcBef>
        <a:spcAft>
          <a:spcPct val="0"/>
        </a:spcAft>
        <a:buFont typeface="Arial" charset="0"/>
        <a:buChar char="•"/>
        <a:defRPr sz="3733" kern="1200">
          <a:solidFill>
            <a:schemeClr val="tx1"/>
          </a:solidFill>
          <a:latin typeface="+mn-lt"/>
          <a:ea typeface="+mn-ea"/>
          <a:cs typeface="+mn-cs"/>
        </a:defRPr>
      </a:lvl1pPr>
      <a:lvl2pPr marL="990575" indent="-38099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2pPr>
      <a:lvl3pPr marL="1523962" indent="-304792" algn="l" rtl="0" eaLnBrk="1" fontAlgn="base" hangingPunct="1">
        <a:spcBef>
          <a:spcPct val="20000"/>
        </a:spcBef>
        <a:spcAft>
          <a:spcPct val="0"/>
        </a:spcAft>
        <a:buFont typeface="Arial" charset="0"/>
        <a:buChar char="•"/>
        <a:defRPr sz="2667" kern="1200">
          <a:solidFill>
            <a:schemeClr val="tx1"/>
          </a:solidFill>
          <a:latin typeface="+mn-lt"/>
          <a:ea typeface="+mn-ea"/>
          <a:cs typeface="+mn-cs"/>
        </a:defRPr>
      </a:lvl3pPr>
      <a:lvl4pPr marL="2133547" indent="-304792"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516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40111" y="6356351"/>
            <a:ext cx="2844800" cy="366183"/>
          </a:xfrm>
          <a:prstGeom prst="rect">
            <a:avLst/>
          </a:prstGeom>
        </p:spPr>
        <p:txBody>
          <a:bodyPr vert="horz" lIns="91440" tIns="45720" rIns="91440" bIns="45720" rtlCol="0" anchor="ctr"/>
          <a:lstStyle>
            <a:lvl1pPr algn="ct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A0597D64-D927-44E6-829B-6BB6CA9E9C74}" type="datetime1">
              <a:rPr lang="en-US">
                <a:solidFill>
                  <a:prstClr val="white">
                    <a:lumMod val="50000"/>
                  </a:prstClr>
                </a:solidFill>
              </a:rPr>
              <a:pPr>
                <a:defRPr/>
              </a:pPr>
              <a:t>9/23/2021</a:t>
            </a:fld>
            <a:endParaRPr lang="en-US" dirty="0">
              <a:solidFill>
                <a:prstClr val="white">
                  <a:lumMod val="50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1586C6F0-B0A0-4B91-8218-B729A6939E11}" type="slidenum">
              <a:rPr lang="en-US">
                <a:solidFill>
                  <a:prstClr val="white">
                    <a:lumMod val="50000"/>
                  </a:prstClr>
                </a:solidFill>
              </a:rPr>
              <a:pPr>
                <a:defRPr/>
              </a:pPr>
              <a:t>‹#›</a:t>
            </a:fld>
            <a:endParaRPr lang="en-US" dirty="0">
              <a:solidFill>
                <a:prstClr val="white">
                  <a:lumMod val="50000"/>
                </a:prstClr>
              </a:solidFill>
            </a:endParaRPr>
          </a:p>
        </p:txBody>
      </p:sp>
      <p:pic>
        <p:nvPicPr>
          <p:cNvPr id="3" name="Picture 2"/>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376" y="5930515"/>
            <a:ext cx="2183424" cy="827061"/>
          </a:xfrm>
          <a:prstGeom prst="rect">
            <a:avLst/>
          </a:prstGeom>
        </p:spPr>
      </p:pic>
    </p:spTree>
    <p:extLst>
      <p:ext uri="{BB962C8B-B14F-4D97-AF65-F5344CB8AC3E}">
        <p14:creationId xmlns:p14="http://schemas.microsoft.com/office/powerpoint/2010/main" val="146118509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hdr="0" ftr="0" dt="0"/>
  <p:txStyles>
    <p:titleStyle>
      <a:lvl1pPr algn="ctr" rtl="0" eaLnBrk="1" fontAlgn="base" hangingPunct="1">
        <a:spcBef>
          <a:spcPct val="0"/>
        </a:spcBef>
        <a:spcAft>
          <a:spcPct val="0"/>
        </a:spcAft>
        <a:defRPr sz="4800" b="1" kern="1200">
          <a:solidFill>
            <a:schemeClr val="bg1">
              <a:lumMod val="50000"/>
            </a:schemeClr>
          </a:solidFill>
          <a:latin typeface="+mj-lt"/>
          <a:ea typeface="+mj-ea"/>
          <a:cs typeface="+mj-cs"/>
        </a:defRPr>
      </a:lvl1pPr>
      <a:lvl2pPr algn="ctr" rtl="0" eaLnBrk="1" fontAlgn="base" hangingPunct="1">
        <a:spcBef>
          <a:spcPct val="0"/>
        </a:spcBef>
        <a:spcAft>
          <a:spcPct val="0"/>
        </a:spcAft>
        <a:defRPr sz="5867">
          <a:solidFill>
            <a:schemeClr val="tx1"/>
          </a:solidFill>
          <a:latin typeface="Calibri" pitchFamily="34" charset="0"/>
        </a:defRPr>
      </a:lvl2pPr>
      <a:lvl3pPr algn="ctr" rtl="0" eaLnBrk="1" fontAlgn="base" hangingPunct="1">
        <a:spcBef>
          <a:spcPct val="0"/>
        </a:spcBef>
        <a:spcAft>
          <a:spcPct val="0"/>
        </a:spcAft>
        <a:defRPr sz="5867">
          <a:solidFill>
            <a:schemeClr val="tx1"/>
          </a:solidFill>
          <a:latin typeface="Calibri" pitchFamily="34" charset="0"/>
        </a:defRPr>
      </a:lvl3pPr>
      <a:lvl4pPr algn="ctr" rtl="0" eaLnBrk="1" fontAlgn="base" hangingPunct="1">
        <a:spcBef>
          <a:spcPct val="0"/>
        </a:spcBef>
        <a:spcAft>
          <a:spcPct val="0"/>
        </a:spcAft>
        <a:defRPr sz="5867">
          <a:solidFill>
            <a:schemeClr val="tx1"/>
          </a:solidFill>
          <a:latin typeface="Calibri" pitchFamily="34" charset="0"/>
        </a:defRPr>
      </a:lvl4pPr>
      <a:lvl5pPr algn="ctr" rtl="0" eaLnBrk="1" fontAlgn="base" hangingPunct="1">
        <a:spcBef>
          <a:spcPct val="0"/>
        </a:spcBef>
        <a:spcAft>
          <a:spcPct val="0"/>
        </a:spcAft>
        <a:defRPr sz="5867">
          <a:solidFill>
            <a:schemeClr val="tx1"/>
          </a:solidFill>
          <a:latin typeface="Calibri"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457189" indent="-457189" algn="l" rtl="0" eaLnBrk="1" fontAlgn="base" hangingPunct="1">
        <a:spcBef>
          <a:spcPct val="20000"/>
        </a:spcBef>
        <a:spcAft>
          <a:spcPct val="0"/>
        </a:spcAft>
        <a:buFont typeface="Arial" charset="0"/>
        <a:buChar char="•"/>
        <a:defRPr sz="3733" kern="1200">
          <a:solidFill>
            <a:schemeClr val="tx1"/>
          </a:solidFill>
          <a:latin typeface="+mn-lt"/>
          <a:ea typeface="+mn-ea"/>
          <a:cs typeface="+mn-cs"/>
        </a:defRPr>
      </a:lvl1pPr>
      <a:lvl2pPr marL="990575" indent="-38099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2pPr>
      <a:lvl3pPr marL="1523962" indent="-304792" algn="l" rtl="0" eaLnBrk="1" fontAlgn="base" hangingPunct="1">
        <a:spcBef>
          <a:spcPct val="20000"/>
        </a:spcBef>
        <a:spcAft>
          <a:spcPct val="0"/>
        </a:spcAft>
        <a:buFont typeface="Arial" charset="0"/>
        <a:buChar char="•"/>
        <a:defRPr sz="2667" kern="1200">
          <a:solidFill>
            <a:schemeClr val="tx1"/>
          </a:solidFill>
          <a:latin typeface="+mn-lt"/>
          <a:ea typeface="+mn-ea"/>
          <a:cs typeface="+mn-cs"/>
        </a:defRPr>
      </a:lvl3pPr>
      <a:lvl4pPr marL="2133547" indent="-304792"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4pPr>
      <a:lvl5pPr marL="2743131" indent="-304792"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75167"/>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40111" y="6356351"/>
            <a:ext cx="2844800" cy="366183"/>
          </a:xfrm>
          <a:prstGeom prst="rect">
            <a:avLst/>
          </a:prstGeom>
        </p:spPr>
        <p:txBody>
          <a:bodyPr vert="horz" lIns="91440" tIns="45720" rIns="91440" bIns="45720" rtlCol="0" anchor="ctr"/>
          <a:lstStyle>
            <a:lvl1pPr algn="ct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365D2F98-2B52-467D-8FA6-CE4B51B2A692}" type="datetime1">
              <a:rPr lang="en-US" smtClean="0"/>
              <a:t>9/23/2021</a:t>
            </a:fld>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fontAlgn="auto">
              <a:spcBef>
                <a:spcPts val="0"/>
              </a:spcBef>
              <a:spcAft>
                <a:spcPts val="0"/>
              </a:spcAft>
              <a:defRPr sz="1333" smtClean="0">
                <a:solidFill>
                  <a:schemeClr val="bg1">
                    <a:lumMod val="50000"/>
                  </a:schemeClr>
                </a:solidFill>
                <a:latin typeface="+mn-lt"/>
                <a:ea typeface="Open Sans Light" panose="020B0306030504020204" pitchFamily="34" charset="0"/>
                <a:cs typeface="Open Sans Light" panose="020B0306030504020204" pitchFamily="34" charset="0"/>
              </a:defRPr>
            </a:lvl1pPr>
          </a:lstStyle>
          <a:p>
            <a:pPr>
              <a:defRPr/>
            </a:pPr>
            <a:fld id="{1586C6F0-B0A0-4B91-8218-B729A6939E11}" type="slidenum">
              <a:rPr lang="en-US" smtClean="0"/>
              <a:pPr>
                <a:defRPr/>
              </a:pPr>
              <a:t>‹#›</a:t>
            </a:fld>
            <a:endParaRPr lang="en-US" dirty="0"/>
          </a:p>
        </p:txBody>
      </p:sp>
    </p:spTree>
    <p:extLst>
      <p:ext uri="{BB962C8B-B14F-4D97-AF65-F5344CB8AC3E}">
        <p14:creationId xmlns:p14="http://schemas.microsoft.com/office/powerpoint/2010/main" val="374253466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ftr="0" dt="0"/>
  <p:txStyles>
    <p:titleStyle>
      <a:lvl1pPr algn="ctr" rtl="0" fontAlgn="base">
        <a:spcBef>
          <a:spcPct val="0"/>
        </a:spcBef>
        <a:spcAft>
          <a:spcPct val="0"/>
        </a:spcAft>
        <a:defRPr sz="4800" b="1" kern="1200">
          <a:solidFill>
            <a:schemeClr val="bg1">
              <a:lumMod val="50000"/>
            </a:schemeClr>
          </a:solidFill>
          <a:latin typeface="+mj-lt"/>
          <a:ea typeface="+mj-ea"/>
          <a:cs typeface="+mj-cs"/>
        </a:defRPr>
      </a:lvl1pPr>
      <a:lvl2pPr algn="ctr" rtl="0" fontAlgn="base">
        <a:spcBef>
          <a:spcPct val="0"/>
        </a:spcBef>
        <a:spcAft>
          <a:spcPct val="0"/>
        </a:spcAft>
        <a:defRPr sz="5867">
          <a:solidFill>
            <a:schemeClr val="tx1"/>
          </a:solidFill>
          <a:latin typeface="Calibri" pitchFamily="34" charset="0"/>
        </a:defRPr>
      </a:lvl2pPr>
      <a:lvl3pPr algn="ctr" rtl="0" fontAlgn="base">
        <a:spcBef>
          <a:spcPct val="0"/>
        </a:spcBef>
        <a:spcAft>
          <a:spcPct val="0"/>
        </a:spcAft>
        <a:defRPr sz="5867">
          <a:solidFill>
            <a:schemeClr val="tx1"/>
          </a:solidFill>
          <a:latin typeface="Calibri" pitchFamily="34" charset="0"/>
        </a:defRPr>
      </a:lvl3pPr>
      <a:lvl4pPr algn="ctr" rtl="0" fontAlgn="base">
        <a:spcBef>
          <a:spcPct val="0"/>
        </a:spcBef>
        <a:spcAft>
          <a:spcPct val="0"/>
        </a:spcAft>
        <a:defRPr sz="5867">
          <a:solidFill>
            <a:schemeClr val="tx1"/>
          </a:solidFill>
          <a:latin typeface="Calibri" pitchFamily="34" charset="0"/>
        </a:defRPr>
      </a:lvl4pPr>
      <a:lvl5pPr algn="ctr" rtl="0" fontAlgn="base">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fontAlgn="base">
        <a:spcBef>
          <a:spcPct val="20000"/>
        </a:spcBef>
        <a:spcAft>
          <a:spcPct val="0"/>
        </a:spcAft>
        <a:buFont typeface="Arial" charset="0"/>
        <a:buChar char="•"/>
        <a:defRPr sz="3733" kern="1200">
          <a:solidFill>
            <a:schemeClr val="tx1"/>
          </a:solidFill>
          <a:latin typeface="+mn-lt"/>
          <a:ea typeface="+mn-ea"/>
          <a:cs typeface="+mn-cs"/>
        </a:defRPr>
      </a:lvl1pPr>
      <a:lvl2pPr marL="990575" indent="-380990" algn="l" rtl="0" fontAlgn="base">
        <a:spcBef>
          <a:spcPct val="20000"/>
        </a:spcBef>
        <a:spcAft>
          <a:spcPct val="0"/>
        </a:spcAft>
        <a:buFont typeface="Arial" charset="0"/>
        <a:buChar char="–"/>
        <a:defRPr sz="3200" kern="1200">
          <a:solidFill>
            <a:schemeClr val="tx1"/>
          </a:solidFill>
          <a:latin typeface="+mn-lt"/>
          <a:ea typeface="+mn-ea"/>
          <a:cs typeface="+mn-cs"/>
        </a:defRPr>
      </a:lvl2pPr>
      <a:lvl3pPr marL="1523962" indent="-304792" algn="l" rtl="0" fontAlgn="base">
        <a:spcBef>
          <a:spcPct val="20000"/>
        </a:spcBef>
        <a:spcAft>
          <a:spcPct val="0"/>
        </a:spcAft>
        <a:buFont typeface="Arial" charset="0"/>
        <a:buChar char="•"/>
        <a:defRPr sz="2667" kern="1200">
          <a:solidFill>
            <a:schemeClr val="tx1"/>
          </a:solidFill>
          <a:latin typeface="+mn-lt"/>
          <a:ea typeface="+mn-ea"/>
          <a:cs typeface="+mn-cs"/>
        </a:defRPr>
      </a:lvl3pPr>
      <a:lvl4pPr marL="2133547" indent="-304792" algn="l" rtl="0" fontAlgn="base">
        <a:spcBef>
          <a:spcPct val="20000"/>
        </a:spcBef>
        <a:spcAft>
          <a:spcPct val="0"/>
        </a:spcAft>
        <a:buFont typeface="Arial" charset="0"/>
        <a:buChar char="–"/>
        <a:defRPr sz="2400" kern="1200">
          <a:solidFill>
            <a:schemeClr val="tx1"/>
          </a:solidFill>
          <a:latin typeface="+mn-lt"/>
          <a:ea typeface="+mn-ea"/>
          <a:cs typeface="+mn-cs"/>
        </a:defRPr>
      </a:lvl4pPr>
      <a:lvl5pPr marL="2743131" indent="-304792" algn="l" rtl="0" fontAlgn="base">
        <a:spcBef>
          <a:spcPct val="20000"/>
        </a:spcBef>
        <a:spcAft>
          <a:spcPct val="0"/>
        </a:spcAft>
        <a:buFont typeface="Arial"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9.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99.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9.xml"/><Relationship Id="rId4" Type="http://schemas.openxmlformats.org/officeDocument/2006/relationships/image" Target="../media/image150.png"/></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99.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9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9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hyperlink" Target="mailto:jchavez@san.org" TargetMode="External"/><Relationship Id="rId2" Type="http://schemas.openxmlformats.org/officeDocument/2006/relationships/notesSlide" Target="../notesSlides/notesSlide53.xml"/><Relationship Id="rId1" Type="http://schemas.openxmlformats.org/officeDocument/2006/relationships/slideLayout" Target="../slideLayouts/slideLayout100.xml"/><Relationship Id="rId4" Type="http://schemas.openxmlformats.org/officeDocument/2006/relationships/hyperlink" Target="mailto:arombold@san.org"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mbmapp.com/event/mtp2021" TargetMode="External"/><Relationship Id="rId2" Type="http://schemas.openxmlformats.org/officeDocument/2006/relationships/notesSlide" Target="../notesSlides/notesSlide54.xml"/><Relationship Id="rId1" Type="http://schemas.openxmlformats.org/officeDocument/2006/relationships/slideLayout" Target="../slideLayouts/slideLayout137.xml"/><Relationship Id="rId5" Type="http://schemas.openxmlformats.org/officeDocument/2006/relationships/image" Target="../media/image157.jpg"/><Relationship Id="rId4" Type="http://schemas.openxmlformats.org/officeDocument/2006/relationships/image" Target="../media/image1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sundtsdairportprojects.com/hom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image" Target="../media/image86.jpeg"/><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g"/><Relationship Id="rId1" Type="http://schemas.openxmlformats.org/officeDocument/2006/relationships/slideLayout" Target="../slideLayouts/slideLayout3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3.png"/><Relationship Id="rId7" Type="http://schemas.openxmlformats.org/officeDocument/2006/relationships/image" Target="../media/image104.png"/><Relationship Id="rId2" Type="http://schemas.openxmlformats.org/officeDocument/2006/relationships/image" Target="../media/image95.jpg"/><Relationship Id="rId1" Type="http://schemas.openxmlformats.org/officeDocument/2006/relationships/slideLayout" Target="../slideLayouts/slideLayout3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93.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7.jpg"/><Relationship Id="rId1" Type="http://schemas.openxmlformats.org/officeDocument/2006/relationships/slideLayout" Target="../slideLayouts/slideLayout38.xml"/><Relationship Id="rId5" Type="http://schemas.openxmlformats.org/officeDocument/2006/relationships/image" Target="../media/image109.jpg"/><Relationship Id="rId4" Type="http://schemas.openxmlformats.org/officeDocument/2006/relationships/image" Target="../media/image108.jp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3.png"/><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4.jpg"/><Relationship Id="rId1" Type="http://schemas.openxmlformats.org/officeDocument/2006/relationships/slideLayout" Target="../slideLayouts/slideLayout36.xml"/><Relationship Id="rId6" Type="http://schemas.openxmlformats.org/officeDocument/2006/relationships/hyperlink" Target="http://www.san.org/innovate" TargetMode="External"/><Relationship Id="rId5" Type="http://schemas.openxmlformats.org/officeDocument/2006/relationships/hyperlink" Target="mailto:kwagner@san.org" TargetMode="External"/><Relationship Id="rId4" Type="http://schemas.openxmlformats.org/officeDocument/2006/relationships/hyperlink" Target="mailto:kmclean@san.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hyperlink" Target="http://www.dir.ca.gov/Public-Works" TargetMode="External"/><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4.xml"/><Relationship Id="rId1" Type="http://schemas.openxmlformats.org/officeDocument/2006/relationships/slideLayout" Target="../slideLayouts/slideLayout42.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hyperlink" Target="mailto:ContactProcurement@san.org" TargetMode="External"/><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hyperlink" Target="http://www.san.org/busines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3.xml"/></Relationships>
</file>

<file path=ppt/slides/_rels/slide8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3.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3.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chart" Target="../charts/chart1.xml"/><Relationship Id="rId1" Type="http://schemas.openxmlformats.org/officeDocument/2006/relationships/slideLayout" Target="../slideLayouts/slideLayout85.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4.xml"/></Relationships>
</file>

<file path=ppt/slides/_rels/slide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2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3" Type="http://schemas.openxmlformats.org/officeDocument/2006/relationships/hyperlink" Target="http://www.dir.ca.gov/" TargetMode="External"/><Relationship Id="rId2" Type="http://schemas.openxmlformats.org/officeDocument/2006/relationships/notesSlide" Target="../notesSlides/notesSlide49.xml"/><Relationship Id="rId1" Type="http://schemas.openxmlformats.org/officeDocument/2006/relationships/slideLayout" Target="../slideLayouts/slideLayout99.xml"/><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hyperlink" Target="http://www.san.org/Business-Opportunities/Small-Business-Development" TargetMode="External"/><Relationship Id="rId2" Type="http://schemas.openxmlformats.org/officeDocument/2006/relationships/notesSlide" Target="../notesSlides/notesSlide50.xml"/><Relationship Id="rId1" Type="http://schemas.openxmlformats.org/officeDocument/2006/relationships/slideLayout" Target="../slideLayouts/slideLayout99.xml"/><Relationship Id="rId4" Type="http://schemas.openxmlformats.org/officeDocument/2006/relationships/hyperlink" Target="http://www.san.org/business"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9.xml"/></Relationships>
</file>

<file path=ppt/slides/_rels/slide9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9.xml"/></Relationships>
</file>

<file path=ppt/slides/_rels/slide9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9.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7199494" y="1341526"/>
            <a:ext cx="4992506" cy="230832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A8E1"/>
                </a:solidFill>
                <a:effectLst/>
                <a:uLnTx/>
                <a:uFillTx/>
                <a:latin typeface="Gotham-Medium"/>
                <a:ea typeface="+mn-ea"/>
                <a:cs typeface="Gotham-Medium"/>
              </a:rPr>
              <a:t>San Diego International Airport Departments Session</a:t>
            </a:r>
          </a:p>
        </p:txBody>
      </p:sp>
      <p:sp>
        <p:nvSpPr>
          <p:cNvPr id="13" name="TextBox 12"/>
          <p:cNvSpPr txBox="1"/>
          <p:nvPr/>
        </p:nvSpPr>
        <p:spPr>
          <a:xfrm>
            <a:off x="7308616" y="4165655"/>
            <a:ext cx="5080162" cy="270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8E1"/>
                </a:solidFill>
                <a:effectLst/>
                <a:uLnTx/>
                <a:uFillTx/>
                <a:latin typeface="Gotham-Black"/>
                <a:ea typeface="+mn-ea"/>
                <a:cs typeface="Gotham-Black"/>
              </a:rPr>
              <a:t>Presented by:</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4543"/>
              </a:solidFill>
              <a:effectLst/>
              <a:uLnTx/>
              <a:uFillTx/>
              <a:latin typeface="Open Sans"/>
              <a:ea typeface="+mn-ea"/>
              <a:cs typeface="Open San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D4543"/>
                </a:solidFill>
                <a:effectLst/>
                <a:uLnTx/>
                <a:uFillTx/>
                <a:latin typeface="Open Sans"/>
                <a:ea typeface="+mn-ea"/>
                <a:cs typeface="Open Sans"/>
              </a:rPr>
              <a:t>Airport Design &amp; Construction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solidFill>
                  <a:srgbClr val="3D4543"/>
                </a:solidFill>
                <a:latin typeface="Open Sans"/>
                <a:cs typeface="Open Sans"/>
              </a:rPr>
              <a:t>Airport Experience Design &amp; Innovation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D4543"/>
                </a:solidFill>
                <a:effectLst/>
                <a:uLnTx/>
                <a:uFillTx/>
                <a:latin typeface="Open Sans"/>
                <a:ea typeface="+mn-ea"/>
                <a:cs typeface="Open Sans"/>
              </a:rPr>
              <a:t>Procurement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solidFill>
                  <a:srgbClr val="3D4543"/>
                </a:solidFill>
                <a:latin typeface="Open Sans"/>
                <a:cs typeface="Open Sans"/>
              </a:rPr>
              <a:t>Facilities Management </a:t>
            </a:r>
            <a:endParaRPr kumimoji="0" lang="en-US" sz="1800" b="0" i="0" u="none" strike="noStrike" kern="1200" cap="none" spc="0" normalizeH="0" baseline="0" noProof="0" dirty="0">
              <a:ln>
                <a:noFill/>
              </a:ln>
              <a:solidFill>
                <a:srgbClr val="3D4543"/>
              </a:solidFill>
              <a:effectLst/>
              <a:uLnTx/>
              <a:uFillTx/>
              <a:latin typeface="Open Sans"/>
              <a:ea typeface="+mn-ea"/>
              <a:cs typeface="Open San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SAN_logo_RGB_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799" y="-244866"/>
            <a:ext cx="2804201" cy="1328490"/>
          </a:xfrm>
          <a:prstGeom prst="rect">
            <a:avLst/>
          </a:prstGeom>
        </p:spPr>
      </p:pic>
      <p:sp>
        <p:nvSpPr>
          <p:cNvPr id="17" name="Rectangle 16"/>
          <p:cNvSpPr/>
          <p:nvPr/>
        </p:nvSpPr>
        <p:spPr>
          <a:xfrm>
            <a:off x="7047488" y="1341526"/>
            <a:ext cx="45719" cy="2308324"/>
          </a:xfrm>
          <a:prstGeom prst="rect">
            <a:avLst/>
          </a:prstGeom>
          <a:solidFill>
            <a:srgbClr val="FEDA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P-Meet the Primes Cove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0" y="0"/>
            <a:ext cx="6888480" cy="6858000"/>
          </a:xfrm>
          <a:prstGeom prst="rect">
            <a:avLst/>
          </a:prstGeom>
        </p:spPr>
      </p:pic>
      <p:sp>
        <p:nvSpPr>
          <p:cNvPr id="2" name="TextBox 1"/>
          <p:cNvSpPr txBox="1"/>
          <p:nvPr/>
        </p:nvSpPr>
        <p:spPr>
          <a:xfrm>
            <a:off x="623325" y="4157219"/>
            <a:ext cx="34283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Black"/>
                <a:ea typeface="+mn-ea"/>
                <a:cs typeface="Gotham-Black"/>
              </a:rPr>
              <a:t>September 23, 2021</a:t>
            </a:r>
          </a:p>
        </p:txBody>
      </p:sp>
    </p:spTree>
    <p:extLst>
      <p:ext uri="{BB962C8B-B14F-4D97-AF65-F5344CB8AC3E}">
        <p14:creationId xmlns:p14="http://schemas.microsoft.com/office/powerpoint/2010/main" val="1000614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DE603E-9A29-7B41-9E73-73B21294D389}"/>
              </a:ext>
            </a:extLst>
          </p:cNvPr>
          <p:cNvSpPr>
            <a:spLocks noGrp="1"/>
          </p:cNvSpPr>
          <p:nvPr>
            <p:ph type="ctrTitle"/>
          </p:nvPr>
        </p:nvSpPr>
        <p:spPr>
          <a:xfrm>
            <a:off x="792092" y="1800838"/>
            <a:ext cx="11187801" cy="2387600"/>
          </a:xfrm>
        </p:spPr>
        <p:txBody>
          <a:bodyPr>
            <a:noAutofit/>
          </a:bodyPr>
          <a:lstStyle/>
          <a:p>
            <a:br>
              <a:rPr lang="en-US" sz="6600" dirty="0">
                <a:latin typeface="Gotham Medium" pitchFamily="50" charset="0"/>
                <a:cs typeface="Gotham Medium" pitchFamily="50" charset="0"/>
              </a:rPr>
            </a:br>
            <a:r>
              <a:rPr lang="en-US" sz="6600" dirty="0">
                <a:latin typeface="Gotham Medium" pitchFamily="50" charset="0"/>
                <a:cs typeface="Gotham Medium" pitchFamily="50" charset="0"/>
              </a:rPr>
              <a:t>Airside Improvements</a:t>
            </a:r>
          </a:p>
        </p:txBody>
      </p:sp>
    </p:spTree>
    <p:extLst>
      <p:ext uri="{BB962C8B-B14F-4D97-AF65-F5344CB8AC3E}">
        <p14:creationId xmlns:p14="http://schemas.microsoft.com/office/powerpoint/2010/main" val="3600766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100</a:t>
            </a:fld>
            <a:endParaRPr lang="en-US">
              <a:solidFill>
                <a:prstClr val="white">
                  <a:lumMod val="50000"/>
                </a:prstClr>
              </a:solidFill>
              <a:latin typeface="Calibri"/>
            </a:endParaRPr>
          </a:p>
        </p:txBody>
      </p:sp>
      <p:pic>
        <p:nvPicPr>
          <p:cNvPr id="3" name="Picture 2"/>
          <p:cNvPicPr>
            <a:picLocks noChangeAspect="1"/>
          </p:cNvPicPr>
          <p:nvPr/>
        </p:nvPicPr>
        <p:blipFill>
          <a:blip r:embed="rId2"/>
          <a:stretch>
            <a:fillRect/>
          </a:stretch>
        </p:blipFill>
        <p:spPr>
          <a:xfrm>
            <a:off x="147392" y="1625600"/>
            <a:ext cx="11943009" cy="2717800"/>
          </a:xfrm>
          <a:prstGeom prst="rect">
            <a:avLst/>
          </a:prstGeom>
        </p:spPr>
      </p:pic>
      <p:cxnSp>
        <p:nvCxnSpPr>
          <p:cNvPr id="7" name="Straight Arrow Connector 6"/>
          <p:cNvCxnSpPr/>
          <p:nvPr/>
        </p:nvCxnSpPr>
        <p:spPr>
          <a:xfrm flipH="1">
            <a:off x="3657600" y="3937000"/>
            <a:ext cx="609600" cy="203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0769600" y="4038600"/>
            <a:ext cx="609600" cy="203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1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8000" y="2309"/>
            <a:ext cx="4064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399" y="1295401"/>
            <a:ext cx="3954999" cy="51466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101</a:t>
            </a:fld>
            <a:endParaRPr lang="en-US">
              <a:solidFill>
                <a:prstClr val="white">
                  <a:lumMod val="50000"/>
                </a:prstClr>
              </a:solidFill>
              <a:latin typeface="Calibri"/>
            </a:endParaRPr>
          </a:p>
        </p:txBody>
      </p:sp>
      <p:sp>
        <p:nvSpPr>
          <p:cNvPr id="4" name="Rectangle 3"/>
          <p:cNvSpPr/>
          <p:nvPr/>
        </p:nvSpPr>
        <p:spPr>
          <a:xfrm>
            <a:off x="812800" y="1701800"/>
            <a:ext cx="3454400" cy="1733488"/>
          </a:xfrm>
          <a:prstGeom prst="rect">
            <a:avLst/>
          </a:prstGeom>
        </p:spPr>
        <p:txBody>
          <a:bodyPr wrap="square">
            <a:spAutoFit/>
          </a:bodyPr>
          <a:lstStyle/>
          <a:p>
            <a:pPr defTabSz="1219170" fontAlgn="base">
              <a:spcBef>
                <a:spcPct val="0"/>
              </a:spcBef>
              <a:spcAft>
                <a:spcPct val="0"/>
              </a:spcAft>
            </a:pPr>
            <a:r>
              <a:rPr lang="en-US" sz="2133" b="1" u="sng" dirty="0">
                <a:solidFill>
                  <a:srgbClr val="7F7F7F"/>
                </a:solidFill>
                <a:latin typeface="Calibri" pitchFamily="34" charset="0"/>
                <a:cs typeface="Arial" charset="0"/>
              </a:rPr>
              <a:t>Step 2</a:t>
            </a:r>
            <a:r>
              <a:rPr lang="en-US" sz="2133" dirty="0">
                <a:solidFill>
                  <a:srgbClr val="7F7F7F"/>
                </a:solidFill>
                <a:latin typeface="Calibri" pitchFamily="34" charset="0"/>
                <a:cs typeface="Arial" charset="0"/>
              </a:rPr>
              <a:t>:</a:t>
            </a:r>
          </a:p>
          <a:p>
            <a:pPr defTabSz="1219170" fontAlgn="base">
              <a:spcBef>
                <a:spcPct val="0"/>
              </a:spcBef>
              <a:spcAft>
                <a:spcPct val="0"/>
              </a:spcAft>
            </a:pPr>
            <a:endParaRPr lang="en-US" sz="2133" dirty="0">
              <a:solidFill>
                <a:srgbClr val="7F7F7F"/>
              </a:solidFill>
              <a:latin typeface="Calibri" pitchFamily="34" charset="0"/>
              <a:cs typeface="Arial" charset="0"/>
            </a:endParaRPr>
          </a:p>
          <a:p>
            <a:pPr defTabSz="1219170" fontAlgn="base">
              <a:spcBef>
                <a:spcPct val="0"/>
              </a:spcBef>
              <a:spcAft>
                <a:spcPct val="0"/>
              </a:spcAft>
            </a:pPr>
            <a:r>
              <a:rPr lang="en-US" sz="2133" dirty="0">
                <a:solidFill>
                  <a:srgbClr val="7F7F7F"/>
                </a:solidFill>
                <a:latin typeface="Calibri" pitchFamily="34" charset="0"/>
                <a:cs typeface="Arial" charset="0"/>
              </a:rPr>
              <a:t>Submit -</a:t>
            </a:r>
          </a:p>
          <a:p>
            <a:pPr defTabSz="1219170" fontAlgn="base">
              <a:spcBef>
                <a:spcPct val="0"/>
              </a:spcBef>
              <a:spcAft>
                <a:spcPct val="0"/>
              </a:spcAft>
            </a:pPr>
            <a:r>
              <a:rPr lang="en-US" sz="2133" dirty="0">
                <a:solidFill>
                  <a:srgbClr val="7F7F7F"/>
                </a:solidFill>
                <a:latin typeface="Calibri" pitchFamily="34" charset="0"/>
                <a:cs typeface="Arial" charset="0"/>
              </a:rPr>
              <a:t>Statement of Qualifications in response to RFQ </a:t>
            </a:r>
          </a:p>
        </p:txBody>
      </p:sp>
      <p:sp>
        <p:nvSpPr>
          <p:cNvPr id="8" name="Title 8"/>
          <p:cNvSpPr txBox="1">
            <a:spLocks/>
          </p:cNvSpPr>
          <p:nvPr/>
        </p:nvSpPr>
        <p:spPr bwMode="auto">
          <a:xfrm>
            <a:off x="0" y="225856"/>
            <a:ext cx="10668000"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RFQ Solicitation Process</a:t>
            </a:r>
          </a:p>
        </p:txBody>
      </p:sp>
      <p:sp>
        <p:nvSpPr>
          <p:cNvPr id="11" name="Text Box 10"/>
          <p:cNvSpPr txBox="1">
            <a:spLocks noChangeArrowheads="1"/>
          </p:cNvSpPr>
          <p:nvPr/>
        </p:nvSpPr>
        <p:spPr bwMode="auto">
          <a:xfrm>
            <a:off x="406401" y="4826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1</a:t>
            </a:r>
            <a:endParaRPr lang="en-US" sz="2400" b="1" dirty="0">
              <a:solidFill>
                <a:srgbClr val="EF3E6F"/>
              </a:solidFill>
              <a:latin typeface="Calibri"/>
              <a:ea typeface="Open Sans" pitchFamily="34" charset="0"/>
              <a:cs typeface="Open Sans" pitchFamily="34" charset="0"/>
            </a:endParaRPr>
          </a:p>
        </p:txBody>
      </p:sp>
      <p:sp>
        <p:nvSpPr>
          <p:cNvPr id="12" name="Diamond 11"/>
          <p:cNvSpPr/>
          <p:nvPr/>
        </p:nvSpPr>
        <p:spPr>
          <a:xfrm>
            <a:off x="914401" y="381000"/>
            <a:ext cx="807036" cy="80812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grpSp>
        <p:nvGrpSpPr>
          <p:cNvPr id="13" name="Group 12"/>
          <p:cNvGrpSpPr/>
          <p:nvPr/>
        </p:nvGrpSpPr>
        <p:grpSpPr>
          <a:xfrm>
            <a:off x="1233055" y="629883"/>
            <a:ext cx="293300" cy="297616"/>
            <a:chOff x="8556625" y="1951471"/>
            <a:chExt cx="431801" cy="438150"/>
          </a:xfrm>
          <a:solidFill>
            <a:schemeClr val="bg1"/>
          </a:solidFill>
        </p:grpSpPr>
        <p:sp>
          <p:nvSpPr>
            <p:cNvPr id="14" name="Freeform 9"/>
            <p:cNvSpPr>
              <a:spLocks/>
            </p:cNvSpPr>
            <p:nvPr/>
          </p:nvSpPr>
          <p:spPr bwMode="auto">
            <a:xfrm>
              <a:off x="8556625" y="1951471"/>
              <a:ext cx="274638" cy="438150"/>
            </a:xfrm>
            <a:custGeom>
              <a:avLst/>
              <a:gdLst>
                <a:gd name="T0" fmla="*/ 62 w 72"/>
                <a:gd name="T1" fmla="*/ 106 h 116"/>
                <a:gd name="T2" fmla="*/ 9 w 72"/>
                <a:gd name="T3" fmla="*/ 106 h 116"/>
                <a:gd name="T4" fmla="*/ 9 w 72"/>
                <a:gd name="T5" fmla="*/ 10 h 116"/>
                <a:gd name="T6" fmla="*/ 62 w 72"/>
                <a:gd name="T7" fmla="*/ 10 h 116"/>
                <a:gd name="T8" fmla="*/ 62 w 72"/>
                <a:gd name="T9" fmla="*/ 45 h 116"/>
                <a:gd name="T10" fmla="*/ 72 w 72"/>
                <a:gd name="T11" fmla="*/ 45 h 116"/>
                <a:gd name="T12" fmla="*/ 72 w 72"/>
                <a:gd name="T13" fmla="*/ 0 h 116"/>
                <a:gd name="T14" fmla="*/ 0 w 72"/>
                <a:gd name="T15" fmla="*/ 0 h 116"/>
                <a:gd name="T16" fmla="*/ 0 w 72"/>
                <a:gd name="T17" fmla="*/ 116 h 116"/>
                <a:gd name="T18" fmla="*/ 72 w 72"/>
                <a:gd name="T19" fmla="*/ 116 h 116"/>
                <a:gd name="T20" fmla="*/ 72 w 72"/>
                <a:gd name="T21" fmla="*/ 90 h 116"/>
                <a:gd name="T22" fmla="*/ 62 w 72"/>
                <a:gd name="T23" fmla="*/ 90 h 116"/>
                <a:gd name="T24" fmla="*/ 62 w 72"/>
                <a:gd name="T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6">
                  <a:moveTo>
                    <a:pt x="62" y="106"/>
                  </a:moveTo>
                  <a:cubicBezTo>
                    <a:pt x="9" y="106"/>
                    <a:pt x="9" y="106"/>
                    <a:pt x="9" y="106"/>
                  </a:cubicBezTo>
                  <a:cubicBezTo>
                    <a:pt x="9" y="10"/>
                    <a:pt x="9" y="10"/>
                    <a:pt x="9" y="10"/>
                  </a:cubicBezTo>
                  <a:cubicBezTo>
                    <a:pt x="62" y="10"/>
                    <a:pt x="62" y="10"/>
                    <a:pt x="62" y="10"/>
                  </a:cubicBezTo>
                  <a:cubicBezTo>
                    <a:pt x="62" y="45"/>
                    <a:pt x="62" y="45"/>
                    <a:pt x="62" y="45"/>
                  </a:cubicBezTo>
                  <a:cubicBezTo>
                    <a:pt x="65" y="45"/>
                    <a:pt x="69" y="45"/>
                    <a:pt x="72" y="45"/>
                  </a:cubicBezTo>
                  <a:cubicBezTo>
                    <a:pt x="72" y="0"/>
                    <a:pt x="72" y="0"/>
                    <a:pt x="72" y="0"/>
                  </a:cubicBezTo>
                  <a:cubicBezTo>
                    <a:pt x="0" y="0"/>
                    <a:pt x="0" y="0"/>
                    <a:pt x="0" y="0"/>
                  </a:cubicBezTo>
                  <a:cubicBezTo>
                    <a:pt x="0" y="116"/>
                    <a:pt x="0" y="116"/>
                    <a:pt x="0" y="116"/>
                  </a:cubicBezTo>
                  <a:cubicBezTo>
                    <a:pt x="72" y="116"/>
                    <a:pt x="72" y="116"/>
                    <a:pt x="72" y="116"/>
                  </a:cubicBezTo>
                  <a:cubicBezTo>
                    <a:pt x="72" y="90"/>
                    <a:pt x="72" y="90"/>
                    <a:pt x="72" y="90"/>
                  </a:cubicBezTo>
                  <a:cubicBezTo>
                    <a:pt x="69" y="90"/>
                    <a:pt x="65" y="90"/>
                    <a:pt x="62" y="90"/>
                  </a:cubicBezTo>
                  <a:lnTo>
                    <a:pt x="6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5" name="Freeform 10"/>
            <p:cNvSpPr>
              <a:spLocks/>
            </p:cNvSpPr>
            <p:nvPr/>
          </p:nvSpPr>
          <p:spPr bwMode="auto">
            <a:xfrm>
              <a:off x="8675688" y="2091171"/>
              <a:ext cx="312738" cy="234950"/>
            </a:xfrm>
            <a:custGeom>
              <a:avLst/>
              <a:gdLst>
                <a:gd name="T0" fmla="*/ 81 w 82"/>
                <a:gd name="T1" fmla="*/ 29 h 62"/>
                <a:gd name="T2" fmla="*/ 54 w 82"/>
                <a:gd name="T3" fmla="*/ 3 h 62"/>
                <a:gd name="T4" fmla="*/ 51 w 82"/>
                <a:gd name="T5" fmla="*/ 4 h 62"/>
                <a:gd name="T6" fmla="*/ 51 w 82"/>
                <a:gd name="T7" fmla="*/ 15 h 62"/>
                <a:gd name="T8" fmla="*/ 47 w 82"/>
                <a:gd name="T9" fmla="*/ 15 h 62"/>
                <a:gd name="T10" fmla="*/ 2 w 82"/>
                <a:gd name="T11" fmla="*/ 15 h 62"/>
                <a:gd name="T12" fmla="*/ 0 w 82"/>
                <a:gd name="T13" fmla="*/ 17 h 62"/>
                <a:gd name="T14" fmla="*/ 0 w 82"/>
                <a:gd name="T15" fmla="*/ 44 h 62"/>
                <a:gd name="T16" fmla="*/ 2 w 82"/>
                <a:gd name="T17" fmla="*/ 46 h 62"/>
                <a:gd name="T18" fmla="*/ 47 w 82"/>
                <a:gd name="T19" fmla="*/ 46 h 62"/>
                <a:gd name="T20" fmla="*/ 52 w 82"/>
                <a:gd name="T21" fmla="*/ 46 h 62"/>
                <a:gd name="T22" fmla="*/ 52 w 82"/>
                <a:gd name="T23" fmla="*/ 58 h 62"/>
                <a:gd name="T24" fmla="*/ 55 w 82"/>
                <a:gd name="T25" fmla="*/ 59 h 62"/>
                <a:gd name="T26" fmla="*/ 80 w 82"/>
                <a:gd name="T27" fmla="*/ 32 h 62"/>
                <a:gd name="T28" fmla="*/ 81 w 82"/>
                <a:gd name="T2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2">
                  <a:moveTo>
                    <a:pt x="81" y="29"/>
                  </a:moveTo>
                  <a:cubicBezTo>
                    <a:pt x="78" y="26"/>
                    <a:pt x="54" y="3"/>
                    <a:pt x="54" y="3"/>
                  </a:cubicBezTo>
                  <a:cubicBezTo>
                    <a:pt x="54" y="3"/>
                    <a:pt x="51" y="0"/>
                    <a:pt x="51" y="4"/>
                  </a:cubicBezTo>
                  <a:cubicBezTo>
                    <a:pt x="51" y="9"/>
                    <a:pt x="51" y="15"/>
                    <a:pt x="51" y="15"/>
                  </a:cubicBezTo>
                  <a:cubicBezTo>
                    <a:pt x="51" y="15"/>
                    <a:pt x="49" y="15"/>
                    <a:pt x="47" y="15"/>
                  </a:cubicBezTo>
                  <a:cubicBezTo>
                    <a:pt x="38" y="15"/>
                    <a:pt x="8" y="15"/>
                    <a:pt x="2" y="15"/>
                  </a:cubicBezTo>
                  <a:cubicBezTo>
                    <a:pt x="2" y="15"/>
                    <a:pt x="0" y="15"/>
                    <a:pt x="0" y="17"/>
                  </a:cubicBezTo>
                  <a:cubicBezTo>
                    <a:pt x="0" y="19"/>
                    <a:pt x="0" y="41"/>
                    <a:pt x="0" y="44"/>
                  </a:cubicBezTo>
                  <a:cubicBezTo>
                    <a:pt x="0" y="47"/>
                    <a:pt x="2" y="46"/>
                    <a:pt x="2" y="46"/>
                  </a:cubicBezTo>
                  <a:cubicBezTo>
                    <a:pt x="9" y="46"/>
                    <a:pt x="38" y="46"/>
                    <a:pt x="47" y="46"/>
                  </a:cubicBezTo>
                  <a:cubicBezTo>
                    <a:pt x="50" y="46"/>
                    <a:pt x="52" y="46"/>
                    <a:pt x="52" y="46"/>
                  </a:cubicBezTo>
                  <a:cubicBezTo>
                    <a:pt x="52" y="46"/>
                    <a:pt x="52" y="55"/>
                    <a:pt x="52" y="58"/>
                  </a:cubicBezTo>
                  <a:cubicBezTo>
                    <a:pt x="52" y="62"/>
                    <a:pt x="55" y="59"/>
                    <a:pt x="55" y="59"/>
                  </a:cubicBezTo>
                  <a:cubicBezTo>
                    <a:pt x="80" y="32"/>
                    <a:pt x="80" y="32"/>
                    <a:pt x="80" y="32"/>
                  </a:cubicBezTo>
                  <a:cubicBezTo>
                    <a:pt x="80" y="32"/>
                    <a:pt x="82" y="31"/>
                    <a:pt x="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pic>
        <p:nvPicPr>
          <p:cNvPr id="3" name="Picture 2"/>
          <p:cNvPicPr>
            <a:picLocks noChangeAspect="1"/>
          </p:cNvPicPr>
          <p:nvPr/>
        </p:nvPicPr>
        <p:blipFill>
          <a:blip r:embed="rId3"/>
          <a:stretch>
            <a:fillRect/>
          </a:stretch>
        </p:blipFill>
        <p:spPr>
          <a:xfrm>
            <a:off x="4978401" y="1322012"/>
            <a:ext cx="3954999" cy="5120067"/>
          </a:xfrm>
          <a:prstGeom prst="rect">
            <a:avLst/>
          </a:prstGeom>
        </p:spPr>
      </p:pic>
      <p:sp>
        <p:nvSpPr>
          <p:cNvPr id="10" name="Text Box 10"/>
          <p:cNvSpPr txBox="1">
            <a:spLocks noChangeArrowheads="1"/>
          </p:cNvSpPr>
          <p:nvPr/>
        </p:nvSpPr>
        <p:spPr bwMode="auto">
          <a:xfrm rot="20804793">
            <a:off x="4008735" y="1762600"/>
            <a:ext cx="1973192" cy="389787"/>
          </a:xfrm>
          <a:prstGeom prst="rect">
            <a:avLst/>
          </a:prstGeom>
          <a:solidFill>
            <a:schemeClr val="bg1"/>
          </a:solidFill>
          <a:ln w="9525">
            <a:solidFill>
              <a:schemeClr val="tx1"/>
            </a:solidFill>
            <a:miter lim="800000"/>
            <a:headEnd/>
            <a:tailEnd/>
          </a:ln>
        </p:spPr>
        <p:txBody>
          <a:bodyPr wrap="square" lIns="60960" tIns="30480" rIns="60960" bIns="30480">
            <a:spAutoFit/>
          </a:bodyPr>
          <a:lstStyle/>
          <a:p>
            <a:pPr algn="ctr" defTabSz="1450940">
              <a:defRPr/>
            </a:pPr>
            <a:r>
              <a:rPr lang="en-US" sz="2133" b="1" dirty="0">
                <a:solidFill>
                  <a:srgbClr val="EF3E6F"/>
                </a:solidFill>
                <a:latin typeface="Trebuchet MS"/>
                <a:ea typeface="Open Sans" pitchFamily="34" charset="0"/>
                <a:cs typeface="Open Sans" pitchFamily="34" charset="0"/>
              </a:rPr>
              <a:t>Solicitation</a:t>
            </a:r>
            <a:endParaRPr lang="en-US" sz="1467" dirty="0">
              <a:solidFill>
                <a:srgbClr val="EF3E6F"/>
              </a:solidFill>
              <a:latin typeface="Calibri"/>
              <a:ea typeface="Open Sans" pitchFamily="34" charset="0"/>
              <a:cs typeface="Open Sans" pitchFamily="34" charset="0"/>
            </a:endParaRPr>
          </a:p>
        </p:txBody>
      </p:sp>
    </p:spTree>
    <p:extLst>
      <p:ext uri="{BB962C8B-B14F-4D97-AF65-F5344CB8AC3E}">
        <p14:creationId xmlns:p14="http://schemas.microsoft.com/office/powerpoint/2010/main" val="5568881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102</a:t>
            </a:fld>
            <a:endParaRPr lang="en-US">
              <a:solidFill>
                <a:prstClr val="white">
                  <a:lumMod val="50000"/>
                </a:prstClr>
              </a:solidFill>
              <a:latin typeface="Calibri"/>
            </a:endParaRPr>
          </a:p>
        </p:txBody>
      </p:sp>
      <p:sp>
        <p:nvSpPr>
          <p:cNvPr id="10" name="Rectangle 9"/>
          <p:cNvSpPr/>
          <p:nvPr/>
        </p:nvSpPr>
        <p:spPr>
          <a:xfrm>
            <a:off x="8128000" y="2309"/>
            <a:ext cx="4064000" cy="6858000"/>
          </a:xfrm>
          <a:prstGeom prst="rect">
            <a:avLst/>
          </a:prstGeom>
          <a:solidFill>
            <a:srgbClr val="0673A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120" y="685801"/>
            <a:ext cx="4399481" cy="5718452"/>
          </a:xfrm>
          <a:prstGeom prst="rect">
            <a:avLst/>
          </a:prstGeom>
          <a:noFill/>
          <a:ln w="9525">
            <a:solidFill>
              <a:schemeClr val="tx1"/>
            </a:solidFill>
            <a:miter lim="800000"/>
            <a:headEnd/>
            <a:tailEnd/>
          </a:ln>
          <a:effectLst>
            <a:glow rad="127000">
              <a:schemeClr val="bg1">
                <a:lumMod val="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120" y="685800"/>
            <a:ext cx="4399481" cy="571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0"/>
          <p:cNvSpPr txBox="1">
            <a:spLocks noChangeArrowheads="1"/>
          </p:cNvSpPr>
          <p:nvPr/>
        </p:nvSpPr>
        <p:spPr bwMode="auto">
          <a:xfrm rot="20445644">
            <a:off x="3009620" y="577076"/>
            <a:ext cx="1973192" cy="718017"/>
          </a:xfrm>
          <a:prstGeom prst="rect">
            <a:avLst/>
          </a:prstGeom>
          <a:noFill/>
          <a:ln w="9525">
            <a:solidFill>
              <a:schemeClr val="tx1"/>
            </a:solidFill>
            <a:miter lim="800000"/>
            <a:headEnd/>
            <a:tailEnd/>
          </a:ln>
        </p:spPr>
        <p:txBody>
          <a:bodyPr wrap="square" lIns="60960" tIns="30480" rIns="60960" bIns="30480">
            <a:spAutoFit/>
          </a:bodyPr>
          <a:lstStyle/>
          <a:p>
            <a:pPr algn="ctr" defTabSz="1450940">
              <a:defRPr/>
            </a:pPr>
            <a:r>
              <a:rPr lang="en-US" sz="2133" b="1" dirty="0">
                <a:solidFill>
                  <a:srgbClr val="EF3E6F"/>
                </a:solidFill>
                <a:latin typeface="Trebuchet MS"/>
                <a:ea typeface="Open Sans" pitchFamily="34" charset="0"/>
                <a:cs typeface="Open Sans" pitchFamily="34" charset="0"/>
              </a:rPr>
              <a:t>RFQ</a:t>
            </a:r>
          </a:p>
          <a:p>
            <a:pPr algn="ctr" defTabSz="1450940">
              <a:defRPr/>
            </a:pPr>
            <a:r>
              <a:rPr lang="en-US" sz="2133" b="1" dirty="0">
                <a:solidFill>
                  <a:srgbClr val="EF3E6F"/>
                </a:solidFill>
                <a:latin typeface="Trebuchet MS"/>
                <a:ea typeface="Open Sans" pitchFamily="34" charset="0"/>
                <a:cs typeface="Open Sans" pitchFamily="34" charset="0"/>
              </a:rPr>
              <a:t>contents</a:t>
            </a:r>
            <a:endParaRPr lang="en-US" sz="1467" dirty="0">
              <a:solidFill>
                <a:srgbClr val="EF3E6F"/>
              </a:solidFill>
              <a:latin typeface="Calibri"/>
              <a:ea typeface="Open Sans" pitchFamily="34" charset="0"/>
              <a:cs typeface="Open Sans" pitchFamily="34" charset="0"/>
            </a:endParaRPr>
          </a:p>
        </p:txBody>
      </p:sp>
    </p:spTree>
    <p:extLst>
      <p:ext uri="{BB962C8B-B14F-4D97-AF65-F5344CB8AC3E}">
        <p14:creationId xmlns:p14="http://schemas.microsoft.com/office/powerpoint/2010/main" val="24842777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103</a:t>
            </a:fld>
            <a:endParaRPr lang="en-US">
              <a:solidFill>
                <a:prstClr val="white">
                  <a:lumMod val="50000"/>
                </a:prstClr>
              </a:solidFill>
              <a:latin typeface="Calibri"/>
            </a:endParaRPr>
          </a:p>
        </p:txBody>
      </p:sp>
      <p:sp>
        <p:nvSpPr>
          <p:cNvPr id="3" name="Text Box 10"/>
          <p:cNvSpPr txBox="1">
            <a:spLocks noChangeArrowheads="1"/>
          </p:cNvSpPr>
          <p:nvPr/>
        </p:nvSpPr>
        <p:spPr bwMode="auto">
          <a:xfrm>
            <a:off x="203201" y="279401"/>
            <a:ext cx="645895"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2</a:t>
            </a:r>
            <a:endParaRPr lang="en-US" sz="2400" b="1" dirty="0">
              <a:solidFill>
                <a:srgbClr val="EF3E6F"/>
              </a:solidFill>
              <a:latin typeface="Calibri"/>
              <a:ea typeface="Open Sans" pitchFamily="34" charset="0"/>
              <a:cs typeface="Open Sans" pitchFamily="34" charset="0"/>
            </a:endParaRPr>
          </a:p>
        </p:txBody>
      </p:sp>
      <p:sp>
        <p:nvSpPr>
          <p:cNvPr id="4" name="Snip Single Corner Rectangle 3"/>
          <p:cNvSpPr/>
          <p:nvPr/>
        </p:nvSpPr>
        <p:spPr>
          <a:xfrm>
            <a:off x="711201" y="381000"/>
            <a:ext cx="376489" cy="376995"/>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grpSp>
        <p:nvGrpSpPr>
          <p:cNvPr id="5" name="Group 4"/>
          <p:cNvGrpSpPr/>
          <p:nvPr/>
        </p:nvGrpSpPr>
        <p:grpSpPr>
          <a:xfrm>
            <a:off x="813109" y="487485"/>
            <a:ext cx="173407" cy="173391"/>
            <a:chOff x="8374063" y="1233921"/>
            <a:chExt cx="446088" cy="446038"/>
          </a:xfrm>
          <a:solidFill>
            <a:schemeClr val="bg1"/>
          </a:solidFill>
        </p:grpSpPr>
        <p:sp>
          <p:nvSpPr>
            <p:cNvPr id="6" name="Freeform 5"/>
            <p:cNvSpPr>
              <a:spLocks/>
            </p:cNvSpPr>
            <p:nvPr/>
          </p:nvSpPr>
          <p:spPr bwMode="auto">
            <a:xfrm>
              <a:off x="8640764" y="1460979"/>
              <a:ext cx="179387" cy="218980"/>
            </a:xfrm>
            <a:custGeom>
              <a:avLst/>
              <a:gdLst>
                <a:gd name="T0" fmla="*/ 21 w 47"/>
                <a:gd name="T1" fmla="*/ 13 h 48"/>
                <a:gd name="T2" fmla="*/ 34 w 47"/>
                <a:gd name="T3" fmla="*/ 13 h 48"/>
                <a:gd name="T4" fmla="*/ 40 w 47"/>
                <a:gd name="T5" fmla="*/ 6 h 48"/>
                <a:gd name="T6" fmla="*/ 34 w 47"/>
                <a:gd name="T7" fmla="*/ 0 h 48"/>
                <a:gd name="T8" fmla="*/ 6 w 47"/>
                <a:gd name="T9" fmla="*/ 0 h 48"/>
                <a:gd name="T10" fmla="*/ 0 w 47"/>
                <a:gd name="T11" fmla="*/ 6 h 48"/>
                <a:gd name="T12" fmla="*/ 0 w 47"/>
                <a:gd name="T13" fmla="*/ 7 h 48"/>
                <a:gd name="T14" fmla="*/ 0 w 47"/>
                <a:gd name="T15" fmla="*/ 7 h 48"/>
                <a:gd name="T16" fmla="*/ 0 w 47"/>
                <a:gd name="T17" fmla="*/ 34 h 48"/>
                <a:gd name="T18" fmla="*/ 6 w 47"/>
                <a:gd name="T19" fmla="*/ 41 h 48"/>
                <a:gd name="T20" fmla="*/ 12 w 47"/>
                <a:gd name="T21" fmla="*/ 34 h 48"/>
                <a:gd name="T22" fmla="*/ 12 w 47"/>
                <a:gd name="T23" fmla="*/ 21 h 48"/>
                <a:gd name="T24" fmla="*/ 36 w 47"/>
                <a:gd name="T25" fmla="*/ 46 h 48"/>
                <a:gd name="T26" fmla="*/ 45 w 47"/>
                <a:gd name="T27" fmla="*/ 46 h 48"/>
                <a:gd name="T28" fmla="*/ 45 w 47"/>
                <a:gd name="T29" fmla="*/ 37 h 48"/>
                <a:gd name="T30" fmla="*/ 21 w 47"/>
                <a:gd name="T31"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21" y="13"/>
                  </a:moveTo>
                  <a:cubicBezTo>
                    <a:pt x="34" y="13"/>
                    <a:pt x="34" y="13"/>
                    <a:pt x="34" y="13"/>
                  </a:cubicBezTo>
                  <a:cubicBezTo>
                    <a:pt x="37" y="13"/>
                    <a:pt x="40" y="10"/>
                    <a:pt x="40" y="6"/>
                  </a:cubicBezTo>
                  <a:cubicBezTo>
                    <a:pt x="40" y="3"/>
                    <a:pt x="37" y="0"/>
                    <a:pt x="34" y="0"/>
                  </a:cubicBezTo>
                  <a:cubicBezTo>
                    <a:pt x="6" y="0"/>
                    <a:pt x="6" y="0"/>
                    <a:pt x="6" y="0"/>
                  </a:cubicBezTo>
                  <a:cubicBezTo>
                    <a:pt x="3" y="0"/>
                    <a:pt x="0" y="3"/>
                    <a:pt x="0" y="6"/>
                  </a:cubicBezTo>
                  <a:cubicBezTo>
                    <a:pt x="0" y="7"/>
                    <a:pt x="0" y="7"/>
                    <a:pt x="0" y="7"/>
                  </a:cubicBezTo>
                  <a:cubicBezTo>
                    <a:pt x="0" y="7"/>
                    <a:pt x="0" y="7"/>
                    <a:pt x="0" y="7"/>
                  </a:cubicBezTo>
                  <a:cubicBezTo>
                    <a:pt x="0" y="34"/>
                    <a:pt x="0" y="34"/>
                    <a:pt x="0" y="34"/>
                  </a:cubicBezTo>
                  <a:cubicBezTo>
                    <a:pt x="0" y="38"/>
                    <a:pt x="2" y="41"/>
                    <a:pt x="6" y="41"/>
                  </a:cubicBezTo>
                  <a:cubicBezTo>
                    <a:pt x="9" y="41"/>
                    <a:pt x="12" y="38"/>
                    <a:pt x="12" y="34"/>
                  </a:cubicBezTo>
                  <a:cubicBezTo>
                    <a:pt x="12" y="21"/>
                    <a:pt x="12" y="21"/>
                    <a:pt x="12" y="21"/>
                  </a:cubicBezTo>
                  <a:cubicBezTo>
                    <a:pt x="36" y="46"/>
                    <a:pt x="36" y="46"/>
                    <a:pt x="36" y="46"/>
                  </a:cubicBezTo>
                  <a:cubicBezTo>
                    <a:pt x="39" y="48"/>
                    <a:pt x="43" y="48"/>
                    <a:pt x="45" y="46"/>
                  </a:cubicBezTo>
                  <a:cubicBezTo>
                    <a:pt x="47" y="43"/>
                    <a:pt x="47" y="39"/>
                    <a:pt x="45" y="37"/>
                  </a:cubicBez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7" name="Freeform 6"/>
            <p:cNvSpPr>
              <a:spLocks/>
            </p:cNvSpPr>
            <p:nvPr/>
          </p:nvSpPr>
          <p:spPr bwMode="auto">
            <a:xfrm>
              <a:off x="8374063" y="1479984"/>
              <a:ext cx="182563" cy="180975"/>
            </a:xfrm>
            <a:custGeom>
              <a:avLst/>
              <a:gdLst>
                <a:gd name="T0" fmla="*/ 48 w 48"/>
                <a:gd name="T1" fmla="*/ 6 h 48"/>
                <a:gd name="T2" fmla="*/ 42 w 48"/>
                <a:gd name="T3" fmla="*/ 0 h 48"/>
                <a:gd name="T4" fmla="*/ 14 w 48"/>
                <a:gd name="T5" fmla="*/ 0 h 48"/>
                <a:gd name="T6" fmla="*/ 8 w 48"/>
                <a:gd name="T7" fmla="*/ 6 h 48"/>
                <a:gd name="T8" fmla="*/ 14 w 48"/>
                <a:gd name="T9" fmla="*/ 13 h 48"/>
                <a:gd name="T10" fmla="*/ 27 w 48"/>
                <a:gd name="T11" fmla="*/ 13 h 48"/>
                <a:gd name="T12" fmla="*/ 3 w 48"/>
                <a:gd name="T13" fmla="*/ 37 h 48"/>
                <a:gd name="T14" fmla="*/ 3 w 48"/>
                <a:gd name="T15" fmla="*/ 46 h 48"/>
                <a:gd name="T16" fmla="*/ 11 w 48"/>
                <a:gd name="T17" fmla="*/ 46 h 48"/>
                <a:gd name="T18" fmla="*/ 36 w 48"/>
                <a:gd name="T19" fmla="*/ 21 h 48"/>
                <a:gd name="T20" fmla="*/ 36 w 48"/>
                <a:gd name="T21" fmla="*/ 34 h 48"/>
                <a:gd name="T22" fmla="*/ 42 w 48"/>
                <a:gd name="T23" fmla="*/ 41 h 48"/>
                <a:gd name="T24" fmla="*/ 48 w 48"/>
                <a:gd name="T25" fmla="*/ 34 h 48"/>
                <a:gd name="T26" fmla="*/ 48 w 48"/>
                <a:gd name="T27" fmla="*/ 7 h 48"/>
                <a:gd name="T28" fmla="*/ 48 w 48"/>
                <a:gd name="T29" fmla="*/ 7 h 48"/>
                <a:gd name="T30" fmla="*/ 48 w 48"/>
                <a:gd name="T31"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8" y="6"/>
                  </a:moveTo>
                  <a:cubicBezTo>
                    <a:pt x="48" y="3"/>
                    <a:pt x="45" y="0"/>
                    <a:pt x="42" y="0"/>
                  </a:cubicBezTo>
                  <a:cubicBezTo>
                    <a:pt x="14" y="0"/>
                    <a:pt x="14" y="0"/>
                    <a:pt x="14" y="0"/>
                  </a:cubicBezTo>
                  <a:cubicBezTo>
                    <a:pt x="10" y="0"/>
                    <a:pt x="8" y="3"/>
                    <a:pt x="8" y="6"/>
                  </a:cubicBezTo>
                  <a:cubicBezTo>
                    <a:pt x="8" y="10"/>
                    <a:pt x="10" y="13"/>
                    <a:pt x="14" y="13"/>
                  </a:cubicBezTo>
                  <a:cubicBezTo>
                    <a:pt x="27" y="13"/>
                    <a:pt x="27" y="13"/>
                    <a:pt x="27" y="13"/>
                  </a:cubicBezTo>
                  <a:cubicBezTo>
                    <a:pt x="3" y="37"/>
                    <a:pt x="3" y="37"/>
                    <a:pt x="3" y="37"/>
                  </a:cubicBezTo>
                  <a:cubicBezTo>
                    <a:pt x="0" y="39"/>
                    <a:pt x="0" y="43"/>
                    <a:pt x="3" y="46"/>
                  </a:cubicBezTo>
                  <a:cubicBezTo>
                    <a:pt x="5" y="48"/>
                    <a:pt x="9" y="48"/>
                    <a:pt x="11" y="46"/>
                  </a:cubicBezTo>
                  <a:cubicBezTo>
                    <a:pt x="36" y="21"/>
                    <a:pt x="36" y="21"/>
                    <a:pt x="36" y="21"/>
                  </a:cubicBezTo>
                  <a:cubicBezTo>
                    <a:pt x="36" y="34"/>
                    <a:pt x="36" y="34"/>
                    <a:pt x="36" y="34"/>
                  </a:cubicBezTo>
                  <a:cubicBezTo>
                    <a:pt x="36" y="38"/>
                    <a:pt x="39" y="41"/>
                    <a:pt x="42" y="41"/>
                  </a:cubicBezTo>
                  <a:cubicBezTo>
                    <a:pt x="45" y="41"/>
                    <a:pt x="48" y="38"/>
                    <a:pt x="48" y="34"/>
                  </a:cubicBezTo>
                  <a:cubicBezTo>
                    <a:pt x="48" y="7"/>
                    <a:pt x="48" y="7"/>
                    <a:pt x="48" y="7"/>
                  </a:cubicBezTo>
                  <a:cubicBezTo>
                    <a:pt x="48" y="7"/>
                    <a:pt x="48" y="7"/>
                    <a:pt x="48" y="7"/>
                  </a:cubicBezTo>
                  <a:cubicBezTo>
                    <a:pt x="48" y="7"/>
                    <a:pt x="48" y="7"/>
                    <a:pt x="4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8" name="Freeform 7"/>
            <p:cNvSpPr>
              <a:spLocks/>
            </p:cNvSpPr>
            <p:nvPr/>
          </p:nvSpPr>
          <p:spPr bwMode="auto">
            <a:xfrm>
              <a:off x="8640763" y="1233921"/>
              <a:ext cx="179388" cy="177800"/>
            </a:xfrm>
            <a:custGeom>
              <a:avLst/>
              <a:gdLst>
                <a:gd name="T0" fmla="*/ 0 w 47"/>
                <a:gd name="T1" fmla="*/ 41 h 47"/>
                <a:gd name="T2" fmla="*/ 6 w 47"/>
                <a:gd name="T3" fmla="*/ 47 h 47"/>
                <a:gd name="T4" fmla="*/ 34 w 47"/>
                <a:gd name="T5" fmla="*/ 47 h 47"/>
                <a:gd name="T6" fmla="*/ 40 w 47"/>
                <a:gd name="T7" fmla="*/ 41 h 47"/>
                <a:gd name="T8" fmla="*/ 34 w 47"/>
                <a:gd name="T9" fmla="*/ 35 h 47"/>
                <a:gd name="T10" fmla="*/ 21 w 47"/>
                <a:gd name="T11" fmla="*/ 35 h 47"/>
                <a:gd name="T12" fmla="*/ 45 w 47"/>
                <a:gd name="T13" fmla="*/ 11 h 47"/>
                <a:gd name="T14" fmla="*/ 45 w 47"/>
                <a:gd name="T15" fmla="*/ 2 h 47"/>
                <a:gd name="T16" fmla="*/ 36 w 47"/>
                <a:gd name="T17" fmla="*/ 2 h 47"/>
                <a:gd name="T18" fmla="*/ 12 w 47"/>
                <a:gd name="T19" fmla="*/ 27 h 47"/>
                <a:gd name="T20" fmla="*/ 12 w 47"/>
                <a:gd name="T21" fmla="*/ 13 h 47"/>
                <a:gd name="T22" fmla="*/ 6 w 47"/>
                <a:gd name="T23" fmla="*/ 7 h 47"/>
                <a:gd name="T24" fmla="*/ 0 w 47"/>
                <a:gd name="T25" fmla="*/ 13 h 47"/>
                <a:gd name="T26" fmla="*/ 0 w 47"/>
                <a:gd name="T27" fmla="*/ 41 h 47"/>
                <a:gd name="T28" fmla="*/ 0 w 47"/>
                <a:gd name="T29" fmla="*/ 41 h 47"/>
                <a:gd name="T30" fmla="*/ 0 w 47"/>
                <a:gd name="T3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0" y="41"/>
                  </a:moveTo>
                  <a:cubicBezTo>
                    <a:pt x="0" y="45"/>
                    <a:pt x="3" y="47"/>
                    <a:pt x="6" y="47"/>
                  </a:cubicBezTo>
                  <a:cubicBezTo>
                    <a:pt x="34" y="47"/>
                    <a:pt x="34" y="47"/>
                    <a:pt x="34" y="47"/>
                  </a:cubicBezTo>
                  <a:cubicBezTo>
                    <a:pt x="37" y="47"/>
                    <a:pt x="40" y="45"/>
                    <a:pt x="40" y="41"/>
                  </a:cubicBezTo>
                  <a:cubicBezTo>
                    <a:pt x="40" y="38"/>
                    <a:pt x="37" y="35"/>
                    <a:pt x="34" y="35"/>
                  </a:cubicBezTo>
                  <a:cubicBezTo>
                    <a:pt x="21" y="35"/>
                    <a:pt x="21" y="35"/>
                    <a:pt x="21" y="35"/>
                  </a:cubicBezTo>
                  <a:cubicBezTo>
                    <a:pt x="45" y="11"/>
                    <a:pt x="45" y="11"/>
                    <a:pt x="45" y="11"/>
                  </a:cubicBezTo>
                  <a:cubicBezTo>
                    <a:pt x="47" y="8"/>
                    <a:pt x="47" y="4"/>
                    <a:pt x="45" y="2"/>
                  </a:cubicBezTo>
                  <a:cubicBezTo>
                    <a:pt x="43" y="0"/>
                    <a:pt x="39" y="0"/>
                    <a:pt x="36" y="2"/>
                  </a:cubicBezTo>
                  <a:cubicBezTo>
                    <a:pt x="12" y="27"/>
                    <a:pt x="12" y="27"/>
                    <a:pt x="12" y="27"/>
                  </a:cubicBezTo>
                  <a:cubicBezTo>
                    <a:pt x="12" y="13"/>
                    <a:pt x="12" y="13"/>
                    <a:pt x="12" y="13"/>
                  </a:cubicBezTo>
                  <a:cubicBezTo>
                    <a:pt x="12" y="10"/>
                    <a:pt x="9" y="7"/>
                    <a:pt x="6" y="7"/>
                  </a:cubicBezTo>
                  <a:cubicBezTo>
                    <a:pt x="2" y="7"/>
                    <a:pt x="0" y="10"/>
                    <a:pt x="0" y="13"/>
                  </a:cubicBezTo>
                  <a:cubicBezTo>
                    <a:pt x="0" y="41"/>
                    <a:pt x="0" y="41"/>
                    <a:pt x="0" y="41"/>
                  </a:cubicBezTo>
                  <a:cubicBezTo>
                    <a:pt x="0" y="41"/>
                    <a:pt x="0" y="41"/>
                    <a:pt x="0" y="41"/>
                  </a:cubicBezTo>
                  <a:cubicBezTo>
                    <a:pt x="0" y="41"/>
                    <a:pt x="0" y="4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9" name="Freeform 8"/>
            <p:cNvSpPr>
              <a:spLocks/>
            </p:cNvSpPr>
            <p:nvPr/>
          </p:nvSpPr>
          <p:spPr bwMode="auto">
            <a:xfrm>
              <a:off x="8374063" y="1233921"/>
              <a:ext cx="182563" cy="177800"/>
            </a:xfrm>
            <a:custGeom>
              <a:avLst/>
              <a:gdLst>
                <a:gd name="T0" fmla="*/ 42 w 48"/>
                <a:gd name="T1" fmla="*/ 7 h 47"/>
                <a:gd name="T2" fmla="*/ 36 w 48"/>
                <a:gd name="T3" fmla="*/ 13 h 47"/>
                <a:gd name="T4" fmla="*/ 36 w 48"/>
                <a:gd name="T5" fmla="*/ 27 h 47"/>
                <a:gd name="T6" fmla="*/ 11 w 48"/>
                <a:gd name="T7" fmla="*/ 2 h 47"/>
                <a:gd name="T8" fmla="*/ 3 w 48"/>
                <a:gd name="T9" fmla="*/ 2 h 47"/>
                <a:gd name="T10" fmla="*/ 3 w 48"/>
                <a:gd name="T11" fmla="*/ 11 h 47"/>
                <a:gd name="T12" fmla="*/ 27 w 48"/>
                <a:gd name="T13" fmla="*/ 35 h 47"/>
                <a:gd name="T14" fmla="*/ 14 w 48"/>
                <a:gd name="T15" fmla="*/ 35 h 47"/>
                <a:gd name="T16" fmla="*/ 8 w 48"/>
                <a:gd name="T17" fmla="*/ 41 h 47"/>
                <a:gd name="T18" fmla="*/ 14 w 48"/>
                <a:gd name="T19" fmla="*/ 47 h 47"/>
                <a:gd name="T20" fmla="*/ 42 w 48"/>
                <a:gd name="T21" fmla="*/ 47 h 47"/>
                <a:gd name="T22" fmla="*/ 48 w 48"/>
                <a:gd name="T23" fmla="*/ 41 h 47"/>
                <a:gd name="T24" fmla="*/ 48 w 48"/>
                <a:gd name="T25" fmla="*/ 41 h 47"/>
                <a:gd name="T26" fmla="*/ 48 w 48"/>
                <a:gd name="T27" fmla="*/ 41 h 47"/>
                <a:gd name="T28" fmla="*/ 48 w 48"/>
                <a:gd name="T29" fmla="*/ 13 h 47"/>
                <a:gd name="T30" fmla="*/ 42 w 48"/>
                <a:gd name="T31"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7">
                  <a:moveTo>
                    <a:pt x="42" y="7"/>
                  </a:moveTo>
                  <a:cubicBezTo>
                    <a:pt x="39" y="7"/>
                    <a:pt x="36" y="10"/>
                    <a:pt x="36" y="13"/>
                  </a:cubicBezTo>
                  <a:cubicBezTo>
                    <a:pt x="36" y="27"/>
                    <a:pt x="36" y="27"/>
                    <a:pt x="36" y="27"/>
                  </a:cubicBezTo>
                  <a:cubicBezTo>
                    <a:pt x="11" y="2"/>
                    <a:pt x="11" y="2"/>
                    <a:pt x="11" y="2"/>
                  </a:cubicBezTo>
                  <a:cubicBezTo>
                    <a:pt x="9" y="0"/>
                    <a:pt x="5" y="0"/>
                    <a:pt x="3" y="2"/>
                  </a:cubicBezTo>
                  <a:cubicBezTo>
                    <a:pt x="0" y="4"/>
                    <a:pt x="0" y="8"/>
                    <a:pt x="3" y="11"/>
                  </a:cubicBezTo>
                  <a:cubicBezTo>
                    <a:pt x="27" y="35"/>
                    <a:pt x="27" y="35"/>
                    <a:pt x="27" y="35"/>
                  </a:cubicBezTo>
                  <a:cubicBezTo>
                    <a:pt x="14" y="35"/>
                    <a:pt x="14" y="35"/>
                    <a:pt x="14" y="35"/>
                  </a:cubicBezTo>
                  <a:cubicBezTo>
                    <a:pt x="10" y="35"/>
                    <a:pt x="8" y="38"/>
                    <a:pt x="8" y="41"/>
                  </a:cubicBezTo>
                  <a:cubicBezTo>
                    <a:pt x="8" y="45"/>
                    <a:pt x="10" y="47"/>
                    <a:pt x="14" y="47"/>
                  </a:cubicBezTo>
                  <a:cubicBezTo>
                    <a:pt x="42" y="47"/>
                    <a:pt x="42" y="47"/>
                    <a:pt x="42" y="47"/>
                  </a:cubicBezTo>
                  <a:cubicBezTo>
                    <a:pt x="45" y="47"/>
                    <a:pt x="48" y="45"/>
                    <a:pt x="48" y="41"/>
                  </a:cubicBezTo>
                  <a:cubicBezTo>
                    <a:pt x="48" y="41"/>
                    <a:pt x="48" y="41"/>
                    <a:pt x="48" y="41"/>
                  </a:cubicBezTo>
                  <a:cubicBezTo>
                    <a:pt x="48" y="41"/>
                    <a:pt x="48" y="41"/>
                    <a:pt x="48" y="41"/>
                  </a:cubicBezTo>
                  <a:cubicBezTo>
                    <a:pt x="48" y="13"/>
                    <a:pt x="48" y="13"/>
                    <a:pt x="48" y="13"/>
                  </a:cubicBezTo>
                  <a:cubicBezTo>
                    <a:pt x="48" y="10"/>
                    <a:pt x="45"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10" name="Title 8"/>
          <p:cNvSpPr txBox="1">
            <a:spLocks/>
          </p:cNvSpPr>
          <p:nvPr/>
        </p:nvSpPr>
        <p:spPr bwMode="auto">
          <a:xfrm>
            <a:off x="1016000" y="76201"/>
            <a:ext cx="5673464"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Evaluation Process</a:t>
            </a:r>
          </a:p>
        </p:txBody>
      </p:sp>
      <p:sp>
        <p:nvSpPr>
          <p:cNvPr id="11" name="TextBox 10"/>
          <p:cNvSpPr txBox="1"/>
          <p:nvPr/>
        </p:nvSpPr>
        <p:spPr>
          <a:xfrm>
            <a:off x="1320802" y="1310773"/>
            <a:ext cx="4267199" cy="2061718"/>
          </a:xfrm>
          <a:prstGeom prst="rect">
            <a:avLst/>
          </a:prstGeom>
          <a:noFill/>
        </p:spPr>
        <p:txBody>
          <a:bodyPr wrap="square" rtlCol="0">
            <a:spAutoFit/>
          </a:bodyPr>
          <a:lstStyle/>
          <a:p>
            <a:pPr defTabSz="1219170" fontAlgn="base">
              <a:spcBef>
                <a:spcPct val="0"/>
              </a:spcBef>
              <a:spcAft>
                <a:spcPct val="0"/>
              </a:spcAft>
            </a:pPr>
            <a:r>
              <a:rPr lang="en-US" sz="2133" dirty="0">
                <a:solidFill>
                  <a:srgbClr val="7F7F7F"/>
                </a:solidFill>
                <a:latin typeface="Calibri" pitchFamily="34" charset="0"/>
                <a:cs typeface="Arial" charset="0"/>
              </a:rPr>
              <a:t>An evaluation panel of in-house subject matter experts is assembled by the Airport Authority to evaluate the Statement of Qualifications submissions and conduct interviews with highest ranked respondents.</a:t>
            </a:r>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410" y="787400"/>
            <a:ext cx="4314991" cy="5609488"/>
          </a:xfrm>
          <a:prstGeom prst="rect">
            <a:avLst/>
          </a:prstGeom>
          <a:noFill/>
          <a:ln w="9525">
            <a:solidFill>
              <a:schemeClr val="tx1"/>
            </a:solidFill>
            <a:miter lim="800000"/>
            <a:headEnd/>
            <a:tailEnd/>
          </a:ln>
          <a:effectLst>
            <a:glow rad="127000">
              <a:srgbClr val="7F7F7F">
                <a:alpha val="40000"/>
              </a:srgbClr>
            </a:glo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410" y="787400"/>
            <a:ext cx="4314991" cy="560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2630">
            <a:off x="5445045" y="5145693"/>
            <a:ext cx="185398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68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28000" y="2309"/>
            <a:ext cx="4064000" cy="6858000"/>
          </a:xfrm>
          <a:prstGeom prst="rect">
            <a:avLst/>
          </a:prstGeom>
          <a:solidFill>
            <a:srgbClr val="A2C851">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104</a:t>
            </a:fld>
            <a:endParaRPr lang="en-US">
              <a:solidFill>
                <a:prstClr val="white">
                  <a:lumMod val="50000"/>
                </a:prstClr>
              </a:solidFill>
              <a:latin typeface="Calibri"/>
            </a:endParaRPr>
          </a:p>
        </p:txBody>
      </p:sp>
      <p:sp>
        <p:nvSpPr>
          <p:cNvPr id="9" name="TextBox 8"/>
          <p:cNvSpPr txBox="1"/>
          <p:nvPr/>
        </p:nvSpPr>
        <p:spPr>
          <a:xfrm>
            <a:off x="1016000" y="787400"/>
            <a:ext cx="5147032" cy="5488554"/>
          </a:xfrm>
          <a:prstGeom prst="rect">
            <a:avLst/>
          </a:prstGeom>
          <a:noFill/>
        </p:spPr>
        <p:txBody>
          <a:bodyPr wrap="square" rtlCol="0">
            <a:spAutoFit/>
          </a:bodyPr>
          <a:lstStyle/>
          <a:p>
            <a:pPr defTabSz="1219170" fontAlgn="base">
              <a:spcBef>
                <a:spcPct val="0"/>
              </a:spcBef>
              <a:spcAft>
                <a:spcPct val="0"/>
              </a:spcAft>
            </a:pPr>
            <a:endParaRPr lang="en-US" sz="933" b="1" dirty="0">
              <a:solidFill>
                <a:srgbClr val="7F7F7F"/>
              </a:solidFill>
              <a:latin typeface="Calibri" pitchFamily="34" charset="0"/>
              <a:cs typeface="Arial" charset="0"/>
            </a:endParaRPr>
          </a:p>
          <a:p>
            <a:pPr defTabSz="1219170" fontAlgn="base">
              <a:spcBef>
                <a:spcPct val="0"/>
              </a:spcBef>
              <a:spcAft>
                <a:spcPct val="0"/>
              </a:spcAft>
            </a:pPr>
            <a:r>
              <a:rPr lang="en-US" sz="1600" dirty="0">
                <a:solidFill>
                  <a:srgbClr val="7F7F7F"/>
                </a:solidFill>
                <a:latin typeface="Calibri" pitchFamily="34" charset="0"/>
                <a:cs typeface="Arial" charset="0"/>
              </a:rPr>
              <a:t>The content of each submission is normally based on each of the following “weighted” factors.</a:t>
            </a:r>
          </a:p>
          <a:p>
            <a:pPr defTabSz="1219170" fontAlgn="base">
              <a:spcBef>
                <a:spcPct val="0"/>
              </a:spcBef>
              <a:spcAft>
                <a:spcPct val="0"/>
              </a:spcAft>
            </a:pPr>
            <a:endParaRPr lang="en-US" sz="533" dirty="0">
              <a:solidFill>
                <a:srgbClr val="7F7F7F"/>
              </a:solidFill>
              <a:latin typeface="Calibri" pitchFamily="34" charset="0"/>
              <a:cs typeface="Arial" charset="0"/>
            </a:endParaRPr>
          </a:p>
          <a:p>
            <a:pPr marL="457189" indent="-457189" defTabSz="1219170" fontAlgn="base">
              <a:spcBef>
                <a:spcPct val="0"/>
              </a:spcBef>
              <a:spcAft>
                <a:spcPct val="0"/>
              </a:spcAft>
            </a:pPr>
            <a:r>
              <a:rPr lang="en-US" sz="1600" dirty="0">
                <a:solidFill>
                  <a:srgbClr val="7F7F7F"/>
                </a:solidFill>
                <a:latin typeface="Calibri" pitchFamily="34" charset="0"/>
                <a:cs typeface="Arial" charset="0"/>
              </a:rPr>
              <a:t>    A.  </a:t>
            </a:r>
            <a:r>
              <a:rPr lang="en-US" sz="1600" b="1" dirty="0">
                <a:solidFill>
                  <a:srgbClr val="7F7F7F"/>
                </a:solidFill>
                <a:latin typeface="Calibri" pitchFamily="34" charset="0"/>
                <a:cs typeface="Arial" charset="0"/>
              </a:rPr>
              <a:t>Company Experience and Skill</a:t>
            </a:r>
            <a:r>
              <a:rPr lang="en-US" sz="1600" dirty="0">
                <a:solidFill>
                  <a:srgbClr val="7F7F7F"/>
                </a:solidFill>
                <a:latin typeface="Calibri" pitchFamily="34" charset="0"/>
                <a:cs typeface="Arial" charset="0"/>
              </a:rPr>
              <a:t>; Provide a company description to include professional history, and relevant experience demonstrating a capable and working knowledge to self-perform these services.  Provide an organization chart delineating the individuals with overall and daily responsibility;</a:t>
            </a:r>
          </a:p>
          <a:p>
            <a:pPr marL="452955" indent="-452955" defTabSz="1219170" fontAlgn="base">
              <a:spcBef>
                <a:spcPct val="0"/>
              </a:spcBef>
              <a:spcAft>
                <a:spcPct val="0"/>
              </a:spcAft>
            </a:pPr>
            <a:r>
              <a:rPr lang="en-US" sz="1600" dirty="0">
                <a:solidFill>
                  <a:srgbClr val="7F7F7F"/>
                </a:solidFill>
                <a:latin typeface="Calibri" pitchFamily="34" charset="0"/>
                <a:cs typeface="Arial" charset="0"/>
              </a:rPr>
              <a:t>    B.  </a:t>
            </a:r>
            <a:r>
              <a:rPr lang="en-US" sz="1600" b="1" dirty="0">
                <a:solidFill>
                  <a:srgbClr val="7F7F7F"/>
                </a:solidFill>
                <a:latin typeface="Calibri" pitchFamily="34" charset="0"/>
                <a:cs typeface="Arial" charset="0"/>
              </a:rPr>
              <a:t>Primary Staff</a:t>
            </a:r>
            <a:r>
              <a:rPr lang="en-US" sz="1600" dirty="0">
                <a:solidFill>
                  <a:srgbClr val="7F7F7F"/>
                </a:solidFill>
                <a:latin typeface="Calibri" pitchFamily="34" charset="0"/>
                <a:cs typeface="Arial" charset="0"/>
              </a:rPr>
              <a:t>; Identify the particular services to be performed by the personnel describing their individual skills, experience, and working knowledge needed to perform the services requested in this RFQ.  Provide their </a:t>
            </a:r>
            <a:r>
              <a:rPr lang="en-US" sz="1600" dirty="0" err="1">
                <a:solidFill>
                  <a:srgbClr val="7F7F7F"/>
                </a:solidFill>
                <a:latin typeface="Calibri" pitchFamily="34" charset="0"/>
                <a:cs typeface="Arial" charset="0"/>
              </a:rPr>
              <a:t>resumés</a:t>
            </a:r>
            <a:r>
              <a:rPr lang="en-US" sz="1600" dirty="0">
                <a:solidFill>
                  <a:srgbClr val="7F7F7F"/>
                </a:solidFill>
                <a:latin typeface="Calibri" pitchFamily="34" charset="0"/>
                <a:cs typeface="Arial" charset="0"/>
              </a:rPr>
              <a:t>;</a:t>
            </a:r>
          </a:p>
          <a:p>
            <a:pPr marL="457189" indent="-457189" defTabSz="1219170" fontAlgn="base">
              <a:spcBef>
                <a:spcPct val="0"/>
              </a:spcBef>
              <a:spcAft>
                <a:spcPct val="0"/>
              </a:spcAft>
            </a:pPr>
            <a:r>
              <a:rPr lang="en-US" sz="1600" dirty="0">
                <a:solidFill>
                  <a:srgbClr val="7F7F7F"/>
                </a:solidFill>
                <a:latin typeface="Calibri" pitchFamily="34" charset="0"/>
                <a:cs typeface="Arial" charset="0"/>
              </a:rPr>
              <a:t>    C.  </a:t>
            </a:r>
            <a:r>
              <a:rPr lang="en-US" sz="1600" b="1" dirty="0">
                <a:solidFill>
                  <a:srgbClr val="7F7F7F"/>
                </a:solidFill>
                <a:latin typeface="Calibri" pitchFamily="34" charset="0"/>
                <a:cs typeface="Arial" charset="0"/>
              </a:rPr>
              <a:t>Work Plan/Equipment; </a:t>
            </a:r>
            <a:r>
              <a:rPr lang="en-US" sz="1600" dirty="0">
                <a:solidFill>
                  <a:srgbClr val="7F7F7F"/>
                </a:solidFill>
                <a:latin typeface="Calibri" pitchFamily="34" charset="0"/>
                <a:cs typeface="Arial" charset="0"/>
              </a:rPr>
              <a:t>provide approach/ methodology on how you render services to include</a:t>
            </a:r>
            <a:br>
              <a:rPr lang="en-US" sz="1600" dirty="0">
                <a:solidFill>
                  <a:srgbClr val="7F7F7F"/>
                </a:solidFill>
                <a:latin typeface="Calibri" pitchFamily="34" charset="0"/>
                <a:cs typeface="Arial" charset="0"/>
              </a:rPr>
            </a:br>
            <a:r>
              <a:rPr lang="en-US" sz="1600" dirty="0">
                <a:solidFill>
                  <a:srgbClr val="7F7F7F"/>
                </a:solidFill>
                <a:latin typeface="Calibri" pitchFamily="34" charset="0"/>
                <a:cs typeface="Arial" charset="0"/>
              </a:rPr>
              <a:t>a brief listing of firm’s equipment and stock materials;</a:t>
            </a:r>
          </a:p>
          <a:p>
            <a:pPr marL="457189" indent="-457189" defTabSz="1219170" fontAlgn="base">
              <a:spcBef>
                <a:spcPct val="0"/>
              </a:spcBef>
              <a:spcAft>
                <a:spcPct val="0"/>
              </a:spcAft>
            </a:pPr>
            <a:r>
              <a:rPr lang="en-US" sz="1600" dirty="0">
                <a:solidFill>
                  <a:srgbClr val="7F7F7F"/>
                </a:solidFill>
                <a:latin typeface="Calibri" pitchFamily="34" charset="0"/>
                <a:cs typeface="Arial" charset="0"/>
              </a:rPr>
              <a:t>    D.  </a:t>
            </a:r>
            <a:r>
              <a:rPr lang="en-US" sz="1600" b="1" dirty="0">
                <a:solidFill>
                  <a:srgbClr val="7F7F7F"/>
                </a:solidFill>
                <a:latin typeface="Calibri" pitchFamily="34" charset="0"/>
                <a:cs typeface="Arial" charset="0"/>
              </a:rPr>
              <a:t>Sustainability; </a:t>
            </a:r>
            <a:r>
              <a:rPr lang="en-US" sz="1600" dirty="0">
                <a:solidFill>
                  <a:srgbClr val="7F7F7F"/>
                </a:solidFill>
                <a:latin typeface="Calibri" pitchFamily="34" charset="0"/>
                <a:cs typeface="Arial" charset="0"/>
              </a:rPr>
              <a:t>approach to Environmental Management and Purchasing; pollution prevention; Alternative Fuel Usage; recycling and the like; and</a:t>
            </a:r>
          </a:p>
          <a:p>
            <a:pPr marL="457189" indent="-457189" defTabSz="1219170" fontAlgn="base">
              <a:spcBef>
                <a:spcPct val="0"/>
              </a:spcBef>
              <a:spcAft>
                <a:spcPct val="0"/>
              </a:spcAft>
            </a:pPr>
            <a:r>
              <a:rPr lang="en-US" sz="1600" dirty="0">
                <a:solidFill>
                  <a:srgbClr val="7F7F7F"/>
                </a:solidFill>
                <a:latin typeface="Calibri" pitchFamily="34" charset="0"/>
                <a:cs typeface="Arial" charset="0"/>
              </a:rPr>
              <a:t>    E.  </a:t>
            </a:r>
            <a:r>
              <a:rPr lang="en-US" sz="1600" b="1" dirty="0">
                <a:solidFill>
                  <a:srgbClr val="7F7F7F"/>
                </a:solidFill>
                <a:latin typeface="Calibri" pitchFamily="34" charset="0"/>
                <a:cs typeface="Arial" charset="0"/>
              </a:rPr>
              <a:t>Small Business Preference</a:t>
            </a:r>
            <a:r>
              <a:rPr lang="en-US" sz="1600" dirty="0">
                <a:solidFill>
                  <a:srgbClr val="7F7F7F"/>
                </a:solidFill>
                <a:latin typeface="Calibri" pitchFamily="34" charset="0"/>
                <a:cs typeface="Arial" charset="0"/>
              </a:rPr>
              <a:t>; preference points awarded upon verification.</a:t>
            </a:r>
          </a:p>
        </p:txBody>
      </p:sp>
      <p:sp>
        <p:nvSpPr>
          <p:cNvPr id="10" name="Oval 9"/>
          <p:cNvSpPr/>
          <p:nvPr/>
        </p:nvSpPr>
        <p:spPr>
          <a:xfrm>
            <a:off x="711200" y="313134"/>
            <a:ext cx="423072" cy="445049"/>
          </a:xfrm>
          <a:prstGeom prst="ellipse">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grpSp>
        <p:nvGrpSpPr>
          <p:cNvPr id="11" name="Group 10"/>
          <p:cNvGrpSpPr/>
          <p:nvPr/>
        </p:nvGrpSpPr>
        <p:grpSpPr>
          <a:xfrm>
            <a:off x="781194" y="401035"/>
            <a:ext cx="276879" cy="264091"/>
            <a:chOff x="4038664" y="4771323"/>
            <a:chExt cx="1816100" cy="1732221"/>
          </a:xfrm>
          <a:solidFill>
            <a:schemeClr val="bg1"/>
          </a:solidFill>
        </p:grpSpPr>
        <p:sp>
          <p:nvSpPr>
            <p:cNvPr id="12" name="Freeform 32"/>
            <p:cNvSpPr>
              <a:spLocks/>
            </p:cNvSpPr>
            <p:nvPr/>
          </p:nvSpPr>
          <p:spPr bwMode="auto">
            <a:xfrm>
              <a:off x="4038664" y="5560997"/>
              <a:ext cx="1816100" cy="543153"/>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3" name="Freeform 33"/>
            <p:cNvSpPr>
              <a:spLocks/>
            </p:cNvSpPr>
            <p:nvPr/>
          </p:nvSpPr>
          <p:spPr bwMode="auto">
            <a:xfrm>
              <a:off x="4038664" y="6009768"/>
              <a:ext cx="1816100" cy="493776"/>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4" name="Freeform 34"/>
            <p:cNvSpPr>
              <a:spLocks/>
            </p:cNvSpPr>
            <p:nvPr/>
          </p:nvSpPr>
          <p:spPr bwMode="auto">
            <a:xfrm>
              <a:off x="4196259" y="4771323"/>
              <a:ext cx="1500909" cy="851479"/>
            </a:xfrm>
            <a:custGeom>
              <a:avLst/>
              <a:gdLst>
                <a:gd name="T0" fmla="*/ 1144 w 1144"/>
                <a:gd name="T1" fmla="*/ 324 h 649"/>
                <a:gd name="T2" fmla="*/ 571 w 1144"/>
                <a:gd name="T3" fmla="*/ 0 h 649"/>
                <a:gd name="T4" fmla="*/ 0 w 1144"/>
                <a:gd name="T5" fmla="*/ 324 h 649"/>
                <a:gd name="T6" fmla="*/ 571 w 1144"/>
                <a:gd name="T7" fmla="*/ 649 h 649"/>
                <a:gd name="T8" fmla="*/ 1144 w 1144"/>
                <a:gd name="T9" fmla="*/ 324 h 649"/>
              </a:gdLst>
              <a:ahLst/>
              <a:cxnLst>
                <a:cxn ang="0">
                  <a:pos x="T0" y="T1"/>
                </a:cxn>
                <a:cxn ang="0">
                  <a:pos x="T2" y="T3"/>
                </a:cxn>
                <a:cxn ang="0">
                  <a:pos x="T4" y="T5"/>
                </a:cxn>
                <a:cxn ang="0">
                  <a:pos x="T6" y="T7"/>
                </a:cxn>
                <a:cxn ang="0">
                  <a:pos x="T8" y="T9"/>
                </a:cxn>
              </a:cxnLst>
              <a:rect l="0" t="0" r="r" b="b"/>
              <a:pathLst>
                <a:path w="1144" h="649">
                  <a:moveTo>
                    <a:pt x="1144" y="324"/>
                  </a:moveTo>
                  <a:lnTo>
                    <a:pt x="571" y="0"/>
                  </a:lnTo>
                  <a:lnTo>
                    <a:pt x="0" y="324"/>
                  </a:lnTo>
                  <a:lnTo>
                    <a:pt x="571" y="649"/>
                  </a:lnTo>
                  <a:lnTo>
                    <a:pt x="1144"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15" name="Text Box 10"/>
          <p:cNvSpPr txBox="1">
            <a:spLocks noChangeArrowheads="1"/>
          </p:cNvSpPr>
          <p:nvPr/>
        </p:nvSpPr>
        <p:spPr bwMode="auto">
          <a:xfrm>
            <a:off x="228601" y="279401"/>
            <a:ext cx="645895"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3</a:t>
            </a:r>
            <a:endParaRPr lang="en-US" sz="2400" b="1" dirty="0">
              <a:solidFill>
                <a:srgbClr val="EF3E6F"/>
              </a:solidFill>
              <a:latin typeface="Calibri"/>
              <a:ea typeface="Open Sans" pitchFamily="34" charset="0"/>
              <a:cs typeface="Open Sans"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816" y="942341"/>
            <a:ext cx="4335584" cy="5636260"/>
          </a:xfrm>
          <a:prstGeom prst="rect">
            <a:avLst/>
          </a:prstGeom>
          <a:noFill/>
          <a:ln w="9525">
            <a:solidFill>
              <a:schemeClr val="tx1"/>
            </a:solidFill>
            <a:miter lim="800000"/>
            <a:headEnd/>
            <a:tailEnd/>
          </a:ln>
          <a:effectLst>
            <a:glow rad="127000">
              <a:srgbClr val="7F7F7F">
                <a:alpha val="40000"/>
              </a:srgbClr>
            </a:glo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818" y="942339"/>
            <a:ext cx="4335583" cy="563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8"/>
          <p:cNvSpPr txBox="1">
            <a:spLocks/>
          </p:cNvSpPr>
          <p:nvPr/>
        </p:nvSpPr>
        <p:spPr bwMode="auto">
          <a:xfrm>
            <a:off x="-203200" y="22656"/>
            <a:ext cx="8636000"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Candidate Selection</a:t>
            </a:r>
          </a:p>
        </p:txBody>
      </p:sp>
    </p:spTree>
    <p:extLst>
      <p:ext uri="{BB962C8B-B14F-4D97-AF65-F5344CB8AC3E}">
        <p14:creationId xmlns:p14="http://schemas.microsoft.com/office/powerpoint/2010/main" val="13086199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105</a:t>
            </a:fld>
            <a:endParaRPr lang="en-US">
              <a:solidFill>
                <a:prstClr val="white">
                  <a:lumMod val="50000"/>
                </a:prstClr>
              </a:solidFill>
              <a:latin typeface="Calibri"/>
            </a:endParaRPr>
          </a:p>
        </p:txBody>
      </p:sp>
      <p:sp>
        <p:nvSpPr>
          <p:cNvPr id="3" name="Text Box 10"/>
          <p:cNvSpPr txBox="1">
            <a:spLocks noChangeArrowheads="1"/>
          </p:cNvSpPr>
          <p:nvPr/>
        </p:nvSpPr>
        <p:spPr bwMode="auto">
          <a:xfrm>
            <a:off x="203201" y="335004"/>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4</a:t>
            </a:r>
            <a:endParaRPr lang="en-US" sz="2400" b="1" dirty="0">
              <a:solidFill>
                <a:srgbClr val="EF3E6F"/>
              </a:solidFill>
              <a:latin typeface="Calibri"/>
              <a:ea typeface="Open Sans" pitchFamily="34" charset="0"/>
              <a:cs typeface="Open Sans" pitchFamily="34" charset="0"/>
            </a:endParaRPr>
          </a:p>
        </p:txBody>
      </p:sp>
      <p:sp>
        <p:nvSpPr>
          <p:cNvPr id="4" name="Snip Single Corner Rectangle 3"/>
          <p:cNvSpPr/>
          <p:nvPr/>
        </p:nvSpPr>
        <p:spPr>
          <a:xfrm>
            <a:off x="804991" y="351458"/>
            <a:ext cx="501107" cy="501780"/>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5" name="Rectangle 4"/>
          <p:cNvSpPr/>
          <p:nvPr/>
        </p:nvSpPr>
        <p:spPr>
          <a:xfrm>
            <a:off x="711200" y="296334"/>
            <a:ext cx="509653" cy="584775"/>
          </a:xfrm>
          <a:prstGeom prst="rect">
            <a:avLst/>
          </a:prstGeom>
        </p:spPr>
        <p:txBody>
          <a:bodyPr wrap="square">
            <a:spAutoFit/>
          </a:bodyPr>
          <a:lstStyle/>
          <a:p>
            <a:pPr defTabSz="1219170" fontAlgn="base">
              <a:spcBef>
                <a:spcPct val="0"/>
              </a:spcBef>
              <a:spcAft>
                <a:spcPct val="0"/>
              </a:spcAft>
            </a:pPr>
            <a:r>
              <a:rPr lang="en-US" sz="3200" dirty="0">
                <a:solidFill>
                  <a:prstClr val="white"/>
                </a:solidFill>
                <a:latin typeface="Calibri" pitchFamily="34" charset="0"/>
                <a:cs typeface="Arial" charset="0"/>
                <a:sym typeface="Webdings"/>
              </a:rPr>
              <a:t></a:t>
            </a:r>
            <a:endParaRPr lang="en-US" sz="3733" dirty="0">
              <a:solidFill>
                <a:prstClr val="white"/>
              </a:solidFill>
              <a:latin typeface="Calibri" pitchFamily="34" charset="0"/>
              <a:cs typeface="Arial"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8800" y="787401"/>
            <a:ext cx="4165600" cy="5390777"/>
          </a:xfrm>
          <a:prstGeom prst="rect">
            <a:avLst/>
          </a:prstGeom>
          <a:noFill/>
          <a:ln w="9525">
            <a:solidFill>
              <a:schemeClr val="tx1"/>
            </a:solidFill>
            <a:miter lim="800000"/>
            <a:headEnd/>
            <a:tailEnd/>
          </a:ln>
          <a:effectLst>
            <a:glow rad="127000">
              <a:srgbClr val="7F7F7F">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Title 8"/>
          <p:cNvSpPr txBox="1">
            <a:spLocks/>
          </p:cNvSpPr>
          <p:nvPr/>
        </p:nvSpPr>
        <p:spPr bwMode="auto">
          <a:xfrm>
            <a:off x="1219201" y="177801"/>
            <a:ext cx="4638809" cy="86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Award Process</a:t>
            </a:r>
          </a:p>
        </p:txBody>
      </p:sp>
      <p:sp>
        <p:nvSpPr>
          <p:cNvPr id="8" name="Rectangle 7"/>
          <p:cNvSpPr/>
          <p:nvPr/>
        </p:nvSpPr>
        <p:spPr>
          <a:xfrm>
            <a:off x="1422400" y="1701800"/>
            <a:ext cx="4572000" cy="3046411"/>
          </a:xfrm>
          <a:prstGeom prst="rect">
            <a:avLst/>
          </a:prstGeom>
        </p:spPr>
        <p:txBody>
          <a:bodyPr wrap="square">
            <a:spAutoFit/>
          </a:bodyPr>
          <a:lstStyle/>
          <a:p>
            <a:pPr defTabSz="1219170" fontAlgn="base">
              <a:spcBef>
                <a:spcPct val="0"/>
              </a:spcBef>
              <a:spcAft>
                <a:spcPct val="0"/>
              </a:spcAft>
            </a:pPr>
            <a:r>
              <a:rPr lang="en-US" sz="2133" dirty="0">
                <a:solidFill>
                  <a:srgbClr val="7F7F7F"/>
                </a:solidFill>
                <a:latin typeface="Calibri" pitchFamily="34" charset="0"/>
                <a:cs typeface="Arial" charset="0"/>
              </a:rPr>
              <a:t>The Procurement Department provides written notification of the results to all candidates interviewed once the evaluation process has concluded.</a:t>
            </a:r>
          </a:p>
          <a:p>
            <a:pPr defTabSz="1219170" fontAlgn="base">
              <a:spcBef>
                <a:spcPct val="0"/>
              </a:spcBef>
              <a:spcAft>
                <a:spcPct val="0"/>
              </a:spcAft>
            </a:pPr>
            <a:endParaRPr lang="en-US" sz="2133" dirty="0">
              <a:solidFill>
                <a:srgbClr val="7F7F7F"/>
              </a:solidFill>
              <a:latin typeface="Calibri" pitchFamily="34" charset="0"/>
              <a:cs typeface="Arial" charset="0"/>
            </a:endParaRPr>
          </a:p>
          <a:p>
            <a:pPr defTabSz="1219170" fontAlgn="base">
              <a:spcBef>
                <a:spcPct val="0"/>
              </a:spcBef>
              <a:spcAft>
                <a:spcPct val="0"/>
              </a:spcAft>
            </a:pPr>
            <a:r>
              <a:rPr lang="en-US" sz="2133" dirty="0">
                <a:solidFill>
                  <a:srgbClr val="7F7F7F"/>
                </a:solidFill>
                <a:latin typeface="Calibri" pitchFamily="34" charset="0"/>
                <a:cs typeface="Arial" charset="0"/>
              </a:rPr>
              <a:t>The Procurement Department drafts the Contractor Agreement and transmits to Contractor for review and execution.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1" y="787401"/>
            <a:ext cx="4194652" cy="539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3214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106</a:t>
            </a:fld>
            <a:endParaRPr lang="en-US" dirty="0">
              <a:solidFill>
                <a:prstClr val="white">
                  <a:lumMod val="50000"/>
                </a:prstClr>
              </a:solidFill>
              <a:latin typeface="Calibri"/>
            </a:endParaRPr>
          </a:p>
        </p:txBody>
      </p:sp>
      <p:sp>
        <p:nvSpPr>
          <p:cNvPr id="3" name="Text Box 10"/>
          <p:cNvSpPr txBox="1">
            <a:spLocks noChangeArrowheads="1"/>
          </p:cNvSpPr>
          <p:nvPr/>
        </p:nvSpPr>
        <p:spPr bwMode="auto">
          <a:xfrm>
            <a:off x="372000" y="436604"/>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5</a:t>
            </a:r>
            <a:endParaRPr lang="en-US" sz="2400" b="1" dirty="0">
              <a:solidFill>
                <a:srgbClr val="EF3E6F"/>
              </a:solidFill>
              <a:latin typeface="Calibri"/>
              <a:ea typeface="Open Sans" pitchFamily="34" charset="0"/>
              <a:cs typeface="Open Sans" pitchFamily="34" charset="0"/>
            </a:endParaRPr>
          </a:p>
        </p:txBody>
      </p:sp>
      <p:sp>
        <p:nvSpPr>
          <p:cNvPr id="4" name="Diamond 3"/>
          <p:cNvSpPr/>
          <p:nvPr/>
        </p:nvSpPr>
        <p:spPr>
          <a:xfrm>
            <a:off x="928255" y="353291"/>
            <a:ext cx="807036" cy="80812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grpSp>
        <p:nvGrpSpPr>
          <p:cNvPr id="5" name="Group 4"/>
          <p:cNvGrpSpPr/>
          <p:nvPr/>
        </p:nvGrpSpPr>
        <p:grpSpPr>
          <a:xfrm>
            <a:off x="1134601" y="595713"/>
            <a:ext cx="422993" cy="316001"/>
            <a:chOff x="1249363" y="2060575"/>
            <a:chExt cx="539751" cy="403226"/>
          </a:xfrm>
          <a:solidFill>
            <a:schemeClr val="bg1"/>
          </a:solidFill>
        </p:grpSpPr>
        <p:sp>
          <p:nvSpPr>
            <p:cNvPr id="6" name="Freeform 5"/>
            <p:cNvSpPr>
              <a:spLocks/>
            </p:cNvSpPr>
            <p:nvPr/>
          </p:nvSpPr>
          <p:spPr bwMode="auto">
            <a:xfrm>
              <a:off x="1454151" y="2157413"/>
              <a:ext cx="334963" cy="306388"/>
            </a:xfrm>
            <a:custGeom>
              <a:avLst/>
              <a:gdLst>
                <a:gd name="T0" fmla="*/ 89 w 89"/>
                <a:gd name="T1" fmla="*/ 32 h 81"/>
                <a:gd name="T2" fmla="*/ 43 w 89"/>
                <a:gd name="T3" fmla="*/ 0 h 81"/>
                <a:gd name="T4" fmla="*/ 41 w 89"/>
                <a:gd name="T5" fmla="*/ 0 h 81"/>
                <a:gd name="T6" fmla="*/ 43 w 89"/>
                <a:gd name="T7" fmla="*/ 11 h 81"/>
                <a:gd name="T8" fmla="*/ 0 w 89"/>
                <a:gd name="T9" fmla="*/ 43 h 81"/>
                <a:gd name="T10" fmla="*/ 0 w 89"/>
                <a:gd name="T11" fmla="*/ 43 h 81"/>
                <a:gd name="T12" fmla="*/ 40 w 89"/>
                <a:gd name="T13" fmla="*/ 64 h 81"/>
                <a:gd name="T14" fmla="*/ 75 w 89"/>
                <a:gd name="T15" fmla="*/ 81 h 81"/>
                <a:gd name="T16" fmla="*/ 64 w 89"/>
                <a:gd name="T17" fmla="*/ 61 h 81"/>
                <a:gd name="T18" fmla="*/ 89 w 89"/>
                <a:gd name="T19"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2"/>
                  </a:moveTo>
                  <a:cubicBezTo>
                    <a:pt x="89" y="14"/>
                    <a:pt x="69" y="0"/>
                    <a:pt x="43" y="0"/>
                  </a:cubicBezTo>
                  <a:cubicBezTo>
                    <a:pt x="42" y="0"/>
                    <a:pt x="42" y="0"/>
                    <a:pt x="41" y="0"/>
                  </a:cubicBezTo>
                  <a:cubicBezTo>
                    <a:pt x="42" y="3"/>
                    <a:pt x="43" y="7"/>
                    <a:pt x="43" y="11"/>
                  </a:cubicBezTo>
                  <a:cubicBezTo>
                    <a:pt x="43" y="28"/>
                    <a:pt x="24" y="42"/>
                    <a:pt x="0" y="43"/>
                  </a:cubicBezTo>
                  <a:cubicBezTo>
                    <a:pt x="0" y="43"/>
                    <a:pt x="0" y="43"/>
                    <a:pt x="0" y="43"/>
                  </a:cubicBezTo>
                  <a:cubicBezTo>
                    <a:pt x="6" y="55"/>
                    <a:pt x="22" y="63"/>
                    <a:pt x="40" y="64"/>
                  </a:cubicBezTo>
                  <a:cubicBezTo>
                    <a:pt x="53" y="75"/>
                    <a:pt x="75" y="81"/>
                    <a:pt x="75" y="81"/>
                  </a:cubicBezTo>
                  <a:cubicBezTo>
                    <a:pt x="64" y="71"/>
                    <a:pt x="63" y="65"/>
                    <a:pt x="64" y="61"/>
                  </a:cubicBezTo>
                  <a:cubicBezTo>
                    <a:pt x="79" y="56"/>
                    <a:pt x="89" y="45"/>
                    <a:pt x="8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7" name="Freeform 6"/>
            <p:cNvSpPr>
              <a:spLocks/>
            </p:cNvSpPr>
            <p:nvPr/>
          </p:nvSpPr>
          <p:spPr bwMode="auto">
            <a:xfrm>
              <a:off x="1249363" y="2060575"/>
              <a:ext cx="347663" cy="304800"/>
            </a:xfrm>
            <a:custGeom>
              <a:avLst/>
              <a:gdLst>
                <a:gd name="T0" fmla="*/ 89 w 92"/>
                <a:gd name="T1" fmla="*/ 21 h 81"/>
                <a:gd name="T2" fmla="*/ 46 w 92"/>
                <a:gd name="T3" fmla="*/ 0 h 81"/>
                <a:gd name="T4" fmla="*/ 0 w 92"/>
                <a:gd name="T5" fmla="*/ 32 h 81"/>
                <a:gd name="T6" fmla="*/ 25 w 92"/>
                <a:gd name="T7" fmla="*/ 61 h 81"/>
                <a:gd name="T8" fmla="*/ 15 w 92"/>
                <a:gd name="T9" fmla="*/ 81 h 81"/>
                <a:gd name="T10" fmla="*/ 49 w 92"/>
                <a:gd name="T11" fmla="*/ 65 h 81"/>
                <a:gd name="T12" fmla="*/ 49 w 92"/>
                <a:gd name="T13" fmla="*/ 64 h 81"/>
                <a:gd name="T14" fmla="*/ 92 w 92"/>
                <a:gd name="T15" fmla="*/ 32 h 81"/>
                <a:gd name="T16" fmla="*/ 89 w 92"/>
                <a:gd name="T17"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1">
                  <a:moveTo>
                    <a:pt x="89" y="21"/>
                  </a:moveTo>
                  <a:cubicBezTo>
                    <a:pt x="83" y="9"/>
                    <a:pt x="66" y="0"/>
                    <a:pt x="46" y="0"/>
                  </a:cubicBezTo>
                  <a:cubicBezTo>
                    <a:pt x="21" y="0"/>
                    <a:pt x="0" y="14"/>
                    <a:pt x="0" y="32"/>
                  </a:cubicBezTo>
                  <a:cubicBezTo>
                    <a:pt x="0" y="45"/>
                    <a:pt x="10" y="56"/>
                    <a:pt x="25" y="61"/>
                  </a:cubicBezTo>
                  <a:cubicBezTo>
                    <a:pt x="26" y="65"/>
                    <a:pt x="25" y="71"/>
                    <a:pt x="15" y="81"/>
                  </a:cubicBezTo>
                  <a:cubicBezTo>
                    <a:pt x="15" y="81"/>
                    <a:pt x="36" y="75"/>
                    <a:pt x="49" y="65"/>
                  </a:cubicBezTo>
                  <a:cubicBezTo>
                    <a:pt x="49" y="65"/>
                    <a:pt x="49" y="65"/>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graphicFrame>
        <p:nvGraphicFramePr>
          <p:cNvPr id="14" name="Table 13"/>
          <p:cNvGraphicFramePr>
            <a:graphicFrameLocks noGrp="1"/>
          </p:cNvGraphicFramePr>
          <p:nvPr/>
        </p:nvGraphicFramePr>
        <p:xfrm>
          <a:off x="2032000" y="360680"/>
          <a:ext cx="9855200" cy="5904653"/>
        </p:xfrm>
        <a:graphic>
          <a:graphicData uri="http://schemas.openxmlformats.org/drawingml/2006/table">
            <a:tbl>
              <a:tblPr firstRow="1" bandRow="1">
                <a:tableStyleId>{5C22544A-7EE6-4342-B048-85BDC9FD1C3A}</a:tableStyleId>
              </a:tblPr>
              <a:tblGrid>
                <a:gridCol w="1945745">
                  <a:extLst>
                    <a:ext uri="{9D8B030D-6E8A-4147-A177-3AD203B41FA5}">
                      <a16:colId xmlns:a16="http://schemas.microsoft.com/office/drawing/2014/main" val="20000"/>
                    </a:ext>
                  </a:extLst>
                </a:gridCol>
                <a:gridCol w="2321455">
                  <a:extLst>
                    <a:ext uri="{9D8B030D-6E8A-4147-A177-3AD203B41FA5}">
                      <a16:colId xmlns:a16="http://schemas.microsoft.com/office/drawing/2014/main" val="20001"/>
                    </a:ext>
                  </a:extLst>
                </a:gridCol>
                <a:gridCol w="5588000">
                  <a:extLst>
                    <a:ext uri="{9D8B030D-6E8A-4147-A177-3AD203B41FA5}">
                      <a16:colId xmlns:a16="http://schemas.microsoft.com/office/drawing/2014/main" val="20002"/>
                    </a:ext>
                  </a:extLst>
                </a:gridCol>
              </a:tblGrid>
              <a:tr h="494453">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cap="all" baseline="0" dirty="0">
                          <a:solidFill>
                            <a:srgbClr val="7F7F7F"/>
                          </a:solidFill>
                        </a:rPr>
                        <a:t>CONTRACT KICK-OFF Meeting - Review of Contract</a:t>
                      </a:r>
                    </a:p>
                  </a:txBody>
                  <a:tcPr marL="121920" marR="121920" marT="60960" marB="60960"/>
                </a:tc>
                <a:tc hMerge="1">
                  <a:txBody>
                    <a:bodyPr/>
                    <a:lstStyle/>
                    <a:p>
                      <a:endParaRPr lang="en-US" sz="1050" dirty="0"/>
                    </a:p>
                  </a:txBody>
                  <a:tcPr/>
                </a:tc>
                <a:tc hMerge="1">
                  <a:txBody>
                    <a:bodyPr/>
                    <a:lstStyle/>
                    <a:p>
                      <a:endParaRPr lang="en-US" sz="1050" dirty="0"/>
                    </a:p>
                  </a:txBody>
                  <a:tcPr/>
                </a:tc>
                <a:extLst>
                  <a:ext uri="{0D108BD9-81ED-4DB2-BD59-A6C34878D82A}">
                    <a16:rowId xmlns:a16="http://schemas.microsoft.com/office/drawing/2014/main" val="10000"/>
                  </a:ext>
                </a:extLst>
              </a:tr>
              <a:tr h="335280">
                <a:tc>
                  <a:txBody>
                    <a:bodyPr/>
                    <a:lstStyle/>
                    <a:p>
                      <a:r>
                        <a:rPr lang="en-US" sz="1300" dirty="0"/>
                        <a:t>Scope (&amp; award process)</a:t>
                      </a:r>
                    </a:p>
                  </a:txBody>
                  <a:tcPr marL="121920" marR="121920" marT="60960" marB="60960"/>
                </a:tc>
                <a:tc>
                  <a:txBody>
                    <a:bodyPr/>
                    <a:lstStyle/>
                    <a:p>
                      <a:endParaRPr lang="en-US" sz="1400"/>
                    </a:p>
                  </a:txBody>
                  <a:tcPr marL="121920" marR="121920" marT="60960" marB="60960"/>
                </a:tc>
                <a:tc>
                  <a:txBody>
                    <a:bodyPr/>
                    <a:lstStyle/>
                    <a:p>
                      <a:endParaRPr lang="en-US" sz="1400" dirty="0"/>
                    </a:p>
                  </a:txBody>
                  <a:tcPr marL="121920" marR="121920" marT="60960" marB="60960"/>
                </a:tc>
                <a:extLst>
                  <a:ext uri="{0D108BD9-81ED-4DB2-BD59-A6C34878D82A}">
                    <a16:rowId xmlns:a16="http://schemas.microsoft.com/office/drawing/2014/main" val="10001"/>
                  </a:ext>
                </a:extLst>
              </a:tr>
              <a:tr h="345440">
                <a:tc>
                  <a:txBody>
                    <a:bodyPr/>
                    <a:lstStyle/>
                    <a:p>
                      <a:endParaRPr lang="en-US" sz="14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dk1"/>
                          </a:solidFill>
                          <a:effectLst/>
                          <a:latin typeface="+mn-lt"/>
                          <a:ea typeface="+mn-ea"/>
                          <a:cs typeface="+mn-cs"/>
                        </a:rPr>
                        <a:t>Term &amp; Compensation -</a:t>
                      </a:r>
                      <a:endParaRPr lang="en-US" sz="1300" dirty="0"/>
                    </a:p>
                  </a:txBody>
                  <a:tcPr marL="121920" marR="121920" marT="60960" marB="60960"/>
                </a:tc>
                <a:tc>
                  <a:txBody>
                    <a:bodyPr/>
                    <a:lstStyle/>
                    <a:p>
                      <a:r>
                        <a:rPr lang="en-US" sz="1500" kern="1200" dirty="0">
                          <a:solidFill>
                            <a:schemeClr val="dk1"/>
                          </a:solidFill>
                          <a:effectLst/>
                          <a:latin typeface="+mn-lt"/>
                          <a:ea typeface="+mn-ea"/>
                          <a:cs typeface="+mn-cs"/>
                        </a:rPr>
                        <a:t>typically 3 years with 2 1-year options to extend</a:t>
                      </a:r>
                      <a:endParaRPr lang="en-US" sz="1500" dirty="0"/>
                    </a:p>
                  </a:txBody>
                  <a:tcPr marL="121920" marR="121920" marT="60960" marB="60960"/>
                </a:tc>
                <a:extLst>
                  <a:ext uri="{0D108BD9-81ED-4DB2-BD59-A6C34878D82A}">
                    <a16:rowId xmlns:a16="http://schemas.microsoft.com/office/drawing/2014/main" val="10002"/>
                  </a:ext>
                </a:extLst>
              </a:tr>
              <a:tr h="568960">
                <a:tc>
                  <a:txBody>
                    <a:bodyPr/>
                    <a:lstStyle/>
                    <a:p>
                      <a:endParaRPr lang="en-US" sz="1400" dirty="0"/>
                    </a:p>
                  </a:txBody>
                  <a:tcPr marL="121920" marR="121920" marT="60960" marB="60960"/>
                </a:tc>
                <a:tc>
                  <a:txBody>
                    <a:bodyPr/>
                    <a:lstStyle/>
                    <a:p>
                      <a:r>
                        <a:rPr lang="en-US" sz="1300" dirty="0"/>
                        <a:t>Prevailing</a:t>
                      </a:r>
                      <a:r>
                        <a:rPr lang="en-US" sz="1300" baseline="0" dirty="0"/>
                        <a:t> Wages -</a:t>
                      </a:r>
                      <a:endParaRPr lang="en-US" sz="1300" dirty="0"/>
                    </a:p>
                  </a:txBody>
                  <a:tcPr marL="121920" marR="121920" marT="60960" marB="60960"/>
                </a:tc>
                <a:tc>
                  <a:txBody>
                    <a:bodyPr/>
                    <a:lstStyle/>
                    <a:p>
                      <a:r>
                        <a:rPr lang="en-US" sz="1500" kern="1200" dirty="0">
                          <a:solidFill>
                            <a:schemeClr val="dk1"/>
                          </a:solidFill>
                          <a:effectLst/>
                          <a:latin typeface="+mn-lt"/>
                          <a:ea typeface="+mn-ea"/>
                          <a:cs typeface="+mn-cs"/>
                        </a:rPr>
                        <a:t>all contractors must be registered with DIR and submit certified payroll to</a:t>
                      </a:r>
                      <a:r>
                        <a:rPr lang="en-US" sz="1500" kern="1200" baseline="0" dirty="0">
                          <a:solidFill>
                            <a:schemeClr val="dk1"/>
                          </a:solidFill>
                          <a:effectLst/>
                          <a:latin typeface="+mn-lt"/>
                          <a:ea typeface="+mn-ea"/>
                          <a:cs typeface="+mn-cs"/>
                        </a:rPr>
                        <a:t> Airport Authority for Airport projects</a:t>
                      </a:r>
                      <a:endParaRPr lang="en-US" sz="1500" dirty="0"/>
                    </a:p>
                  </a:txBody>
                  <a:tcPr marL="121920" marR="121920" marT="60960" marB="60960"/>
                </a:tc>
                <a:extLst>
                  <a:ext uri="{0D108BD9-81ED-4DB2-BD59-A6C34878D82A}">
                    <a16:rowId xmlns:a16="http://schemas.microsoft.com/office/drawing/2014/main" val="10003"/>
                  </a:ext>
                </a:extLst>
              </a:tr>
              <a:tr h="568960">
                <a:tc>
                  <a:txBody>
                    <a:bodyPr/>
                    <a:lstStyle/>
                    <a:p>
                      <a:endParaRPr lang="en-US" sz="14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Insurance -</a:t>
                      </a:r>
                    </a:p>
                  </a:txBody>
                  <a:tcPr marL="121920" marR="121920" marT="60960" marB="60960"/>
                </a:tc>
                <a:tc>
                  <a:txBody>
                    <a:bodyPr/>
                    <a:lstStyle/>
                    <a:p>
                      <a:r>
                        <a:rPr lang="en-US" sz="1500" kern="1200" dirty="0">
                          <a:solidFill>
                            <a:schemeClr val="dk1"/>
                          </a:solidFill>
                          <a:effectLst/>
                          <a:latin typeface="+mn-lt"/>
                          <a:ea typeface="+mn-ea"/>
                          <a:cs typeface="+mn-cs"/>
                        </a:rPr>
                        <a:t>General Liability</a:t>
                      </a:r>
                      <a:r>
                        <a:rPr lang="en-US" sz="1500" kern="1200" baseline="0" dirty="0">
                          <a:solidFill>
                            <a:schemeClr val="dk1"/>
                          </a:solidFill>
                          <a:effectLst/>
                          <a:latin typeface="+mn-lt"/>
                          <a:ea typeface="+mn-ea"/>
                          <a:cs typeface="+mn-cs"/>
                        </a:rPr>
                        <a:t> and Automobile Liability Insurance requirements are to be kept in full force and effect through contract term</a:t>
                      </a:r>
                      <a:endParaRPr lang="en-US" sz="1500" kern="1200" dirty="0">
                        <a:solidFill>
                          <a:schemeClr val="dk1"/>
                        </a:solidFill>
                        <a:effectLst/>
                        <a:latin typeface="+mn-lt"/>
                        <a:ea typeface="+mn-ea"/>
                        <a:cs typeface="+mn-cs"/>
                      </a:endParaRPr>
                    </a:p>
                  </a:txBody>
                  <a:tcPr marL="121920" marR="121920" marT="60960" marB="60960"/>
                </a:tc>
                <a:extLst>
                  <a:ext uri="{0D108BD9-81ED-4DB2-BD59-A6C34878D82A}">
                    <a16:rowId xmlns:a16="http://schemas.microsoft.com/office/drawing/2014/main" val="10004"/>
                  </a:ext>
                </a:extLst>
              </a:tr>
              <a:tr h="792480">
                <a:tc>
                  <a:txBody>
                    <a:bodyPr/>
                    <a:lstStyle/>
                    <a:p>
                      <a:endParaRPr lang="en-US" sz="14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Proposal Submission Process -</a:t>
                      </a:r>
                    </a:p>
                  </a:txBody>
                  <a:tcPr marL="121920" marR="121920" marT="60960" marB="60960"/>
                </a:tc>
                <a:tc>
                  <a:txBody>
                    <a:bodyPr/>
                    <a:lstStyle/>
                    <a:p>
                      <a:r>
                        <a:rPr lang="en-US" sz="1500" kern="1200" dirty="0">
                          <a:solidFill>
                            <a:schemeClr val="dk1"/>
                          </a:solidFill>
                          <a:effectLst/>
                          <a:latin typeface="+mn-lt"/>
                          <a:ea typeface="+mn-ea"/>
                          <a:cs typeface="+mn-cs"/>
                        </a:rPr>
                        <a:t>Pre-proposal</a:t>
                      </a:r>
                      <a:r>
                        <a:rPr lang="en-US" sz="1500" kern="1200" baseline="0" dirty="0">
                          <a:solidFill>
                            <a:schemeClr val="dk1"/>
                          </a:solidFill>
                          <a:effectLst/>
                          <a:latin typeface="+mn-lt"/>
                          <a:ea typeface="+mn-ea"/>
                          <a:cs typeface="+mn-cs"/>
                        </a:rPr>
                        <a:t> meetings w/job walks are held with customary Q&amp;A with additional questions e-mailed to Contract Manager or designated staffer for follow-up and dissemination to all bidders</a:t>
                      </a:r>
                      <a:endParaRPr lang="en-US" sz="1500" kern="1200" dirty="0">
                        <a:solidFill>
                          <a:schemeClr val="dk1"/>
                        </a:solidFill>
                        <a:effectLst/>
                        <a:latin typeface="+mn-lt"/>
                        <a:ea typeface="+mn-ea"/>
                        <a:cs typeface="+mn-cs"/>
                      </a:endParaRPr>
                    </a:p>
                  </a:txBody>
                  <a:tcPr marL="121920" marR="121920" marT="60960" marB="60960"/>
                </a:tc>
                <a:extLst>
                  <a:ext uri="{0D108BD9-81ED-4DB2-BD59-A6C34878D82A}">
                    <a16:rowId xmlns:a16="http://schemas.microsoft.com/office/drawing/2014/main" val="10005"/>
                  </a:ext>
                </a:extLst>
              </a:tr>
              <a:tr h="2133600">
                <a:tc>
                  <a:txBody>
                    <a:bodyPr/>
                    <a:lstStyle/>
                    <a:p>
                      <a:endParaRPr lang="en-US" sz="1400" dirty="0"/>
                    </a:p>
                    <a:p>
                      <a:endParaRPr lang="en-US" sz="14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Letters to Proceed (LTP);</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  Task Authorization (TA) -</a:t>
                      </a:r>
                    </a:p>
                  </a:txBody>
                  <a:tcPr marL="121920" marR="121920" marT="60960" marB="60960"/>
                </a:tc>
                <a:tc>
                  <a:txBody>
                    <a:bodyPr/>
                    <a:lstStyle/>
                    <a:p>
                      <a:r>
                        <a:rPr lang="en-US" sz="1500" u="sng" kern="1200" dirty="0">
                          <a:solidFill>
                            <a:schemeClr val="dk1"/>
                          </a:solidFill>
                          <a:effectLst/>
                          <a:latin typeface="+mn-lt"/>
                          <a:ea typeface="+mn-ea"/>
                          <a:cs typeface="+mn-cs"/>
                        </a:rPr>
                        <a:t>Projects</a:t>
                      </a:r>
                      <a:r>
                        <a:rPr lang="en-US" sz="1500" kern="1200" dirty="0">
                          <a:solidFill>
                            <a:schemeClr val="dk1"/>
                          </a:solidFill>
                          <a:effectLst/>
                          <a:latin typeface="+mn-lt"/>
                          <a:ea typeface="+mn-ea"/>
                          <a:cs typeface="+mn-cs"/>
                        </a:rPr>
                        <a:t> - TAs are issued to successful awardee(s) after proposal results are transmitted by e-mail from Contract Manager or designated staffer</a:t>
                      </a:r>
                    </a:p>
                    <a:p>
                      <a:r>
                        <a:rPr lang="en-US" sz="1500" u="sng" kern="1200" dirty="0">
                          <a:solidFill>
                            <a:schemeClr val="dk1"/>
                          </a:solidFill>
                          <a:effectLst/>
                          <a:latin typeface="+mn-lt"/>
                          <a:ea typeface="+mn-ea"/>
                          <a:cs typeface="+mn-cs"/>
                        </a:rPr>
                        <a:t>CO’s</a:t>
                      </a:r>
                      <a:r>
                        <a:rPr lang="en-US" sz="1500" kern="1200" dirty="0">
                          <a:solidFill>
                            <a:schemeClr val="dk1"/>
                          </a:solidFill>
                          <a:effectLst/>
                          <a:latin typeface="+mn-lt"/>
                          <a:ea typeface="+mn-ea"/>
                          <a:cs typeface="+mn-cs"/>
                        </a:rPr>
                        <a:t> - additional work cannot commence until 1) an estimate is submitted for approval; and 2) a TA is issued to proceed</a:t>
                      </a:r>
                    </a:p>
                    <a:p>
                      <a:r>
                        <a:rPr lang="en-US" sz="1500" u="sng" kern="1200" dirty="0">
                          <a:solidFill>
                            <a:schemeClr val="dk1"/>
                          </a:solidFill>
                          <a:effectLst/>
                          <a:latin typeface="+mn-lt"/>
                          <a:ea typeface="+mn-ea"/>
                          <a:cs typeface="+mn-cs"/>
                        </a:rPr>
                        <a:t>Issuance</a:t>
                      </a:r>
                      <a:r>
                        <a:rPr lang="en-US" sz="1500" kern="1200" dirty="0">
                          <a:solidFill>
                            <a:schemeClr val="dk1"/>
                          </a:solidFill>
                          <a:effectLst/>
                          <a:latin typeface="+mn-lt"/>
                          <a:ea typeface="+mn-ea"/>
                          <a:cs typeface="+mn-cs"/>
                        </a:rPr>
                        <a:t> - typically TAs will be issued with a minimum project value of $5,000 and a maximum project value of $100,000</a:t>
                      </a:r>
                    </a:p>
                    <a:p>
                      <a:r>
                        <a:rPr lang="en-US" sz="1500" u="sng" kern="1200" dirty="0">
                          <a:solidFill>
                            <a:schemeClr val="dk1"/>
                          </a:solidFill>
                          <a:effectLst/>
                          <a:latin typeface="+mn-lt"/>
                          <a:ea typeface="+mn-ea"/>
                          <a:cs typeface="+mn-cs"/>
                        </a:rPr>
                        <a:t>Payment bonding</a:t>
                      </a:r>
                      <a:r>
                        <a:rPr lang="en-US" sz="1500" kern="1200" dirty="0">
                          <a:solidFill>
                            <a:schemeClr val="dk1"/>
                          </a:solidFill>
                          <a:effectLst/>
                          <a:latin typeface="+mn-lt"/>
                          <a:ea typeface="+mn-ea"/>
                          <a:cs typeface="+mn-cs"/>
                        </a:rPr>
                        <a:t> - required for all projects over $25,000 and must be in place prior to work</a:t>
                      </a:r>
                    </a:p>
                  </a:txBody>
                  <a:tcPr marL="121920" marR="121920" marT="60960" marB="60960"/>
                </a:tc>
                <a:extLst>
                  <a:ext uri="{0D108BD9-81ED-4DB2-BD59-A6C34878D82A}">
                    <a16:rowId xmlns:a16="http://schemas.microsoft.com/office/drawing/2014/main" val="10006"/>
                  </a:ext>
                </a:extLst>
              </a:tr>
              <a:tr h="568960">
                <a:tc>
                  <a:txBody>
                    <a:bodyPr/>
                    <a:lstStyle/>
                    <a:p>
                      <a:endParaRPr lang="en-US" sz="1400" dirty="0"/>
                    </a:p>
                  </a:txBody>
                  <a:tcPr marL="121920" marR="121920" marT="60960" marB="60960"/>
                </a:tc>
                <a:tc>
                  <a:txBody>
                    <a:bodyPr/>
                    <a:lstStyle/>
                    <a:p>
                      <a:r>
                        <a:rPr lang="en-US" sz="1300" kern="1200" dirty="0">
                          <a:solidFill>
                            <a:schemeClr val="dk1"/>
                          </a:solidFill>
                          <a:effectLst/>
                          <a:latin typeface="+mn-lt"/>
                          <a:ea typeface="+mn-ea"/>
                          <a:cs typeface="+mn-cs"/>
                        </a:rPr>
                        <a:t>Badging/Security/Safety -</a:t>
                      </a:r>
                      <a:endParaRPr lang="en-US" sz="1300" dirty="0"/>
                    </a:p>
                  </a:txBody>
                  <a:tcPr marL="121920" marR="121920" marT="60960" marB="60960"/>
                </a:tc>
                <a:tc>
                  <a:txBody>
                    <a:bodyPr/>
                    <a:lstStyle/>
                    <a:p>
                      <a:r>
                        <a:rPr lang="en-US" sz="1500" kern="1200" dirty="0">
                          <a:solidFill>
                            <a:schemeClr val="dk1"/>
                          </a:solidFill>
                          <a:effectLst/>
                          <a:latin typeface="+mn-lt"/>
                          <a:ea typeface="+mn-ea"/>
                          <a:cs typeface="+mn-cs"/>
                        </a:rPr>
                        <a:t>a FMD authorized agent will make contact for</a:t>
                      </a:r>
                      <a:r>
                        <a:rPr lang="en-US" sz="1500" kern="1200" baseline="0" dirty="0">
                          <a:solidFill>
                            <a:schemeClr val="dk1"/>
                          </a:solidFill>
                          <a:effectLst/>
                          <a:latin typeface="+mn-lt"/>
                          <a:ea typeface="+mn-ea"/>
                          <a:cs typeface="+mn-cs"/>
                        </a:rPr>
                        <a:t> mandatory badging classes</a:t>
                      </a:r>
                      <a:endParaRPr lang="en-US" sz="1500" dirty="0"/>
                    </a:p>
                  </a:txBody>
                  <a:tcPr marL="121920" marR="121920" marT="60960" marB="6096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33309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032000" y="1092201"/>
            <a:ext cx="9753600" cy="4915063"/>
          </a:xfrm>
          <a:prstGeom prst="rect">
            <a:avLst/>
          </a:prstGeom>
          <a:noFill/>
          <a:ln w="9525">
            <a:noFill/>
            <a:miter lim="800000"/>
            <a:headEnd/>
            <a:tailEnd/>
          </a:ln>
        </p:spPr>
        <p:txBody>
          <a:bodyPr>
            <a:spAutoFit/>
          </a:bodyPr>
          <a:lstStyle/>
          <a:p>
            <a:pPr defTabSz="1219170" fontAlgn="base">
              <a:spcBef>
                <a:spcPct val="0"/>
              </a:spcBef>
              <a:spcAft>
                <a:spcPct val="0"/>
              </a:spcAft>
            </a:pPr>
            <a:r>
              <a:rPr lang="en-US" sz="2667" dirty="0">
                <a:solidFill>
                  <a:srgbClr val="7F7F7F"/>
                </a:solidFill>
                <a:latin typeface="Calibri" pitchFamily="34" charset="0"/>
                <a:cs typeface="Arial" charset="0"/>
              </a:rPr>
              <a:t>Commercial General Liability   </a:t>
            </a:r>
            <a:r>
              <a:rPr lang="en-US" sz="2667" dirty="0">
                <a:solidFill>
                  <a:srgbClr val="7F7F7F"/>
                </a:solidFill>
                <a:latin typeface="Calibri"/>
                <a:cs typeface="Arial" charset="0"/>
              </a:rPr>
              <a:t>$1,000,000.00</a:t>
            </a:r>
            <a:endParaRPr lang="en-US" sz="1467" dirty="0">
              <a:solidFill>
                <a:srgbClr val="7F7F7F"/>
              </a:solidFill>
              <a:latin typeface="Calibri"/>
              <a:cs typeface="Arial" charset="0"/>
            </a:endParaRPr>
          </a:p>
          <a:p>
            <a:pPr defTabSz="1219170" fontAlgn="base">
              <a:spcBef>
                <a:spcPct val="0"/>
              </a:spcBef>
              <a:spcAft>
                <a:spcPct val="0"/>
              </a:spcAft>
            </a:pPr>
            <a:endParaRPr lang="en-US" sz="1467" dirty="0">
              <a:solidFill>
                <a:srgbClr val="7F7F7F"/>
              </a:solidFill>
              <a:latin typeface="Calibri" pitchFamily="34" charset="0"/>
              <a:cs typeface="Arial" charset="0"/>
            </a:endParaRPr>
          </a:p>
          <a:p>
            <a:pPr defTabSz="1219170" fontAlgn="base">
              <a:spcBef>
                <a:spcPct val="0"/>
              </a:spcBef>
              <a:spcAft>
                <a:spcPct val="0"/>
              </a:spcAft>
            </a:pPr>
            <a:r>
              <a:rPr lang="en-US" sz="2667" dirty="0">
                <a:solidFill>
                  <a:srgbClr val="7F7F7F"/>
                </a:solidFill>
                <a:latin typeface="Calibri" pitchFamily="34" charset="0"/>
                <a:cs typeface="Arial" charset="0"/>
              </a:rPr>
              <a:t>Commercial Auto Liability        </a:t>
            </a:r>
            <a:r>
              <a:rPr lang="en-US" sz="1467" dirty="0">
                <a:solidFill>
                  <a:srgbClr val="7F7F7F"/>
                </a:solidFill>
                <a:latin typeface="Calibri" pitchFamily="34" charset="0"/>
                <a:cs typeface="Arial" charset="0"/>
              </a:rPr>
              <a:t> </a:t>
            </a:r>
            <a:r>
              <a:rPr lang="en-US" sz="2667" dirty="0">
                <a:solidFill>
                  <a:srgbClr val="7F7F7F"/>
                </a:solidFill>
                <a:latin typeface="Calibri"/>
                <a:cs typeface="Arial" charset="0"/>
              </a:rPr>
              <a:t>$1,000,000.00</a:t>
            </a:r>
            <a:r>
              <a:rPr lang="en-US" sz="2667" dirty="0">
                <a:solidFill>
                  <a:srgbClr val="FF0000"/>
                </a:solidFill>
                <a:latin typeface="Calibri"/>
                <a:cs typeface="Arial" charset="0"/>
              </a:rPr>
              <a:t>*</a:t>
            </a:r>
          </a:p>
          <a:p>
            <a:pPr defTabSz="1219170" fontAlgn="base">
              <a:spcBef>
                <a:spcPct val="0"/>
              </a:spcBef>
              <a:spcAft>
                <a:spcPct val="0"/>
              </a:spcAft>
            </a:pPr>
            <a:endParaRPr lang="en-US" sz="1467" dirty="0">
              <a:solidFill>
                <a:srgbClr val="7F7F7F"/>
              </a:solidFill>
              <a:latin typeface="Calibri" pitchFamily="34" charset="0"/>
              <a:cs typeface="Arial" charset="0"/>
            </a:endParaRPr>
          </a:p>
          <a:p>
            <a:pPr defTabSz="1219170" fontAlgn="base">
              <a:spcBef>
                <a:spcPct val="0"/>
              </a:spcBef>
              <a:spcAft>
                <a:spcPct val="0"/>
              </a:spcAft>
            </a:pPr>
            <a:r>
              <a:rPr lang="en-US" sz="2667" dirty="0">
                <a:solidFill>
                  <a:srgbClr val="7F7F7F"/>
                </a:solidFill>
                <a:latin typeface="Calibri"/>
                <a:cs typeface="Arial" charset="0"/>
              </a:rPr>
              <a:t>Workers Compensation and Employers Liability as required by CA State law but not less than $1,000,000.00</a:t>
            </a:r>
          </a:p>
          <a:p>
            <a:pPr defTabSz="1219170" fontAlgn="base">
              <a:spcBef>
                <a:spcPct val="0"/>
              </a:spcBef>
              <a:spcAft>
                <a:spcPct val="0"/>
              </a:spcAft>
            </a:pPr>
            <a:endParaRPr lang="en-US" sz="1467" dirty="0">
              <a:solidFill>
                <a:srgbClr val="7F7F7F"/>
              </a:solidFill>
              <a:latin typeface="Calibri" pitchFamily="34" charset="0"/>
              <a:cs typeface="Arial" charset="0"/>
            </a:endParaRPr>
          </a:p>
          <a:p>
            <a:pPr defTabSz="1219170" fontAlgn="base">
              <a:spcBef>
                <a:spcPct val="0"/>
              </a:spcBef>
              <a:spcAft>
                <a:spcPct val="0"/>
              </a:spcAft>
            </a:pPr>
            <a:r>
              <a:rPr lang="en-US" sz="2667" dirty="0">
                <a:solidFill>
                  <a:srgbClr val="7F7F7F"/>
                </a:solidFill>
                <a:latin typeface="Calibri"/>
                <a:cs typeface="Arial" charset="0"/>
              </a:rPr>
              <a:t>Insurance should be active &amp; current for the entire contract term</a:t>
            </a:r>
          </a:p>
          <a:p>
            <a:pPr defTabSz="1219170" fontAlgn="base">
              <a:spcBef>
                <a:spcPct val="0"/>
              </a:spcBef>
              <a:spcAft>
                <a:spcPct val="0"/>
              </a:spcAft>
            </a:pPr>
            <a:endParaRPr lang="en-US" sz="1467" dirty="0">
              <a:solidFill>
                <a:srgbClr val="7F7F7F"/>
              </a:solidFill>
              <a:latin typeface="Calibri" pitchFamily="34" charset="0"/>
              <a:cs typeface="Arial" charset="0"/>
            </a:endParaRPr>
          </a:p>
          <a:p>
            <a:pPr defTabSz="1219170" fontAlgn="base">
              <a:spcBef>
                <a:spcPct val="0"/>
              </a:spcBef>
              <a:spcAft>
                <a:spcPct val="0"/>
              </a:spcAft>
            </a:pPr>
            <a:r>
              <a:rPr lang="en-US" sz="2667" dirty="0">
                <a:solidFill>
                  <a:srgbClr val="7F7F7F"/>
                </a:solidFill>
                <a:latin typeface="Calibri"/>
                <a:cs typeface="Arial" charset="0"/>
              </a:rPr>
              <a:t>You will receive notices when your insurance documents are non-compliant or about to expire</a:t>
            </a:r>
          </a:p>
          <a:p>
            <a:pPr defTabSz="1219170" fontAlgn="base">
              <a:spcBef>
                <a:spcPct val="0"/>
              </a:spcBef>
              <a:spcAft>
                <a:spcPct val="0"/>
              </a:spcAft>
            </a:pPr>
            <a:endParaRPr lang="en-US" sz="1467" dirty="0">
              <a:solidFill>
                <a:srgbClr val="7F7F7F"/>
              </a:solidFill>
              <a:latin typeface="Calibri" pitchFamily="34" charset="0"/>
              <a:cs typeface="Arial" charset="0"/>
            </a:endParaRPr>
          </a:p>
          <a:p>
            <a:pPr defTabSz="1219170" fontAlgn="base">
              <a:spcBef>
                <a:spcPct val="0"/>
              </a:spcBef>
              <a:spcAft>
                <a:spcPct val="0"/>
              </a:spcAft>
            </a:pPr>
            <a:r>
              <a:rPr lang="en-US" sz="2667" dirty="0">
                <a:solidFill>
                  <a:srgbClr val="7F7F7F"/>
                </a:solidFill>
                <a:latin typeface="Calibri"/>
                <a:cs typeface="Arial" charset="0"/>
              </a:rPr>
              <a:t>If insurance is not compliant or current, you will miss the opportunity to bid on work</a:t>
            </a:r>
          </a:p>
        </p:txBody>
      </p:sp>
      <p:sp>
        <p:nvSpPr>
          <p:cNvPr id="5" name="Title 8"/>
          <p:cNvSpPr txBox="1">
            <a:spLocks/>
          </p:cNvSpPr>
          <p:nvPr/>
        </p:nvSpPr>
        <p:spPr bwMode="auto">
          <a:xfrm>
            <a:off x="0" y="124256"/>
            <a:ext cx="12192000"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Insurance Requirements</a:t>
            </a:r>
          </a:p>
        </p:txBody>
      </p:sp>
      <p:sp>
        <p:nvSpPr>
          <p:cNvPr id="6" name="Oval 5"/>
          <p:cNvSpPr/>
          <p:nvPr/>
        </p:nvSpPr>
        <p:spPr>
          <a:xfrm>
            <a:off x="1568083" y="1148791"/>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4" name="TextBox 3"/>
          <p:cNvSpPr txBox="1"/>
          <p:nvPr/>
        </p:nvSpPr>
        <p:spPr>
          <a:xfrm>
            <a:off x="1512244" y="1056582"/>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14" name="Oval 13"/>
          <p:cNvSpPr/>
          <p:nvPr/>
        </p:nvSpPr>
        <p:spPr>
          <a:xfrm>
            <a:off x="1563463" y="1809195"/>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5" name="Oval 14"/>
          <p:cNvSpPr/>
          <p:nvPr/>
        </p:nvSpPr>
        <p:spPr>
          <a:xfrm>
            <a:off x="1558843" y="2615587"/>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6" name="Oval 15"/>
          <p:cNvSpPr/>
          <p:nvPr/>
        </p:nvSpPr>
        <p:spPr>
          <a:xfrm>
            <a:off x="1568077" y="3490224"/>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7" name="Oval 16"/>
          <p:cNvSpPr/>
          <p:nvPr/>
        </p:nvSpPr>
        <p:spPr>
          <a:xfrm>
            <a:off x="1556747" y="4241187"/>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8" name="Oval 17"/>
          <p:cNvSpPr/>
          <p:nvPr/>
        </p:nvSpPr>
        <p:spPr>
          <a:xfrm>
            <a:off x="1551709" y="5257187"/>
            <a:ext cx="419835" cy="407013"/>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9" name="TextBox 18"/>
          <p:cNvSpPr txBox="1"/>
          <p:nvPr/>
        </p:nvSpPr>
        <p:spPr>
          <a:xfrm>
            <a:off x="1519172" y="1715656"/>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20" name="TextBox 19"/>
          <p:cNvSpPr txBox="1"/>
          <p:nvPr/>
        </p:nvSpPr>
        <p:spPr>
          <a:xfrm>
            <a:off x="1521691" y="2530158"/>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21" name="TextBox 20"/>
          <p:cNvSpPr txBox="1"/>
          <p:nvPr/>
        </p:nvSpPr>
        <p:spPr>
          <a:xfrm>
            <a:off x="1519172" y="3387437"/>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22" name="TextBox 21"/>
          <p:cNvSpPr txBox="1"/>
          <p:nvPr/>
        </p:nvSpPr>
        <p:spPr>
          <a:xfrm>
            <a:off x="1521691" y="4140201"/>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23" name="TextBox 22"/>
          <p:cNvSpPr txBox="1"/>
          <p:nvPr/>
        </p:nvSpPr>
        <p:spPr>
          <a:xfrm>
            <a:off x="1495136" y="5156201"/>
            <a:ext cx="450483" cy="461665"/>
          </a:xfrm>
          <a:prstGeom prst="rect">
            <a:avLst/>
          </a:prstGeom>
          <a:noFill/>
        </p:spPr>
        <p:txBody>
          <a:bodyPr wrap="square" rtlCol="0">
            <a:spAutoFit/>
          </a:bodyPr>
          <a:lstStyle/>
          <a:p>
            <a:pPr defTabSz="1219170" fontAlgn="base">
              <a:spcBef>
                <a:spcPct val="0"/>
              </a:spcBef>
              <a:spcAft>
                <a:spcPct val="0"/>
              </a:spcAft>
            </a:pPr>
            <a:r>
              <a:rPr lang="en-US" sz="2400"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
        <p:nvSpPr>
          <p:cNvPr id="24" name="Slide Number Placeholder 1"/>
          <p:cNvSpPr>
            <a:spLocks noGrp="1"/>
          </p:cNvSpPr>
          <p:nvPr>
            <p:ph type="sldNum" sz="quarter" idx="12"/>
          </p:nvPr>
        </p:nvSpPr>
        <p:spPr>
          <a:xfrm>
            <a:off x="8737600" y="6314018"/>
            <a:ext cx="2844800" cy="366183"/>
          </a:xfrm>
        </p:spPr>
        <p:txBody>
          <a:bodyPr/>
          <a:lstStyle/>
          <a:p>
            <a:pPr defTabSz="1219170">
              <a:defRPr/>
            </a:pPr>
            <a:fld id="{E5D563DC-F8B1-430E-A2DB-49138818D981}" type="slidenum">
              <a:rPr lang="en-US">
                <a:solidFill>
                  <a:prstClr val="white">
                    <a:lumMod val="50000"/>
                  </a:prstClr>
                </a:solidFill>
                <a:latin typeface="Calibri"/>
              </a:rPr>
              <a:pPr defTabSz="1219170">
                <a:defRPr/>
              </a:pPr>
              <a:t>107</a:t>
            </a:fld>
            <a:endParaRPr lang="en-US" dirty="0">
              <a:solidFill>
                <a:prstClr val="white">
                  <a:lumMod val="50000"/>
                </a:prstClr>
              </a:solidFill>
              <a:latin typeface="Calibri"/>
            </a:endParaRPr>
          </a:p>
        </p:txBody>
      </p:sp>
      <p:sp>
        <p:nvSpPr>
          <p:cNvPr id="2" name="TextBox 1"/>
          <p:cNvSpPr txBox="1"/>
          <p:nvPr/>
        </p:nvSpPr>
        <p:spPr>
          <a:xfrm>
            <a:off x="2844800" y="5982573"/>
            <a:ext cx="7880717" cy="666977"/>
          </a:xfrm>
          <a:prstGeom prst="rect">
            <a:avLst/>
          </a:prstGeom>
          <a:noFill/>
        </p:spPr>
        <p:txBody>
          <a:bodyPr wrap="square" rtlCol="0">
            <a:spAutoFit/>
          </a:bodyPr>
          <a:lstStyle/>
          <a:p>
            <a:pPr defTabSz="1219170" fontAlgn="base">
              <a:spcBef>
                <a:spcPct val="0"/>
              </a:spcBef>
              <a:spcAft>
                <a:spcPct val="0"/>
              </a:spcAft>
            </a:pPr>
            <a:r>
              <a:rPr lang="en-US" sz="1867" b="1" dirty="0">
                <a:solidFill>
                  <a:srgbClr val="FF0000"/>
                </a:solidFill>
                <a:latin typeface="Calibri" pitchFamily="34" charset="0"/>
                <a:cs typeface="Arial" charset="0"/>
              </a:rPr>
              <a:t>*</a:t>
            </a:r>
            <a:r>
              <a:rPr lang="en-US" sz="1867" b="1" dirty="0">
                <a:solidFill>
                  <a:prstClr val="white">
                    <a:lumMod val="50000"/>
                  </a:prstClr>
                </a:solidFill>
                <a:latin typeface="Calibri" pitchFamily="34" charset="0"/>
                <a:cs typeface="Arial" charset="0"/>
              </a:rPr>
              <a:t>$10,000,000  </a:t>
            </a:r>
            <a:r>
              <a:rPr lang="en-US" sz="1867" b="1" u="sng" dirty="0">
                <a:solidFill>
                  <a:prstClr val="white">
                    <a:lumMod val="50000"/>
                  </a:prstClr>
                </a:solidFill>
                <a:latin typeface="Calibri" pitchFamily="34" charset="0"/>
                <a:cs typeface="Arial" charset="0"/>
              </a:rPr>
              <a:t>if</a:t>
            </a:r>
            <a:r>
              <a:rPr lang="en-US" sz="1867" b="1" dirty="0">
                <a:solidFill>
                  <a:prstClr val="white">
                    <a:lumMod val="50000"/>
                  </a:prstClr>
                </a:solidFill>
                <a:latin typeface="Calibri" pitchFamily="34" charset="0"/>
                <a:cs typeface="Arial" charset="0"/>
              </a:rPr>
              <a:t> Contractor drives on the secured airfield side of the Airport. </a:t>
            </a:r>
            <a:br>
              <a:rPr lang="en-US" sz="1867" b="1" dirty="0">
                <a:solidFill>
                  <a:prstClr val="white">
                    <a:lumMod val="50000"/>
                  </a:prstClr>
                </a:solidFill>
                <a:latin typeface="Calibri" pitchFamily="34" charset="0"/>
                <a:cs typeface="Arial" charset="0"/>
              </a:rPr>
            </a:br>
            <a:r>
              <a:rPr lang="en-US" sz="1867" b="1" dirty="0">
                <a:solidFill>
                  <a:prstClr val="white">
                    <a:lumMod val="50000"/>
                  </a:prstClr>
                </a:solidFill>
                <a:latin typeface="Calibri" pitchFamily="34" charset="0"/>
                <a:cs typeface="Arial" charset="0"/>
              </a:rPr>
              <a:t>  Determined on a project by project basis</a:t>
            </a:r>
          </a:p>
        </p:txBody>
      </p:sp>
    </p:spTree>
    <p:extLst>
      <p:ext uri="{BB962C8B-B14F-4D97-AF65-F5344CB8AC3E}">
        <p14:creationId xmlns:p14="http://schemas.microsoft.com/office/powerpoint/2010/main" val="33902146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2800" y="0"/>
            <a:ext cx="6299200" cy="6858000"/>
          </a:xfrm>
          <a:prstGeom prst="rect">
            <a:avLst/>
          </a:prstGeom>
          <a:solidFill>
            <a:srgbClr val="A2C85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6" name="Rectangle 5"/>
          <p:cNvSpPr/>
          <p:nvPr/>
        </p:nvSpPr>
        <p:spPr>
          <a:xfrm>
            <a:off x="203200" y="177800"/>
            <a:ext cx="3556000" cy="23368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10" name="Text Box 7"/>
          <p:cNvSpPr txBox="1">
            <a:spLocks noChangeArrowheads="1"/>
          </p:cNvSpPr>
          <p:nvPr/>
        </p:nvSpPr>
        <p:spPr bwMode="auto">
          <a:xfrm>
            <a:off x="5994400" y="197581"/>
            <a:ext cx="6039821" cy="666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60" tIns="30480" rIns="60960" bIns="30480" anchor="ctr">
            <a:spAutoFit/>
          </a:bodyPr>
          <a:lstStyle>
            <a:lvl1pPr defTabSz="1087438">
              <a:defRPr>
                <a:solidFill>
                  <a:schemeClr val="tx1"/>
                </a:solidFill>
                <a:latin typeface="Calibri" pitchFamily="34" charset="0"/>
              </a:defRPr>
            </a:lvl1pPr>
            <a:lvl2pPr marL="742950" indent="-285750" defTabSz="1087438">
              <a:defRPr>
                <a:solidFill>
                  <a:schemeClr val="tx1"/>
                </a:solidFill>
                <a:latin typeface="Calibri" pitchFamily="34" charset="0"/>
              </a:defRPr>
            </a:lvl2pPr>
            <a:lvl3pPr marL="1143000" indent="-228600" defTabSz="1087438">
              <a:defRPr>
                <a:solidFill>
                  <a:schemeClr val="tx1"/>
                </a:solidFill>
                <a:latin typeface="Calibri" pitchFamily="34" charset="0"/>
              </a:defRPr>
            </a:lvl3pPr>
            <a:lvl4pPr marL="1600200" indent="-228600" defTabSz="1087438">
              <a:defRPr>
                <a:solidFill>
                  <a:schemeClr val="tx1"/>
                </a:solidFill>
                <a:latin typeface="Calibri" pitchFamily="34" charset="0"/>
              </a:defRPr>
            </a:lvl4pPr>
            <a:lvl5pPr marL="2057400" indent="-228600" defTabSz="1087438">
              <a:defRPr>
                <a:solidFill>
                  <a:schemeClr val="tx1"/>
                </a:solidFill>
                <a:latin typeface="Calibri" pitchFamily="34" charset="0"/>
              </a:defRPr>
            </a:lvl5pPr>
            <a:lvl6pPr marL="2514600" indent="-228600" defTabSz="1087438" fontAlgn="base">
              <a:spcBef>
                <a:spcPct val="0"/>
              </a:spcBef>
              <a:spcAft>
                <a:spcPct val="0"/>
              </a:spcAft>
              <a:defRPr>
                <a:solidFill>
                  <a:schemeClr val="tx1"/>
                </a:solidFill>
                <a:latin typeface="Calibri" pitchFamily="34" charset="0"/>
              </a:defRPr>
            </a:lvl6pPr>
            <a:lvl7pPr marL="2971800" indent="-228600" defTabSz="1087438" fontAlgn="base">
              <a:spcBef>
                <a:spcPct val="0"/>
              </a:spcBef>
              <a:spcAft>
                <a:spcPct val="0"/>
              </a:spcAft>
              <a:defRPr>
                <a:solidFill>
                  <a:schemeClr val="tx1"/>
                </a:solidFill>
                <a:latin typeface="Calibri" pitchFamily="34" charset="0"/>
              </a:defRPr>
            </a:lvl7pPr>
            <a:lvl8pPr marL="3429000" indent="-228600" defTabSz="1087438" fontAlgn="base">
              <a:spcBef>
                <a:spcPct val="0"/>
              </a:spcBef>
              <a:spcAft>
                <a:spcPct val="0"/>
              </a:spcAft>
              <a:defRPr>
                <a:solidFill>
                  <a:schemeClr val="tx1"/>
                </a:solidFill>
                <a:latin typeface="Calibri" pitchFamily="34" charset="0"/>
              </a:defRPr>
            </a:lvl8pPr>
            <a:lvl9pPr marL="3886200" indent="-228600" defTabSz="1087438" fontAlgn="base">
              <a:spcBef>
                <a:spcPct val="0"/>
              </a:spcBef>
              <a:spcAft>
                <a:spcPct val="0"/>
              </a:spcAft>
              <a:defRPr>
                <a:solidFill>
                  <a:schemeClr val="tx1"/>
                </a:solidFill>
                <a:latin typeface="Calibri" pitchFamily="34" charset="0"/>
              </a:defRPr>
            </a:lvl9pPr>
          </a:lstStyle>
          <a:p>
            <a:pPr defTabSz="1449881" fontAlgn="base">
              <a:spcBef>
                <a:spcPct val="0"/>
              </a:spcBef>
              <a:spcAft>
                <a:spcPct val="0"/>
              </a:spcAft>
            </a:pPr>
            <a:r>
              <a:rPr lang="en-US" sz="1867" dirty="0">
                <a:solidFill>
                  <a:srgbClr val="3F3F3F"/>
                </a:solidFill>
                <a:cs typeface="Arial" charset="0"/>
              </a:rPr>
              <a:t>The Airport Authority is looking for vendors whom we can partner with to accomplish our goal of maintaining a sustainable, cost effect and safe Airport for our customers and the surrounding community.  Below are some required compliance aspects:</a:t>
            </a:r>
            <a:r>
              <a:rPr lang="en-US" sz="1867" dirty="0">
                <a:solidFill>
                  <a:srgbClr val="3F3F3F"/>
                </a:solidFill>
                <a:latin typeface="Calibri"/>
                <a:cs typeface="Open Sans" pitchFamily="34" charset="0"/>
              </a:rPr>
              <a:t> </a:t>
            </a:r>
          </a:p>
          <a:p>
            <a:pPr defTabSz="1449881" fontAlgn="base">
              <a:spcBef>
                <a:spcPct val="0"/>
              </a:spcBef>
              <a:spcAft>
                <a:spcPct val="0"/>
              </a:spcAft>
            </a:pPr>
            <a:endParaRPr lang="en-US" sz="1867" dirty="0">
              <a:solidFill>
                <a:srgbClr val="3F3F3F"/>
              </a:solidFill>
              <a:latin typeface="Calibri"/>
              <a:cs typeface="Open Sans" pitchFamily="34"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be able to commit to a three-year contractual agreement,</a:t>
            </a:r>
            <a:br>
              <a:rPr lang="en-US" sz="1867" dirty="0">
                <a:solidFill>
                  <a:srgbClr val="3F3F3F"/>
                </a:solidFill>
                <a:cs typeface="Arial" charset="0"/>
              </a:rPr>
            </a:b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have a bonding capacity from $25k - $100k for Ready Service contractor;</a:t>
            </a:r>
            <a:br>
              <a:rPr lang="en-US" sz="1867" dirty="0">
                <a:solidFill>
                  <a:srgbClr val="3F3F3F"/>
                </a:solidFill>
                <a:cs typeface="Arial" charset="0"/>
              </a:rPr>
            </a:b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be able to self-perform its particular service;</a:t>
            </a:r>
            <a:br>
              <a:rPr lang="en-US" sz="1867" dirty="0">
                <a:solidFill>
                  <a:srgbClr val="3F3F3F"/>
                </a:solidFill>
                <a:cs typeface="Arial" charset="0"/>
              </a:rPr>
            </a:b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be registered with the DIR, knowledgeable in Wage Compliance and Certified Payroll requirements;</a:t>
            </a:r>
            <a:br>
              <a:rPr lang="en-US" sz="1867" dirty="0">
                <a:solidFill>
                  <a:srgbClr val="3F3F3F"/>
                </a:solidFill>
                <a:cs typeface="Arial" charset="0"/>
              </a:rPr>
            </a:b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keep required insurance in full force and effect at all times;</a:t>
            </a:r>
            <a:br>
              <a:rPr lang="en-US" sz="1867" dirty="0">
                <a:solidFill>
                  <a:srgbClr val="3F3F3F"/>
                </a:solidFill>
                <a:cs typeface="Arial" charset="0"/>
              </a:rPr>
            </a:b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possess current essential licenses and permits to perform required services, and</a:t>
            </a:r>
          </a:p>
          <a:p>
            <a:pPr marL="228594" indent="-228594" defTabSz="1449881" fontAlgn="base">
              <a:spcBef>
                <a:spcPct val="0"/>
              </a:spcBef>
              <a:spcAft>
                <a:spcPct val="0"/>
              </a:spcAft>
              <a:buFont typeface="Arial" panose="020B0604020202020204" pitchFamily="34" charset="0"/>
              <a:buChar char="•"/>
            </a:pPr>
            <a:endParaRPr lang="en-US" sz="1867" dirty="0">
              <a:solidFill>
                <a:srgbClr val="3F3F3F"/>
              </a:solidFill>
              <a:cs typeface="Arial" charset="0"/>
            </a:endParaRPr>
          </a:p>
          <a:p>
            <a:pPr marL="228594" indent="-228594" defTabSz="1449881" fontAlgn="base">
              <a:spcBef>
                <a:spcPct val="0"/>
              </a:spcBef>
              <a:spcAft>
                <a:spcPct val="0"/>
              </a:spcAft>
              <a:buFont typeface="Arial" panose="020B0604020202020204" pitchFamily="34" charset="0"/>
              <a:buChar char="•"/>
            </a:pPr>
            <a:r>
              <a:rPr lang="en-US" sz="1867" dirty="0">
                <a:solidFill>
                  <a:srgbClr val="3F3F3F"/>
                </a:solidFill>
                <a:cs typeface="Arial" charset="0"/>
              </a:rPr>
              <a:t>keep staff current and in compliance with security badging requirements.</a:t>
            </a:r>
            <a:endParaRPr lang="en-US" sz="1867" dirty="0">
              <a:solidFill>
                <a:srgbClr val="3F3F3F"/>
              </a:solidFill>
              <a:latin typeface="Calibri"/>
              <a:cs typeface="Open Sans" pitchFamily="34" charset="0"/>
            </a:endParaRPr>
          </a:p>
        </p:txBody>
      </p:sp>
      <p:sp>
        <p:nvSpPr>
          <p:cNvPr id="3" name="Slide Number Placeholder 2"/>
          <p:cNvSpPr>
            <a:spLocks noGrp="1"/>
          </p:cNvSpPr>
          <p:nvPr>
            <p:ph type="sldNum" sz="quarter" idx="4294967295"/>
          </p:nvPr>
        </p:nvSpPr>
        <p:spPr>
          <a:xfrm>
            <a:off x="11176000" y="6415618"/>
            <a:ext cx="711200" cy="366183"/>
          </a:xfrm>
          <a:prstGeom prst="rect">
            <a:avLst/>
          </a:prstGeom>
        </p:spPr>
        <p:txBody>
          <a:bodyPr/>
          <a:lstStyle/>
          <a:p>
            <a:pPr defTabSz="1219170">
              <a:defRPr/>
            </a:pPr>
            <a:fld id="{1586C6F0-B0A0-4B91-8218-B729A6939E11}" type="slidenum">
              <a:rPr lang="en-US">
                <a:solidFill>
                  <a:prstClr val="white">
                    <a:lumMod val="50000"/>
                  </a:prstClr>
                </a:solidFill>
                <a:latin typeface="Calibri"/>
              </a:rPr>
              <a:pPr defTabSz="1219170">
                <a:defRPr/>
              </a:pPr>
              <a:t>108</a:t>
            </a:fld>
            <a:endParaRPr lang="en-US" dirty="0">
              <a:solidFill>
                <a:prstClr val="white">
                  <a:lumMod val="50000"/>
                </a:prstClr>
              </a:solidFill>
              <a:latin typeface="Calibri"/>
            </a:endParaRPr>
          </a:p>
        </p:txBody>
      </p:sp>
      <p:sp>
        <p:nvSpPr>
          <p:cNvPr id="5" name="Title 1"/>
          <p:cNvSpPr>
            <a:spLocks noGrp="1"/>
          </p:cNvSpPr>
          <p:nvPr>
            <p:ph type="title"/>
          </p:nvPr>
        </p:nvSpPr>
        <p:spPr>
          <a:xfrm>
            <a:off x="203200" y="540328"/>
            <a:ext cx="4165600" cy="1466273"/>
          </a:xfrm>
        </p:spPr>
        <p:txBody>
          <a:bodyPr/>
          <a:lstStyle/>
          <a:p>
            <a:pPr algn="l"/>
            <a:r>
              <a:rPr lang="en-US" sz="3733" dirty="0">
                <a:solidFill>
                  <a:srgbClr val="B9D51F"/>
                </a:solidFill>
              </a:rPr>
              <a:t>Who</a:t>
            </a:r>
            <a:br>
              <a:rPr lang="en-US" sz="3733" dirty="0">
                <a:solidFill>
                  <a:srgbClr val="B9D51F"/>
                </a:solidFill>
              </a:rPr>
            </a:br>
            <a:r>
              <a:rPr lang="en-US" sz="3733" dirty="0">
                <a:solidFill>
                  <a:srgbClr val="B9D51F"/>
                </a:solidFill>
              </a:rPr>
              <a:t> are we</a:t>
            </a:r>
            <a:br>
              <a:rPr lang="en-US" sz="3733" dirty="0">
                <a:solidFill>
                  <a:srgbClr val="B9D51F"/>
                </a:solidFill>
              </a:rPr>
            </a:br>
            <a:r>
              <a:rPr lang="en-US" sz="3733" dirty="0">
                <a:solidFill>
                  <a:srgbClr val="B9D51F"/>
                </a:solidFill>
              </a:rPr>
              <a:t>looking for?</a:t>
            </a:r>
            <a:endParaRPr lang="en-US" dirty="0">
              <a:solidFill>
                <a:srgbClr val="B9D51F"/>
              </a:solidFill>
            </a:endParaRPr>
          </a:p>
        </p:txBody>
      </p:sp>
      <p:pic>
        <p:nvPicPr>
          <p:cNvPr id="7" name="Picture 6" descr="C:\Users\arombold\Pictures\2014-10-01 ar temporary file\ar temporary file 15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3225801"/>
            <a:ext cx="3229400" cy="2584401"/>
          </a:xfrm>
          <a:prstGeom prst="rect">
            <a:avLst/>
          </a:prstGeom>
          <a:noFill/>
          <a:ln>
            <a:noFill/>
          </a:ln>
          <a:effectLst>
            <a:glow rad="127000">
              <a:srgbClr val="7F7F7F">
                <a:alpha val="40000"/>
              </a:srgbClr>
            </a:glow>
          </a:effec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1200" y="2460992"/>
            <a:ext cx="2497517" cy="3101608"/>
          </a:xfrm>
          <a:prstGeom prst="rect">
            <a:avLst/>
          </a:prstGeom>
          <a:noFill/>
          <a:ln>
            <a:noFill/>
          </a:ln>
          <a:effectLst>
            <a:glow rad="127000">
              <a:srgbClr val="7F7F7F">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4525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109</a:t>
            </a:fld>
            <a:endParaRPr lang="en-US">
              <a:solidFill>
                <a:prstClr val="white">
                  <a:lumMod val="50000"/>
                </a:prstClr>
              </a:solidFill>
              <a:latin typeface="Calibri"/>
            </a:endParaRPr>
          </a:p>
        </p:txBody>
      </p:sp>
      <p:sp>
        <p:nvSpPr>
          <p:cNvPr id="13" name="Title 8"/>
          <p:cNvSpPr txBox="1">
            <a:spLocks/>
          </p:cNvSpPr>
          <p:nvPr/>
        </p:nvSpPr>
        <p:spPr>
          <a:xfrm>
            <a:off x="0" y="275167"/>
            <a:ext cx="12192000" cy="1143000"/>
          </a:xfrm>
          <a:prstGeom prst="rect">
            <a:avLst/>
          </a:prstGeom>
        </p:spPr>
        <p:txBody>
          <a:bodyPr/>
          <a:lstStyle>
            <a:lvl1pPr algn="ctr" rtl="0" eaLnBrk="1" fontAlgn="base" hangingPunct="1">
              <a:spcBef>
                <a:spcPct val="0"/>
              </a:spcBef>
              <a:spcAft>
                <a:spcPct val="0"/>
              </a:spcAft>
              <a:defRPr sz="3600" b="1" kern="1200">
                <a:solidFill>
                  <a:schemeClr val="bg1">
                    <a:lumMod val="50000"/>
                  </a:schemeClr>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1219170"/>
            <a:r>
              <a:rPr lang="en-US" sz="4800" dirty="0">
                <a:solidFill>
                  <a:prstClr val="white">
                    <a:lumMod val="50000"/>
                  </a:prstClr>
                </a:solidFill>
                <a:latin typeface="Trebuchet MS"/>
              </a:rPr>
              <a:t>Upcoming Opportunities</a:t>
            </a:r>
          </a:p>
        </p:txBody>
      </p:sp>
      <p:graphicFrame>
        <p:nvGraphicFramePr>
          <p:cNvPr id="3" name="Table 2"/>
          <p:cNvGraphicFramePr>
            <a:graphicFrameLocks noGrp="1"/>
          </p:cNvGraphicFramePr>
          <p:nvPr/>
        </p:nvGraphicFramePr>
        <p:xfrm>
          <a:off x="2540000" y="1295400"/>
          <a:ext cx="7721600" cy="3728277"/>
        </p:xfrm>
        <a:graphic>
          <a:graphicData uri="http://schemas.openxmlformats.org/drawingml/2006/table">
            <a:tbl>
              <a:tblPr firstRow="1" firstCol="1" bandRow="1">
                <a:tableStyleId>{5C22544A-7EE6-4342-B048-85BDC9FD1C3A}</a:tableStyleId>
              </a:tblPr>
              <a:tblGrid>
                <a:gridCol w="5092293">
                  <a:extLst>
                    <a:ext uri="{9D8B030D-6E8A-4147-A177-3AD203B41FA5}">
                      <a16:colId xmlns:a16="http://schemas.microsoft.com/office/drawing/2014/main" val="3188193084"/>
                    </a:ext>
                  </a:extLst>
                </a:gridCol>
                <a:gridCol w="2629307">
                  <a:extLst>
                    <a:ext uri="{9D8B030D-6E8A-4147-A177-3AD203B41FA5}">
                      <a16:colId xmlns:a16="http://schemas.microsoft.com/office/drawing/2014/main" val="2815675786"/>
                    </a:ext>
                  </a:extLst>
                </a:gridCol>
              </a:tblGrid>
              <a:tr h="816525">
                <a:tc>
                  <a:txBody>
                    <a:bodyPr/>
                    <a:lstStyle/>
                    <a:p>
                      <a:pPr marL="0" marR="0">
                        <a:lnSpc>
                          <a:spcPct val="115000"/>
                        </a:lnSpc>
                        <a:spcBef>
                          <a:spcPts val="0"/>
                        </a:spcBef>
                        <a:spcAft>
                          <a:spcPts val="0"/>
                        </a:spcAft>
                      </a:pPr>
                      <a:r>
                        <a:rPr lang="en-US" sz="2400" dirty="0">
                          <a:effectLst/>
                        </a:rPr>
                        <a:t> </a:t>
                      </a:r>
                    </a:p>
                    <a:p>
                      <a:pPr marL="0" marR="0">
                        <a:lnSpc>
                          <a:spcPct val="115000"/>
                        </a:lnSpc>
                        <a:spcBef>
                          <a:spcPts val="0"/>
                        </a:spcBef>
                        <a:spcAft>
                          <a:spcPts val="0"/>
                        </a:spcAft>
                      </a:pPr>
                      <a:r>
                        <a:rPr lang="en-US" sz="2400" dirty="0">
                          <a:effectLst/>
                        </a:rPr>
                        <a:t>Service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100" dirty="0">
                          <a:effectLst/>
                        </a:rPr>
                        <a:t>Anticipated Solicitation Request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tc>
                <a:extLst>
                  <a:ext uri="{0D108BD9-81ED-4DB2-BD59-A6C34878D82A}">
                    <a16:rowId xmlns:a16="http://schemas.microsoft.com/office/drawing/2014/main" val="89248023"/>
                  </a:ext>
                </a:extLst>
              </a:tr>
              <a:tr h="798661">
                <a:tc>
                  <a:txBody>
                    <a:bodyPr/>
                    <a:lstStyle/>
                    <a:p>
                      <a:pPr marL="0" marR="0">
                        <a:lnSpc>
                          <a:spcPct val="115000"/>
                        </a:lnSpc>
                        <a:spcBef>
                          <a:spcPts val="0"/>
                        </a:spcBef>
                        <a:spcAft>
                          <a:spcPts val="0"/>
                        </a:spcAft>
                      </a:pPr>
                      <a:endParaRPr lang="en-US" sz="900" dirty="0">
                        <a:effectLst/>
                      </a:endParaRPr>
                    </a:p>
                    <a:p>
                      <a:pPr marL="0" marR="0">
                        <a:lnSpc>
                          <a:spcPct val="115000"/>
                        </a:lnSpc>
                        <a:spcBef>
                          <a:spcPts val="0"/>
                        </a:spcBef>
                        <a:spcAft>
                          <a:spcPts val="0"/>
                        </a:spcAft>
                      </a:pPr>
                      <a:r>
                        <a:rPr lang="en-US" sz="1900" dirty="0">
                          <a:effectLst/>
                        </a:rPr>
                        <a:t>Service Provider - Heating, Ventilation and Air Conditioning Repair and Maintenance</a:t>
                      </a:r>
                    </a:p>
                  </a:txBody>
                  <a:tcPr marL="89941" marR="89941" marT="0" marB="0"/>
                </a:tc>
                <a:tc>
                  <a:txBody>
                    <a:bodyPr/>
                    <a:lstStyle/>
                    <a:p>
                      <a:pPr marL="0" marR="0" algn="ctr">
                        <a:lnSpc>
                          <a:spcPct val="115000"/>
                        </a:lnSpc>
                        <a:spcBef>
                          <a:spcPts val="0"/>
                        </a:spcBef>
                        <a:spcAft>
                          <a:spcPts val="0"/>
                        </a:spcAft>
                      </a:pPr>
                      <a:r>
                        <a:rPr lang="en-US" sz="1700" dirty="0">
                          <a:effectLst/>
                        </a:rPr>
                        <a:t>Currently advertising, job walk Wed., 09/29/21</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nchor="ctr"/>
                </a:tc>
                <a:extLst>
                  <a:ext uri="{0D108BD9-81ED-4DB2-BD59-A6C34878D82A}">
                    <a16:rowId xmlns:a16="http://schemas.microsoft.com/office/drawing/2014/main" val="1216058871"/>
                  </a:ext>
                </a:extLst>
              </a:tr>
              <a:tr h="633819">
                <a:tc>
                  <a:txBody>
                    <a:bodyPr/>
                    <a:lstStyle/>
                    <a:p>
                      <a:pPr marL="0" marR="0">
                        <a:lnSpc>
                          <a:spcPct val="115000"/>
                        </a:lnSpc>
                        <a:spcBef>
                          <a:spcPts val="0"/>
                        </a:spcBef>
                        <a:spcAft>
                          <a:spcPts val="0"/>
                        </a:spcAft>
                      </a:pPr>
                      <a:endParaRPr lang="en-US" sz="900" dirty="0">
                        <a:effectLst/>
                      </a:endParaRPr>
                    </a:p>
                    <a:p>
                      <a:pPr marL="0" marR="0">
                        <a:lnSpc>
                          <a:spcPct val="115000"/>
                        </a:lnSpc>
                        <a:spcBef>
                          <a:spcPts val="0"/>
                        </a:spcBef>
                        <a:spcAft>
                          <a:spcPts val="0"/>
                        </a:spcAft>
                      </a:pPr>
                      <a:r>
                        <a:rPr lang="en-US" sz="1900" dirty="0">
                          <a:effectLst/>
                        </a:rPr>
                        <a:t>On-call Trades  –  Electrical (5)</a:t>
                      </a:r>
                    </a:p>
                  </a:txBody>
                  <a:tcPr marL="89941" marR="89941" marT="0" marB="0"/>
                </a:tc>
                <a:tc>
                  <a:txBody>
                    <a:bodyPr/>
                    <a:lstStyle/>
                    <a:p>
                      <a:pPr marL="0" marR="0" algn="ctr">
                        <a:lnSpc>
                          <a:spcPct val="115000"/>
                        </a:lnSpc>
                        <a:spcBef>
                          <a:spcPts val="0"/>
                        </a:spcBef>
                        <a:spcAft>
                          <a:spcPts val="0"/>
                        </a:spcAft>
                      </a:pPr>
                      <a:r>
                        <a:rPr lang="en-US" sz="1700" dirty="0">
                          <a:effectLst/>
                        </a:rPr>
                        <a:t>November 2021</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nchor="ctr"/>
                </a:tc>
                <a:extLst>
                  <a:ext uri="{0D108BD9-81ED-4DB2-BD59-A6C34878D82A}">
                    <a16:rowId xmlns:a16="http://schemas.microsoft.com/office/drawing/2014/main" val="1943428348"/>
                  </a:ext>
                </a:extLst>
              </a:tr>
              <a:tr h="686981">
                <a:tc>
                  <a:txBody>
                    <a:bodyPr/>
                    <a:lstStyle/>
                    <a:p>
                      <a:pPr marL="0" marR="0">
                        <a:lnSpc>
                          <a:spcPct val="115000"/>
                        </a:lnSpc>
                        <a:spcBef>
                          <a:spcPts val="0"/>
                        </a:spcBef>
                        <a:spcAft>
                          <a:spcPts val="0"/>
                        </a:spcAft>
                      </a:pPr>
                      <a:r>
                        <a:rPr lang="en-US" sz="900" dirty="0">
                          <a:effectLst/>
                        </a:rPr>
                        <a:t> </a:t>
                      </a:r>
                      <a:endParaRPr lang="en-US" sz="700" dirty="0">
                        <a:effectLst/>
                      </a:endParaRPr>
                    </a:p>
                    <a:p>
                      <a:pPr marL="0" marR="0">
                        <a:lnSpc>
                          <a:spcPct val="115000"/>
                        </a:lnSpc>
                        <a:spcBef>
                          <a:spcPts val="0"/>
                        </a:spcBef>
                        <a:spcAft>
                          <a:spcPts val="0"/>
                        </a:spcAft>
                      </a:pPr>
                      <a:r>
                        <a:rPr lang="en-US" sz="1900" dirty="0">
                          <a:effectLst/>
                        </a:rPr>
                        <a:t>On-call Trade  –  Flooring (2)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tc>
                <a:tc>
                  <a:txBody>
                    <a:bodyPr/>
                    <a:lstStyle/>
                    <a:p>
                      <a:pPr marL="0" marR="0" algn="ctr">
                        <a:lnSpc>
                          <a:spcPct val="115000"/>
                        </a:lnSpc>
                        <a:spcBef>
                          <a:spcPts val="0"/>
                        </a:spcBef>
                        <a:spcAft>
                          <a:spcPts val="0"/>
                        </a:spcAft>
                      </a:pPr>
                      <a:r>
                        <a:rPr lang="en-US" sz="1700" dirty="0">
                          <a:effectLst/>
                        </a:rPr>
                        <a:t>November 2021</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nchor="ctr"/>
                </a:tc>
                <a:extLst>
                  <a:ext uri="{0D108BD9-81ED-4DB2-BD59-A6C34878D82A}">
                    <a16:rowId xmlns:a16="http://schemas.microsoft.com/office/drawing/2014/main" val="87245764"/>
                  </a:ext>
                </a:extLst>
              </a:tr>
              <a:tr h="775293">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800" dirty="0">
                        <a:effectLst/>
                      </a:endParaRPr>
                    </a:p>
                    <a:p>
                      <a:pPr marL="0" marR="0">
                        <a:lnSpc>
                          <a:spcPct val="115000"/>
                        </a:lnSpc>
                        <a:spcBef>
                          <a:spcPts val="0"/>
                        </a:spcBef>
                        <a:spcAft>
                          <a:spcPts val="0"/>
                        </a:spcAft>
                      </a:pPr>
                      <a:r>
                        <a:rPr lang="en-US" sz="900" dirty="0">
                          <a:effectLst/>
                        </a:rPr>
                        <a:t> </a:t>
                      </a:r>
                      <a:r>
                        <a:rPr lang="en-US" sz="1900" dirty="0">
                          <a:effectLst/>
                        </a:rPr>
                        <a:t>Service Provider  –  Fire Protection Repair and Maintenance (Sprinklers)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9941" marR="89941" marT="0" marB="0" anchor="ctr"/>
                </a:tc>
                <a:tc>
                  <a:txBody>
                    <a:bodyPr/>
                    <a:lstStyle/>
                    <a:p>
                      <a:pPr marL="0" marR="0" algn="ctr">
                        <a:lnSpc>
                          <a:spcPct val="115000"/>
                        </a:lnSpc>
                        <a:spcBef>
                          <a:spcPts val="0"/>
                        </a:spcBef>
                        <a:spcAft>
                          <a:spcPts val="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December 2021</a:t>
                      </a:r>
                    </a:p>
                  </a:txBody>
                  <a:tcPr marL="89941" marR="89941" marT="0" marB="0" anchor="ctr"/>
                </a:tc>
                <a:extLst>
                  <a:ext uri="{0D108BD9-81ED-4DB2-BD59-A6C34878D82A}">
                    <a16:rowId xmlns:a16="http://schemas.microsoft.com/office/drawing/2014/main" val="3594466677"/>
                  </a:ext>
                </a:extLst>
              </a:tr>
            </a:tbl>
          </a:graphicData>
        </a:graphic>
      </p:graphicFrame>
    </p:spTree>
    <p:extLst>
      <p:ext uri="{BB962C8B-B14F-4D97-AF65-F5344CB8AC3E}">
        <p14:creationId xmlns:p14="http://schemas.microsoft.com/office/powerpoint/2010/main" val="255319290"/>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57794" y="3184046"/>
            <a:ext cx="4764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p:cNvSpPr/>
          <p:nvPr/>
        </p:nvSpPr>
        <p:spPr>
          <a:xfrm>
            <a:off x="5857794" y="3184046"/>
            <a:ext cx="4764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800" b="0" i="0" u="none" strike="noStrike" kern="1200" cap="none" spc="0" normalizeH="0" baseline="0" noProof="0">
                <a:ln>
                  <a:noFill/>
                </a:ln>
                <a:solidFill>
                  <a:srgbClr val="FFFFFF"/>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16553" y="1043178"/>
            <a:ext cx="9680464" cy="4887757"/>
          </a:xfrm>
          <a:prstGeom prst="rect">
            <a:avLst/>
          </a:prstGeom>
        </p:spPr>
      </p:pic>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111924" y="5601418"/>
            <a:ext cx="2202611" cy="1081179"/>
          </a:xfrm>
          <a:prstGeom prst="rect">
            <a:avLst/>
          </a:prstGeom>
        </p:spPr>
      </p:pic>
      <p:pic>
        <p:nvPicPr>
          <p:cNvPr id="11" name="Picture 10">
            <a:extLst>
              <a:ext uri="{FF2B5EF4-FFF2-40B4-BE49-F238E27FC236}">
                <a16:creationId xmlns:a16="http://schemas.microsoft.com/office/drawing/2014/main" id="{50576C47-E6F2-4573-BA78-B58204E8E70E}"/>
              </a:ext>
            </a:extLst>
          </p:cNvPr>
          <p:cNvPicPr>
            <a:picLocks noChangeAspect="1"/>
          </p:cNvPicPr>
          <p:nvPr/>
        </p:nvPicPr>
        <p:blipFill>
          <a:blip r:embed="rId5"/>
          <a:stretch>
            <a:fillRect/>
          </a:stretch>
        </p:blipFill>
        <p:spPr>
          <a:xfrm>
            <a:off x="6299203" y="4884057"/>
            <a:ext cx="5892797" cy="1973943"/>
          </a:xfrm>
          <a:prstGeom prst="rect">
            <a:avLst/>
          </a:prstGeom>
        </p:spPr>
      </p:pic>
      <p:sp>
        <p:nvSpPr>
          <p:cNvPr id="2" name="Title 1"/>
          <p:cNvSpPr>
            <a:spLocks noGrp="1"/>
          </p:cNvSpPr>
          <p:nvPr>
            <p:ph type="title"/>
          </p:nvPr>
        </p:nvSpPr>
        <p:spPr>
          <a:xfrm>
            <a:off x="977751" y="172630"/>
            <a:ext cx="11337317" cy="805333"/>
          </a:xfrm>
        </p:spPr>
        <p:txBody>
          <a:bodyPr anchor="t" anchorCtr="0">
            <a:normAutofit fontScale="90000"/>
          </a:bodyPr>
          <a:lstStyle/>
          <a:p>
            <a:pPr>
              <a:lnSpc>
                <a:spcPct val="100000"/>
              </a:lnSpc>
            </a:pPr>
            <a:r>
              <a:rPr lang="en-US" sz="4000" dirty="0">
                <a:ea typeface="+mn-ea"/>
                <a:cs typeface="Arial" charset="0"/>
              </a:rPr>
              <a:t>Airside Apron and Taxiway Pavement Phasing</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DACD218-A898-489B-9B7E-D754C5016B4B}"/>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11</a:t>
            </a:fld>
            <a:endParaRPr lang="en-US" sz="1200" dirty="0">
              <a:solidFill>
                <a:schemeClr val="bg1"/>
              </a:solidFill>
              <a:latin typeface="Trebuchet MS" panose="020B0703020202090204" pitchFamily="34" charset="0"/>
            </a:endParaRPr>
          </a:p>
        </p:txBody>
      </p:sp>
      <p:sp>
        <p:nvSpPr>
          <p:cNvPr id="10" name="Rectangle 9">
            <a:extLst>
              <a:ext uri="{FF2B5EF4-FFF2-40B4-BE49-F238E27FC236}">
                <a16:creationId xmlns:a16="http://schemas.microsoft.com/office/drawing/2014/main" id="{A5414EF4-F40C-4AE7-9BC2-E0AA9C93604B}"/>
              </a:ext>
            </a:extLst>
          </p:cNvPr>
          <p:cNvSpPr/>
          <p:nvPr/>
        </p:nvSpPr>
        <p:spPr>
          <a:xfrm>
            <a:off x="539470" y="374598"/>
            <a:ext cx="339825" cy="84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15149D-6FB9-4A91-BB8D-27E79CC37651}"/>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32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73601" y="2825751"/>
            <a:ext cx="1100668" cy="946149"/>
            <a:chOff x="2898775" y="1768475"/>
            <a:chExt cx="825501" cy="709612"/>
          </a:xfrm>
          <a:solidFill>
            <a:sysClr val="window" lastClr="FFFFFF"/>
          </a:solidFill>
        </p:grpSpPr>
        <p:sp>
          <p:nvSpPr>
            <p:cNvPr id="4" name="Freeform 5"/>
            <p:cNvSpPr>
              <a:spLocks/>
            </p:cNvSpPr>
            <p:nvPr/>
          </p:nvSpPr>
          <p:spPr bwMode="auto">
            <a:xfrm>
              <a:off x="3159125" y="2179638"/>
              <a:ext cx="150813" cy="150812"/>
            </a:xfrm>
            <a:custGeom>
              <a:avLst/>
              <a:gdLst>
                <a:gd name="T0" fmla="*/ 95 w 95"/>
                <a:gd name="T1" fmla="*/ 52 h 95"/>
                <a:gd name="T2" fmla="*/ 43 w 95"/>
                <a:gd name="T3" fmla="*/ 0 h 95"/>
                <a:gd name="T4" fmla="*/ 43 w 95"/>
                <a:gd name="T5" fmla="*/ 0 h 95"/>
                <a:gd name="T6" fmla="*/ 0 w 95"/>
                <a:gd name="T7" fmla="*/ 95 h 95"/>
                <a:gd name="T8" fmla="*/ 95 w 95"/>
                <a:gd name="T9" fmla="*/ 52 h 95"/>
              </a:gdLst>
              <a:ahLst/>
              <a:cxnLst>
                <a:cxn ang="0">
                  <a:pos x="T0" y="T1"/>
                </a:cxn>
                <a:cxn ang="0">
                  <a:pos x="T2" y="T3"/>
                </a:cxn>
                <a:cxn ang="0">
                  <a:pos x="T4" y="T5"/>
                </a:cxn>
                <a:cxn ang="0">
                  <a:pos x="T6" y="T7"/>
                </a:cxn>
                <a:cxn ang="0">
                  <a:pos x="T8" y="T9"/>
                </a:cxn>
              </a:cxnLst>
              <a:rect l="0" t="0" r="r" b="b"/>
              <a:pathLst>
                <a:path w="95" h="95">
                  <a:moveTo>
                    <a:pt x="95" y="52"/>
                  </a:moveTo>
                  <a:lnTo>
                    <a:pt x="43" y="0"/>
                  </a:lnTo>
                  <a:lnTo>
                    <a:pt x="43" y="0"/>
                  </a:lnTo>
                  <a:lnTo>
                    <a:pt x="0" y="95"/>
                  </a:lnTo>
                  <a:lnTo>
                    <a:pt x="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kern="0">
                <a:solidFill>
                  <a:srgbClr val="FF0000"/>
                </a:solidFill>
                <a:latin typeface="Calibri"/>
                <a:cs typeface="Arial" charset="0"/>
              </a:endParaRPr>
            </a:p>
          </p:txBody>
        </p:sp>
        <p:sp>
          <p:nvSpPr>
            <p:cNvPr id="5" name="Rectangle 6"/>
            <p:cNvSpPr>
              <a:spLocks noChangeArrowheads="1"/>
            </p:cNvSpPr>
            <p:nvPr/>
          </p:nvSpPr>
          <p:spPr bwMode="auto">
            <a:xfrm>
              <a:off x="3309938" y="2262188"/>
              <a:ext cx="1588" cy="15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70">
                <a:defRPr/>
              </a:pPr>
              <a:endParaRPr lang="en-US" sz="2400" kern="0">
                <a:solidFill>
                  <a:srgbClr val="FF0000"/>
                </a:solidFill>
                <a:latin typeface="Calibri"/>
                <a:cs typeface="Arial" charset="0"/>
              </a:endParaRPr>
            </a:p>
          </p:txBody>
        </p:sp>
        <p:sp>
          <p:nvSpPr>
            <p:cNvPr id="6" name="Freeform 7"/>
            <p:cNvSpPr>
              <a:spLocks/>
            </p:cNvSpPr>
            <p:nvPr/>
          </p:nvSpPr>
          <p:spPr bwMode="auto">
            <a:xfrm>
              <a:off x="3246438" y="1820863"/>
              <a:ext cx="376238" cy="373062"/>
            </a:xfrm>
            <a:custGeom>
              <a:avLst/>
              <a:gdLst>
                <a:gd name="T0" fmla="*/ 216 w 237"/>
                <a:gd name="T1" fmla="*/ 0 h 235"/>
                <a:gd name="T2" fmla="*/ 0 w 237"/>
                <a:gd name="T3" fmla="*/ 214 h 235"/>
                <a:gd name="T4" fmla="*/ 21 w 237"/>
                <a:gd name="T5" fmla="*/ 235 h 235"/>
                <a:gd name="T6" fmla="*/ 237 w 237"/>
                <a:gd name="T7" fmla="*/ 22 h 235"/>
                <a:gd name="T8" fmla="*/ 216 w 237"/>
                <a:gd name="T9" fmla="*/ 0 h 235"/>
              </a:gdLst>
              <a:ahLst/>
              <a:cxnLst>
                <a:cxn ang="0">
                  <a:pos x="T0" y="T1"/>
                </a:cxn>
                <a:cxn ang="0">
                  <a:pos x="T2" y="T3"/>
                </a:cxn>
                <a:cxn ang="0">
                  <a:pos x="T4" y="T5"/>
                </a:cxn>
                <a:cxn ang="0">
                  <a:pos x="T6" y="T7"/>
                </a:cxn>
                <a:cxn ang="0">
                  <a:pos x="T8" y="T9"/>
                </a:cxn>
              </a:cxnLst>
              <a:rect l="0" t="0" r="r" b="b"/>
              <a:pathLst>
                <a:path w="237" h="235">
                  <a:moveTo>
                    <a:pt x="216" y="0"/>
                  </a:moveTo>
                  <a:lnTo>
                    <a:pt x="0" y="214"/>
                  </a:lnTo>
                  <a:lnTo>
                    <a:pt x="21" y="235"/>
                  </a:lnTo>
                  <a:lnTo>
                    <a:pt x="237" y="22"/>
                  </a:lnTo>
                  <a:lnTo>
                    <a:pt x="2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kern="0">
                <a:solidFill>
                  <a:srgbClr val="FF0000"/>
                </a:solidFill>
                <a:latin typeface="Calibri"/>
                <a:cs typeface="Arial" charset="0"/>
              </a:endParaRPr>
            </a:p>
          </p:txBody>
        </p:sp>
        <p:sp>
          <p:nvSpPr>
            <p:cNvPr id="7" name="Freeform 8"/>
            <p:cNvSpPr>
              <a:spLocks/>
            </p:cNvSpPr>
            <p:nvPr/>
          </p:nvSpPr>
          <p:spPr bwMode="auto">
            <a:xfrm>
              <a:off x="3298825" y="1870075"/>
              <a:ext cx="376238" cy="377825"/>
            </a:xfrm>
            <a:custGeom>
              <a:avLst/>
              <a:gdLst>
                <a:gd name="T0" fmla="*/ 0 w 237"/>
                <a:gd name="T1" fmla="*/ 216 h 238"/>
                <a:gd name="T2" fmla="*/ 21 w 237"/>
                <a:gd name="T3" fmla="*/ 238 h 238"/>
                <a:gd name="T4" fmla="*/ 237 w 237"/>
                <a:gd name="T5" fmla="*/ 24 h 238"/>
                <a:gd name="T6" fmla="*/ 216 w 237"/>
                <a:gd name="T7" fmla="*/ 0 h 238"/>
                <a:gd name="T8" fmla="*/ 0 w 237"/>
                <a:gd name="T9" fmla="*/ 216 h 238"/>
              </a:gdLst>
              <a:ahLst/>
              <a:cxnLst>
                <a:cxn ang="0">
                  <a:pos x="T0" y="T1"/>
                </a:cxn>
                <a:cxn ang="0">
                  <a:pos x="T2" y="T3"/>
                </a:cxn>
                <a:cxn ang="0">
                  <a:pos x="T4" y="T5"/>
                </a:cxn>
                <a:cxn ang="0">
                  <a:pos x="T6" y="T7"/>
                </a:cxn>
                <a:cxn ang="0">
                  <a:pos x="T8" y="T9"/>
                </a:cxn>
              </a:cxnLst>
              <a:rect l="0" t="0" r="r" b="b"/>
              <a:pathLst>
                <a:path w="237" h="238">
                  <a:moveTo>
                    <a:pt x="0" y="216"/>
                  </a:moveTo>
                  <a:lnTo>
                    <a:pt x="21" y="238"/>
                  </a:lnTo>
                  <a:lnTo>
                    <a:pt x="237" y="24"/>
                  </a:lnTo>
                  <a:lnTo>
                    <a:pt x="216" y="0"/>
                  </a:lnTo>
                  <a:lnTo>
                    <a:pt x="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kern="0">
                <a:solidFill>
                  <a:srgbClr val="FF0000"/>
                </a:solidFill>
                <a:latin typeface="Calibri"/>
                <a:cs typeface="Arial" charset="0"/>
              </a:endParaRPr>
            </a:p>
          </p:txBody>
        </p:sp>
        <p:sp>
          <p:nvSpPr>
            <p:cNvPr id="8" name="Freeform 9"/>
            <p:cNvSpPr>
              <a:spLocks/>
            </p:cNvSpPr>
            <p:nvPr/>
          </p:nvSpPr>
          <p:spPr bwMode="auto">
            <a:xfrm>
              <a:off x="3611563" y="1768475"/>
              <a:ext cx="112713" cy="112712"/>
            </a:xfrm>
            <a:custGeom>
              <a:avLst/>
              <a:gdLst>
                <a:gd name="T0" fmla="*/ 20 w 30"/>
                <a:gd name="T1" fmla="*/ 9 h 30"/>
                <a:gd name="T2" fmla="*/ 0 w 30"/>
                <a:gd name="T3" fmla="*/ 9 h 30"/>
                <a:gd name="T4" fmla="*/ 22 w 30"/>
                <a:gd name="T5" fmla="*/ 30 h 30"/>
                <a:gd name="T6" fmla="*/ 20 w 30"/>
                <a:gd name="T7" fmla="*/ 9 h 30"/>
              </a:gdLst>
              <a:ahLst/>
              <a:cxnLst>
                <a:cxn ang="0">
                  <a:pos x="T0" y="T1"/>
                </a:cxn>
                <a:cxn ang="0">
                  <a:pos x="T2" y="T3"/>
                </a:cxn>
                <a:cxn ang="0">
                  <a:pos x="T4" y="T5"/>
                </a:cxn>
                <a:cxn ang="0">
                  <a:pos x="T6" y="T7"/>
                </a:cxn>
              </a:cxnLst>
              <a:rect l="0" t="0" r="r" b="b"/>
              <a:pathLst>
                <a:path w="30" h="30">
                  <a:moveTo>
                    <a:pt x="20" y="9"/>
                  </a:moveTo>
                  <a:cubicBezTo>
                    <a:pt x="11" y="0"/>
                    <a:pt x="0" y="9"/>
                    <a:pt x="0" y="9"/>
                  </a:cubicBezTo>
                  <a:cubicBezTo>
                    <a:pt x="22" y="30"/>
                    <a:pt x="22" y="30"/>
                    <a:pt x="22" y="30"/>
                  </a:cubicBezTo>
                  <a:cubicBezTo>
                    <a:pt x="22" y="30"/>
                    <a:pt x="30" y="20"/>
                    <a:pt x="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kern="0">
                <a:solidFill>
                  <a:srgbClr val="FF0000"/>
                </a:solidFill>
                <a:latin typeface="Calibri"/>
                <a:cs typeface="Arial" charset="0"/>
              </a:endParaRPr>
            </a:p>
          </p:txBody>
        </p:sp>
        <p:sp>
          <p:nvSpPr>
            <p:cNvPr id="9" name="Freeform 10"/>
            <p:cNvSpPr>
              <a:spLocks/>
            </p:cNvSpPr>
            <p:nvPr/>
          </p:nvSpPr>
          <p:spPr bwMode="auto">
            <a:xfrm>
              <a:off x="2898775" y="1784350"/>
              <a:ext cx="693738" cy="693737"/>
            </a:xfrm>
            <a:custGeom>
              <a:avLst/>
              <a:gdLst>
                <a:gd name="T0" fmla="*/ 382 w 437"/>
                <a:gd name="T1" fmla="*/ 384 h 437"/>
                <a:gd name="T2" fmla="*/ 53 w 437"/>
                <a:gd name="T3" fmla="*/ 384 h 437"/>
                <a:gd name="T4" fmla="*/ 53 w 437"/>
                <a:gd name="T5" fmla="*/ 54 h 437"/>
                <a:gd name="T6" fmla="*/ 361 w 437"/>
                <a:gd name="T7" fmla="*/ 54 h 437"/>
                <a:gd name="T8" fmla="*/ 418 w 437"/>
                <a:gd name="T9" fmla="*/ 0 h 437"/>
                <a:gd name="T10" fmla="*/ 0 w 437"/>
                <a:gd name="T11" fmla="*/ 0 h 437"/>
                <a:gd name="T12" fmla="*/ 0 w 437"/>
                <a:gd name="T13" fmla="*/ 437 h 437"/>
                <a:gd name="T14" fmla="*/ 437 w 437"/>
                <a:gd name="T15" fmla="*/ 437 h 437"/>
                <a:gd name="T16" fmla="*/ 437 w 437"/>
                <a:gd name="T17" fmla="*/ 161 h 437"/>
                <a:gd name="T18" fmla="*/ 382 w 437"/>
                <a:gd name="T19" fmla="*/ 216 h 437"/>
                <a:gd name="T20" fmla="*/ 382 w 437"/>
                <a:gd name="T21" fmla="*/ 38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7" h="437">
                  <a:moveTo>
                    <a:pt x="382" y="384"/>
                  </a:moveTo>
                  <a:lnTo>
                    <a:pt x="53" y="384"/>
                  </a:lnTo>
                  <a:lnTo>
                    <a:pt x="53" y="54"/>
                  </a:lnTo>
                  <a:lnTo>
                    <a:pt x="361" y="54"/>
                  </a:lnTo>
                  <a:lnTo>
                    <a:pt x="418" y="0"/>
                  </a:lnTo>
                  <a:lnTo>
                    <a:pt x="0" y="0"/>
                  </a:lnTo>
                  <a:lnTo>
                    <a:pt x="0" y="437"/>
                  </a:lnTo>
                  <a:lnTo>
                    <a:pt x="437" y="437"/>
                  </a:lnTo>
                  <a:lnTo>
                    <a:pt x="437" y="161"/>
                  </a:lnTo>
                  <a:lnTo>
                    <a:pt x="382" y="216"/>
                  </a:lnTo>
                  <a:lnTo>
                    <a:pt x="382"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kern="0">
                <a:solidFill>
                  <a:srgbClr val="FF0000"/>
                </a:solidFill>
                <a:latin typeface="Calibri"/>
                <a:cs typeface="Arial" charset="0"/>
              </a:endParaRPr>
            </a:p>
          </p:txBody>
        </p:sp>
      </p:grpSp>
      <p:sp>
        <p:nvSpPr>
          <p:cNvPr id="2" name="TextBox 1"/>
          <p:cNvSpPr txBox="1"/>
          <p:nvPr/>
        </p:nvSpPr>
        <p:spPr>
          <a:xfrm>
            <a:off x="1320800" y="177800"/>
            <a:ext cx="10668000" cy="6360844"/>
          </a:xfrm>
          <a:prstGeom prst="rect">
            <a:avLst/>
          </a:prstGeom>
          <a:noFill/>
        </p:spPr>
        <p:txBody>
          <a:bodyPr wrap="square" rtlCol="0">
            <a:spAutoFit/>
          </a:bodyPr>
          <a:lstStyle/>
          <a:p>
            <a:pPr defTabSz="1219170" fontAlgn="base">
              <a:spcBef>
                <a:spcPct val="0"/>
              </a:spcBef>
              <a:spcAft>
                <a:spcPct val="0"/>
              </a:spcAft>
            </a:pPr>
            <a:r>
              <a:rPr lang="en-US" sz="4267" b="1" dirty="0">
                <a:solidFill>
                  <a:srgbClr val="7F7F7F"/>
                </a:solidFill>
                <a:latin typeface="Calibri" pitchFamily="34" charset="0"/>
                <a:cs typeface="Arial" charset="0"/>
              </a:rPr>
              <a:t>                                Questions</a:t>
            </a:r>
          </a:p>
          <a:p>
            <a:pPr defTabSz="1219170" fontAlgn="base">
              <a:spcBef>
                <a:spcPct val="0"/>
              </a:spcBef>
              <a:spcAft>
                <a:spcPct val="0"/>
              </a:spcAft>
            </a:pPr>
            <a:r>
              <a:rPr lang="en-US" sz="4267" dirty="0">
                <a:solidFill>
                  <a:srgbClr val="7F7F7F"/>
                </a:solidFill>
                <a:latin typeface="Calibri" pitchFamily="34" charset="0"/>
                <a:cs typeface="Arial" charset="0"/>
              </a:rPr>
              <a:t>Who to contact for contracting:</a:t>
            </a:r>
          </a:p>
          <a:p>
            <a:pPr defTabSz="1219170" fontAlgn="base">
              <a:spcBef>
                <a:spcPct val="0"/>
              </a:spcBef>
              <a:spcAft>
                <a:spcPct val="0"/>
              </a:spcAft>
            </a:pPr>
            <a:r>
              <a:rPr lang="en-US" sz="2800" dirty="0">
                <a:solidFill>
                  <a:srgbClr val="7F7F7F"/>
                </a:solidFill>
                <a:latin typeface="Calibri" pitchFamily="34" charset="0"/>
                <a:cs typeface="Arial" charset="0"/>
              </a:rPr>
              <a:t>Jeronimo Chavez</a:t>
            </a:r>
          </a:p>
          <a:p>
            <a:pPr defTabSz="1219170" fontAlgn="base">
              <a:spcBef>
                <a:spcPct val="0"/>
              </a:spcBef>
              <a:spcAft>
                <a:spcPct val="0"/>
              </a:spcAft>
            </a:pPr>
            <a:r>
              <a:rPr lang="en-US" sz="2800" dirty="0">
                <a:solidFill>
                  <a:srgbClr val="7F7F7F"/>
                </a:solidFill>
                <a:latin typeface="Calibri" pitchFamily="34" charset="0"/>
                <a:cs typeface="Arial" charset="0"/>
              </a:rPr>
              <a:t>Project Planner, Facilities Management	</a:t>
            </a:r>
          </a:p>
          <a:p>
            <a:pPr defTabSz="1219170" fontAlgn="base">
              <a:spcBef>
                <a:spcPct val="0"/>
              </a:spcBef>
              <a:spcAft>
                <a:spcPct val="0"/>
              </a:spcAft>
            </a:pPr>
            <a:r>
              <a:rPr lang="en-US" sz="2800" dirty="0">
                <a:solidFill>
                  <a:srgbClr val="7F7F7F"/>
                </a:solidFill>
                <a:latin typeface="Calibri" pitchFamily="34" charset="0"/>
                <a:cs typeface="Arial" charset="0"/>
              </a:rPr>
              <a:t>San Diego International Airport</a:t>
            </a:r>
          </a:p>
          <a:p>
            <a:pPr defTabSz="1219170" fontAlgn="base">
              <a:spcBef>
                <a:spcPct val="0"/>
              </a:spcBef>
              <a:spcAft>
                <a:spcPct val="0"/>
              </a:spcAft>
            </a:pPr>
            <a:r>
              <a:rPr lang="en-US" sz="2800" dirty="0">
                <a:solidFill>
                  <a:srgbClr val="7F7F7F"/>
                </a:solidFill>
                <a:latin typeface="Calibri" pitchFamily="34" charset="0"/>
                <a:cs typeface="Arial" charset="0"/>
              </a:rPr>
              <a:t>619.400.2722</a:t>
            </a:r>
          </a:p>
          <a:p>
            <a:pPr defTabSz="1219170" fontAlgn="base">
              <a:spcBef>
                <a:spcPct val="0"/>
              </a:spcBef>
              <a:spcAft>
                <a:spcPct val="0"/>
              </a:spcAft>
            </a:pPr>
            <a:r>
              <a:rPr lang="en-US" sz="2800" dirty="0">
                <a:solidFill>
                  <a:srgbClr val="7F7F7F"/>
                </a:solidFill>
                <a:latin typeface="Calibri" pitchFamily="34" charset="0"/>
                <a:cs typeface="Arial" charset="0"/>
                <a:hlinkClick r:id="rId3"/>
              </a:rPr>
              <a:t>jchavez@san.org</a:t>
            </a:r>
            <a:endParaRPr lang="en-US" sz="1400" dirty="0">
              <a:solidFill>
                <a:srgbClr val="7F7F7F"/>
              </a:solidFill>
              <a:latin typeface="Calibri" pitchFamily="34" charset="0"/>
              <a:cs typeface="Arial" charset="0"/>
            </a:endParaRPr>
          </a:p>
          <a:p>
            <a:pPr defTabSz="1219170" fontAlgn="base">
              <a:spcBef>
                <a:spcPct val="0"/>
              </a:spcBef>
              <a:spcAft>
                <a:spcPct val="0"/>
              </a:spcAft>
            </a:pPr>
            <a:endParaRPr lang="en-US" sz="1400" dirty="0">
              <a:solidFill>
                <a:srgbClr val="7F7F7F"/>
              </a:solidFill>
              <a:latin typeface="Calibri" pitchFamily="34" charset="0"/>
              <a:cs typeface="Arial" charset="0"/>
            </a:endParaRPr>
          </a:p>
          <a:p>
            <a:pPr defTabSz="1219170" fontAlgn="base">
              <a:spcBef>
                <a:spcPct val="0"/>
              </a:spcBef>
              <a:spcAft>
                <a:spcPct val="0"/>
              </a:spcAft>
            </a:pPr>
            <a:r>
              <a:rPr lang="en-US" sz="2800" dirty="0">
                <a:solidFill>
                  <a:srgbClr val="7F7F7F"/>
                </a:solidFill>
                <a:latin typeface="Calibri" pitchFamily="34" charset="0"/>
                <a:cs typeface="Arial" charset="0"/>
              </a:rPr>
              <a:t>Annie Rombold 			</a:t>
            </a:r>
          </a:p>
          <a:p>
            <a:pPr defTabSz="1219170" fontAlgn="base">
              <a:spcBef>
                <a:spcPct val="0"/>
              </a:spcBef>
              <a:spcAft>
                <a:spcPct val="0"/>
              </a:spcAft>
            </a:pPr>
            <a:r>
              <a:rPr lang="en-US" sz="2800" dirty="0">
                <a:solidFill>
                  <a:srgbClr val="7F7F7F"/>
                </a:solidFill>
                <a:latin typeface="Calibri" pitchFamily="34" charset="0"/>
                <a:cs typeface="Arial" charset="0"/>
              </a:rPr>
              <a:t>Capital Project Assistant</a:t>
            </a:r>
          </a:p>
          <a:p>
            <a:pPr defTabSz="1219170" fontAlgn="base">
              <a:spcBef>
                <a:spcPct val="0"/>
              </a:spcBef>
              <a:spcAft>
                <a:spcPct val="0"/>
              </a:spcAft>
            </a:pPr>
            <a:r>
              <a:rPr lang="en-US" sz="2800" dirty="0">
                <a:solidFill>
                  <a:srgbClr val="7F7F7F"/>
                </a:solidFill>
                <a:latin typeface="Calibri" pitchFamily="34" charset="0"/>
                <a:cs typeface="Arial" charset="0"/>
              </a:rPr>
              <a:t>San Diego International Airport</a:t>
            </a:r>
          </a:p>
          <a:p>
            <a:pPr defTabSz="1219170" fontAlgn="base">
              <a:spcBef>
                <a:spcPct val="0"/>
              </a:spcBef>
              <a:spcAft>
                <a:spcPct val="0"/>
              </a:spcAft>
            </a:pPr>
            <a:r>
              <a:rPr lang="en-US" sz="2800" dirty="0">
                <a:solidFill>
                  <a:srgbClr val="7F7F7F"/>
                </a:solidFill>
                <a:latin typeface="Calibri" pitchFamily="34" charset="0"/>
                <a:cs typeface="Arial" charset="0"/>
              </a:rPr>
              <a:t>619.400.2732 </a:t>
            </a:r>
          </a:p>
          <a:p>
            <a:pPr defTabSz="1219170" fontAlgn="base">
              <a:spcBef>
                <a:spcPct val="0"/>
              </a:spcBef>
              <a:spcAft>
                <a:spcPct val="0"/>
              </a:spcAft>
            </a:pPr>
            <a:r>
              <a:rPr lang="en-US" sz="2800" dirty="0">
                <a:solidFill>
                  <a:srgbClr val="7F7F7F"/>
                </a:solidFill>
                <a:latin typeface="Calibri" pitchFamily="34" charset="0"/>
                <a:cs typeface="Arial" charset="0"/>
                <a:hlinkClick r:id="rId4"/>
              </a:rPr>
              <a:t>arombold@san.org</a:t>
            </a:r>
            <a:endParaRPr lang="en-US" sz="2800" dirty="0">
              <a:solidFill>
                <a:srgbClr val="7F7F7F"/>
              </a:solidFill>
              <a:latin typeface="Calibri" pitchFamily="34" charset="0"/>
              <a:cs typeface="Arial" charset="0"/>
            </a:endParaRPr>
          </a:p>
          <a:p>
            <a:pPr defTabSz="1219170" fontAlgn="base">
              <a:spcBef>
                <a:spcPct val="0"/>
              </a:spcBef>
              <a:spcAft>
                <a:spcPct val="0"/>
              </a:spcAft>
            </a:pPr>
            <a:endParaRPr lang="en-US" sz="2800" dirty="0">
              <a:solidFill>
                <a:srgbClr val="7F7F7F"/>
              </a:solidFill>
              <a:latin typeface="Calibri" pitchFamily="34" charset="0"/>
              <a:cs typeface="Arial" charset="0"/>
            </a:endParaRPr>
          </a:p>
        </p:txBody>
      </p:sp>
      <p:sp>
        <p:nvSpPr>
          <p:cNvPr id="10" name="TextBox 9"/>
          <p:cNvSpPr txBox="1"/>
          <p:nvPr/>
        </p:nvSpPr>
        <p:spPr>
          <a:xfrm>
            <a:off x="9918704" y="2413001"/>
            <a:ext cx="1054097" cy="2062103"/>
          </a:xfrm>
          <a:prstGeom prst="rect">
            <a:avLst/>
          </a:prstGeom>
          <a:noFill/>
        </p:spPr>
        <p:txBody>
          <a:bodyPr wrap="square" rtlCol="0">
            <a:spAutoFit/>
          </a:bodyPr>
          <a:lstStyle/>
          <a:p>
            <a:pPr defTabSz="1219170" fontAlgn="base">
              <a:spcBef>
                <a:spcPct val="0"/>
              </a:spcBef>
              <a:spcAft>
                <a:spcPct val="0"/>
              </a:spcAft>
            </a:pPr>
            <a:r>
              <a:rPr lang="en-US" sz="12800" b="1" dirty="0">
                <a:solidFill>
                  <a:prstClr val="white"/>
                </a:solidFill>
                <a:latin typeface="Calisto MT"/>
                <a:cs typeface="Arial" charset="0"/>
              </a:rPr>
              <a:t>?</a:t>
            </a:r>
            <a:endParaRPr lang="en-US" sz="7200" b="1" dirty="0">
              <a:solidFill>
                <a:prstClr val="white"/>
              </a:solidFill>
              <a:latin typeface="Calibri" pitchFamily="34" charset="0"/>
              <a:cs typeface="Arial" charset="0"/>
            </a:endParaRPr>
          </a:p>
        </p:txBody>
      </p:sp>
      <p:sp>
        <p:nvSpPr>
          <p:cNvPr id="11" name="Oval 10"/>
          <p:cNvSpPr/>
          <p:nvPr/>
        </p:nvSpPr>
        <p:spPr>
          <a:xfrm>
            <a:off x="9464440" y="685801"/>
            <a:ext cx="2016360" cy="1916543"/>
          </a:xfrm>
          <a:prstGeom prst="ellipse">
            <a:avLst/>
          </a:prstGeom>
          <a:solidFill>
            <a:srgbClr val="0E7FB7"/>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12" name="TextBox 11"/>
          <p:cNvSpPr txBox="1"/>
          <p:nvPr/>
        </p:nvSpPr>
        <p:spPr>
          <a:xfrm>
            <a:off x="10020304" y="584201"/>
            <a:ext cx="1054097" cy="2062103"/>
          </a:xfrm>
          <a:prstGeom prst="rect">
            <a:avLst/>
          </a:prstGeom>
          <a:noFill/>
        </p:spPr>
        <p:txBody>
          <a:bodyPr wrap="square" rtlCol="0">
            <a:spAutoFit/>
          </a:bodyPr>
          <a:lstStyle/>
          <a:p>
            <a:pPr defTabSz="1219170" fontAlgn="base">
              <a:spcBef>
                <a:spcPct val="0"/>
              </a:spcBef>
              <a:spcAft>
                <a:spcPct val="0"/>
              </a:spcAft>
            </a:pPr>
            <a:r>
              <a:rPr lang="en-US" sz="12800" b="1" dirty="0">
                <a:solidFill>
                  <a:prstClr val="white"/>
                </a:solidFill>
                <a:latin typeface="Calisto MT"/>
                <a:cs typeface="Arial" charset="0"/>
              </a:rPr>
              <a:t>?</a:t>
            </a:r>
            <a:endParaRPr lang="en-US" sz="7200" b="1" dirty="0">
              <a:solidFill>
                <a:prstClr val="white"/>
              </a:solidFill>
              <a:latin typeface="Calibri" pitchFamily="34" charset="0"/>
              <a:cs typeface="Arial" charset="0"/>
            </a:endParaRPr>
          </a:p>
        </p:txBody>
      </p:sp>
    </p:spTree>
    <p:extLst>
      <p:ext uri="{BB962C8B-B14F-4D97-AF65-F5344CB8AC3E}">
        <p14:creationId xmlns:p14="http://schemas.microsoft.com/office/powerpoint/2010/main" val="3414299186"/>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86832" y="1204243"/>
            <a:ext cx="4489972" cy="750847"/>
          </a:xfrm>
          <a:prstGeom prst="rect">
            <a:avLst/>
          </a:prstGeom>
        </p:spPr>
        <p:txBody>
          <a:bodyPr vert="horz" wrap="square" lIns="0" tIns="12065" rIns="0" bIns="0" rtlCol="0">
            <a:spAutoFit/>
          </a:bodyPr>
          <a:lstStyle/>
          <a:p>
            <a:pPr marL="12700">
              <a:spcBef>
                <a:spcPts val="95"/>
              </a:spcBef>
            </a:pPr>
            <a:r>
              <a:rPr sz="4800" spc="-5" dirty="0">
                <a:latin typeface="Gotham"/>
                <a:cs typeface="Gotham"/>
              </a:rPr>
              <a:t>THANK</a:t>
            </a:r>
            <a:r>
              <a:rPr sz="4800" spc="-75" dirty="0">
                <a:latin typeface="Gotham"/>
                <a:cs typeface="Gotham"/>
              </a:rPr>
              <a:t> </a:t>
            </a:r>
            <a:r>
              <a:rPr sz="4800" spc="-91" dirty="0">
                <a:latin typeface="Gotham"/>
                <a:cs typeface="Gotham"/>
              </a:rPr>
              <a:t>YOU</a:t>
            </a:r>
          </a:p>
        </p:txBody>
      </p:sp>
      <p:sp>
        <p:nvSpPr>
          <p:cNvPr id="3" name="object 3"/>
          <p:cNvSpPr txBox="1"/>
          <p:nvPr/>
        </p:nvSpPr>
        <p:spPr>
          <a:xfrm>
            <a:off x="6982208" y="2287563"/>
            <a:ext cx="5215950" cy="4585871"/>
          </a:xfrm>
          <a:prstGeom prst="rect">
            <a:avLst/>
          </a:prstGeom>
        </p:spPr>
        <p:txBody>
          <a:bodyPr vert="horz" wrap="square" lIns="0" tIns="12700" rIns="0" bIns="0" rtlCol="0">
            <a:spAutoFit/>
          </a:bodyPr>
          <a:lstStyle/>
          <a:p>
            <a:pPr marL="12700" defTabSz="914377">
              <a:spcBef>
                <a:spcPts val="100"/>
              </a:spcBef>
            </a:pPr>
            <a:r>
              <a:rPr lang="en-US" sz="2400" spc="-5" dirty="0">
                <a:solidFill>
                  <a:srgbClr val="00A8E0"/>
                </a:solidFill>
                <a:latin typeface="Gotham Black"/>
                <a:cs typeface="Gotham Black"/>
              </a:rPr>
              <a:t>Final Week </a:t>
            </a:r>
            <a:r>
              <a:rPr lang="en-US" sz="2400" spc="-11" dirty="0">
                <a:solidFill>
                  <a:srgbClr val="00A8E0"/>
                </a:solidFill>
                <a:latin typeface="Gotham Black"/>
                <a:cs typeface="Gotham Black"/>
              </a:rPr>
              <a:t>of Meet the Primes</a:t>
            </a:r>
          </a:p>
          <a:p>
            <a:pPr marL="12700" defTabSz="914377">
              <a:spcBef>
                <a:spcPts val="100"/>
              </a:spcBef>
            </a:pPr>
            <a:endParaRPr lang="en-US" spc="-11" dirty="0">
              <a:solidFill>
                <a:srgbClr val="00A8E0"/>
              </a:solidFill>
              <a:latin typeface="Gotham Black"/>
              <a:cs typeface="Gotham Black"/>
            </a:endParaRPr>
          </a:p>
          <a:p>
            <a:pPr marL="12700" defTabSz="914377">
              <a:spcBef>
                <a:spcPts val="100"/>
              </a:spcBef>
            </a:pPr>
            <a:r>
              <a:rPr lang="en-US" u="sng" spc="-5" dirty="0">
                <a:solidFill>
                  <a:srgbClr val="00A8E0"/>
                </a:solidFill>
                <a:latin typeface="Gotham Black"/>
                <a:cs typeface="Gotham Black"/>
              </a:rPr>
              <a:t>SCHEDULE</a:t>
            </a:r>
          </a:p>
          <a:p>
            <a:pPr marL="12700" defTabSz="914377">
              <a:spcBef>
                <a:spcPts val="100"/>
              </a:spcBef>
            </a:pPr>
            <a:endParaRPr u="sng" dirty="0">
              <a:solidFill>
                <a:prstClr val="black"/>
              </a:solidFill>
              <a:latin typeface="Gotham Black"/>
              <a:cs typeface="Gotham Black"/>
            </a:endParaRPr>
          </a:p>
          <a:p>
            <a:pPr marL="12700" defTabSz="914377">
              <a:spcAft>
                <a:spcPts val="500"/>
              </a:spcAft>
              <a:tabLst>
                <a:tab pos="184146" algn="l"/>
              </a:tabLst>
            </a:pPr>
            <a:r>
              <a:rPr lang="en-US" sz="1400" b="1" spc="-5" dirty="0">
                <a:solidFill>
                  <a:srgbClr val="00A8E0"/>
                </a:solidFill>
                <a:latin typeface="Open Sans"/>
                <a:cs typeface="Open Sans"/>
              </a:rPr>
              <a:t>Tuesday, Sept. 28, 2021 10am-12pm PST </a:t>
            </a:r>
          </a:p>
          <a:p>
            <a:pPr marL="12700" defTabSz="914377">
              <a:spcAft>
                <a:spcPts val="500"/>
              </a:spcAft>
              <a:tabLst>
                <a:tab pos="184146" algn="l"/>
              </a:tabLst>
            </a:pPr>
            <a:r>
              <a:rPr lang="en-US" sz="1500" b="1" spc="-5" dirty="0">
                <a:solidFill>
                  <a:prstClr val="black"/>
                </a:solidFill>
                <a:latin typeface="Open Sans"/>
                <a:cs typeface="Open Sans"/>
              </a:rPr>
              <a:t>Concessionaire Panel</a:t>
            </a:r>
          </a:p>
          <a:p>
            <a:pPr marL="12700" defTabSz="914377">
              <a:spcAft>
                <a:spcPts val="500"/>
              </a:spcAft>
              <a:tabLst>
                <a:tab pos="184146" algn="l"/>
              </a:tabLst>
            </a:pPr>
            <a:endParaRPr lang="en-US" sz="1500" b="1" spc="-5" dirty="0">
              <a:solidFill>
                <a:prstClr val="black"/>
              </a:solidFill>
              <a:latin typeface="Open Sans"/>
              <a:cs typeface="Open Sans"/>
            </a:endParaRPr>
          </a:p>
          <a:p>
            <a:pPr marL="12700" defTabSz="914377">
              <a:spcBef>
                <a:spcPts val="1680"/>
              </a:spcBef>
              <a:spcAft>
                <a:spcPts val="500"/>
              </a:spcAft>
              <a:tabLst>
                <a:tab pos="184146" algn="l"/>
              </a:tabLst>
            </a:pPr>
            <a:r>
              <a:rPr lang="en-US" sz="1400" b="1" spc="-5" dirty="0">
                <a:solidFill>
                  <a:srgbClr val="00A8E0"/>
                </a:solidFill>
                <a:latin typeface="Open Sans"/>
                <a:cs typeface="Open Sans"/>
              </a:rPr>
              <a:t>Wednesday, Sept. 29, 2021 10am-4pm PST </a:t>
            </a:r>
          </a:p>
          <a:p>
            <a:pPr marL="12700" defTabSz="914377">
              <a:spcAft>
                <a:spcPts val="500"/>
              </a:spcAft>
              <a:tabLst>
                <a:tab pos="184146" algn="l"/>
              </a:tabLst>
            </a:pPr>
            <a:r>
              <a:rPr lang="en-US" sz="1500" b="1" spc="-5" dirty="0">
                <a:solidFill>
                  <a:prstClr val="black"/>
                </a:solidFill>
                <a:latin typeface="Open Sans"/>
                <a:cs typeface="Open Sans"/>
              </a:rPr>
              <a:t>Virtual Business Matchmaking with Concessionaires &amp; Business Support Service Centers                                                              </a:t>
            </a:r>
            <a:r>
              <a:rPr lang="en-US" sz="1200" b="1" spc="-5" dirty="0">
                <a:solidFill>
                  <a:prstClr val="black"/>
                </a:solidFill>
                <a:latin typeface="Open Sans"/>
                <a:cs typeface="Open Sans"/>
              </a:rPr>
              <a:t>(Matchmaking website: </a:t>
            </a:r>
            <a:r>
              <a:rPr lang="en-US" sz="1200" b="1" spc="-5" dirty="0">
                <a:solidFill>
                  <a:srgbClr val="4BB5C3"/>
                </a:solidFill>
                <a:latin typeface="Open Sans"/>
                <a:cs typeface="Open Sans"/>
                <a:hlinkClick r:id="rId3">
                  <a:extLst>
                    <a:ext uri="{A12FA001-AC4F-418D-AE19-62706E023703}">
                      <ahyp:hlinkClr xmlns:ahyp="http://schemas.microsoft.com/office/drawing/2018/hyperlinkcolor" val="tx"/>
                    </a:ext>
                  </a:extLst>
                </a:hlinkClick>
              </a:rPr>
              <a:t>https://mbmapp.com/event/mtp2021</a:t>
            </a:r>
            <a:r>
              <a:rPr lang="en-US" sz="1200" b="1" spc="-5" dirty="0">
                <a:solidFill>
                  <a:prstClr val="black"/>
                </a:solidFill>
                <a:latin typeface="Open Sans"/>
                <a:cs typeface="Open Sans"/>
              </a:rPr>
              <a:t>) </a:t>
            </a:r>
          </a:p>
          <a:p>
            <a:pPr marL="12700" defTabSz="914377">
              <a:spcBef>
                <a:spcPts val="1680"/>
              </a:spcBef>
              <a:spcAft>
                <a:spcPts val="500"/>
              </a:spcAft>
              <a:tabLst>
                <a:tab pos="184146" algn="l"/>
              </a:tabLst>
            </a:pPr>
            <a:endParaRPr lang="en-US" sz="1400" dirty="0">
              <a:solidFill>
                <a:prstClr val="black"/>
              </a:solidFill>
              <a:latin typeface="Open Sans"/>
              <a:cs typeface="Open Sans"/>
            </a:endParaRPr>
          </a:p>
          <a:p>
            <a:pPr marL="12700" defTabSz="914377">
              <a:spcAft>
                <a:spcPts val="500"/>
              </a:spcAft>
              <a:tabLst>
                <a:tab pos="184146" algn="l"/>
              </a:tabLst>
            </a:pPr>
            <a:r>
              <a:rPr lang="en-US" sz="1400" b="1" spc="-5" dirty="0">
                <a:solidFill>
                  <a:srgbClr val="00A8E0"/>
                </a:solidFill>
                <a:latin typeface="Open Sans"/>
                <a:cs typeface="Open Sans"/>
              </a:rPr>
              <a:t>Thursday, Sept. 30, 2021 10am-12pm PST </a:t>
            </a:r>
          </a:p>
          <a:p>
            <a:pPr marL="12700" defTabSz="914377">
              <a:spcAft>
                <a:spcPts val="500"/>
              </a:spcAft>
              <a:tabLst>
                <a:tab pos="184146" algn="l"/>
              </a:tabLst>
            </a:pPr>
            <a:r>
              <a:rPr lang="en-US" sz="1500" b="1" spc="-5" dirty="0">
                <a:solidFill>
                  <a:prstClr val="black"/>
                </a:solidFill>
                <a:latin typeface="Open Sans"/>
                <a:cs typeface="Open Sans"/>
              </a:rPr>
              <a:t>Public Agencies and Business Support Services Session</a:t>
            </a:r>
            <a:endParaRPr sz="1500" dirty="0">
              <a:solidFill>
                <a:prstClr val="black"/>
              </a:solidFill>
              <a:latin typeface="Open Sans"/>
              <a:cs typeface="Open Sans"/>
            </a:endParaRPr>
          </a:p>
          <a:p>
            <a:pPr defTabSz="914377">
              <a:spcBef>
                <a:spcPts val="35"/>
              </a:spcBef>
            </a:pPr>
            <a:endParaRPr sz="1200" dirty="0">
              <a:solidFill>
                <a:prstClr val="black"/>
              </a:solidFill>
              <a:latin typeface="Open Sans"/>
              <a:cs typeface="Open Sans"/>
            </a:endParaRPr>
          </a:p>
        </p:txBody>
      </p:sp>
      <p:pic>
        <p:nvPicPr>
          <p:cNvPr id="4" name="object 4"/>
          <p:cNvPicPr/>
          <p:nvPr/>
        </p:nvPicPr>
        <p:blipFill>
          <a:blip r:embed="rId4" cstate="print"/>
          <a:stretch>
            <a:fillRect/>
          </a:stretch>
        </p:blipFill>
        <p:spPr>
          <a:xfrm>
            <a:off x="6982207" y="2"/>
            <a:ext cx="2181592" cy="1033271"/>
          </a:xfrm>
          <a:prstGeom prst="rect">
            <a:avLst/>
          </a:prstGeom>
        </p:spPr>
      </p:pic>
      <p:sp>
        <p:nvSpPr>
          <p:cNvPr id="5" name="object 5"/>
          <p:cNvSpPr/>
          <p:nvPr/>
        </p:nvSpPr>
        <p:spPr>
          <a:xfrm>
            <a:off x="6959348" y="1097807"/>
            <a:ext cx="45720" cy="1033780"/>
          </a:xfrm>
          <a:custGeom>
            <a:avLst/>
            <a:gdLst/>
            <a:ahLst/>
            <a:cxnLst/>
            <a:rect l="l" t="t" r="r" b="b"/>
            <a:pathLst>
              <a:path w="45720" h="1033780">
                <a:moveTo>
                  <a:pt x="45720" y="0"/>
                </a:moveTo>
                <a:lnTo>
                  <a:pt x="0" y="0"/>
                </a:lnTo>
                <a:lnTo>
                  <a:pt x="0" y="1033272"/>
                </a:lnTo>
                <a:lnTo>
                  <a:pt x="45720" y="1033272"/>
                </a:lnTo>
                <a:lnTo>
                  <a:pt x="45720" y="0"/>
                </a:lnTo>
                <a:close/>
              </a:path>
            </a:pathLst>
          </a:custGeom>
          <a:solidFill>
            <a:srgbClr val="FDDA07"/>
          </a:solidFill>
        </p:spPr>
        <p:txBody>
          <a:bodyPr wrap="square" lIns="0" tIns="0" rIns="0" bIns="0" rtlCol="0"/>
          <a:lstStyle/>
          <a:p>
            <a:pPr defTabSz="914377"/>
            <a:endParaRPr>
              <a:solidFill>
                <a:prstClr val="black"/>
              </a:solidFill>
              <a:latin typeface="Calibri"/>
              <a:cs typeface="Arial" charset="0"/>
            </a:endParaRPr>
          </a:p>
        </p:txBody>
      </p:sp>
      <p:pic>
        <p:nvPicPr>
          <p:cNvPr id="6" name="object 6"/>
          <p:cNvPicPr/>
          <p:nvPr/>
        </p:nvPicPr>
        <p:blipFill>
          <a:blip r:embed="rId5" cstate="print"/>
          <a:stretch>
            <a:fillRect/>
          </a:stretch>
        </p:blipFill>
        <p:spPr>
          <a:xfrm>
            <a:off x="1" y="2"/>
            <a:ext cx="6810755" cy="68579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027" y="532289"/>
            <a:ext cx="11337317" cy="805333"/>
          </a:xfrm>
        </p:spPr>
        <p:txBody>
          <a:bodyPr anchor="t" anchorCtr="0">
            <a:normAutofit fontScale="90000"/>
          </a:bodyPr>
          <a:lstStyle/>
          <a:p>
            <a:pPr>
              <a:lnSpc>
                <a:spcPct val="100000"/>
              </a:lnSpc>
            </a:pPr>
            <a:r>
              <a:rPr lang="en-US" sz="3600" dirty="0">
                <a:ea typeface="+mn-ea"/>
                <a:cs typeface="Arial" charset="0"/>
              </a:rPr>
              <a:t>Airside Improvements Budget &amp; Schedule</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12</a:t>
            </a:fld>
            <a:endParaRPr lang="en-US" dirty="0"/>
          </a:p>
        </p:txBody>
      </p:sp>
      <p:sp>
        <p:nvSpPr>
          <p:cNvPr id="5" name="Rectangle 4"/>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12</a:t>
            </a:fld>
            <a:endParaRPr lang="en-US" dirty="0"/>
          </a:p>
        </p:txBody>
      </p:sp>
      <p:graphicFrame>
        <p:nvGraphicFramePr>
          <p:cNvPr id="8" name="Table 8">
            <a:extLst>
              <a:ext uri="{FF2B5EF4-FFF2-40B4-BE49-F238E27FC236}">
                <a16:creationId xmlns:a16="http://schemas.microsoft.com/office/drawing/2014/main" id="{10C1C8EA-04BF-4B93-B424-AB9EB0D38556}"/>
              </a:ext>
            </a:extLst>
          </p:cNvPr>
          <p:cNvGraphicFramePr>
            <a:graphicFrameLocks noGrp="1"/>
          </p:cNvGraphicFramePr>
          <p:nvPr>
            <p:extLst>
              <p:ext uri="{D42A27DB-BD31-4B8C-83A1-F6EECF244321}">
                <p14:modId xmlns:p14="http://schemas.microsoft.com/office/powerpoint/2010/main" val="2783268088"/>
              </p:ext>
            </p:extLst>
          </p:nvPr>
        </p:nvGraphicFramePr>
        <p:xfrm>
          <a:off x="675683" y="1787575"/>
          <a:ext cx="10884190" cy="1137920"/>
        </p:xfrm>
        <a:graphic>
          <a:graphicData uri="http://schemas.openxmlformats.org/drawingml/2006/table">
            <a:tbl>
              <a:tblPr firstRow="1" bandRow="1">
                <a:tableStyleId>{7DF18680-E054-41AD-8BC1-D1AEF772440D}</a:tableStyleId>
              </a:tblPr>
              <a:tblGrid>
                <a:gridCol w="5583864">
                  <a:extLst>
                    <a:ext uri="{9D8B030D-6E8A-4147-A177-3AD203B41FA5}">
                      <a16:colId xmlns:a16="http://schemas.microsoft.com/office/drawing/2014/main" val="586166931"/>
                    </a:ext>
                  </a:extLst>
                </a:gridCol>
                <a:gridCol w="5300326">
                  <a:extLst>
                    <a:ext uri="{9D8B030D-6E8A-4147-A177-3AD203B41FA5}">
                      <a16:colId xmlns:a16="http://schemas.microsoft.com/office/drawing/2014/main" val="1497588889"/>
                    </a:ext>
                  </a:extLst>
                </a:gridCol>
              </a:tblGrid>
              <a:tr h="370840">
                <a:tc gridSpan="2">
                  <a:txBody>
                    <a:bodyPr/>
                    <a:lstStyle/>
                    <a:p>
                      <a:r>
                        <a:rPr lang="en-US" sz="2000" dirty="0">
                          <a:latin typeface="Trebuchet MS" panose="020B0603020202020204" pitchFamily="34" charset="0"/>
                        </a:rPr>
                        <a:t>Overall Budget</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49897046"/>
                  </a:ext>
                </a:extLst>
              </a:tr>
              <a:tr h="370840">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Budget Amount</a:t>
                      </a:r>
                    </a:p>
                  </a:txBody>
                  <a:tcPr/>
                </a:tc>
                <a:extLst>
                  <a:ext uri="{0D108BD9-81ED-4DB2-BD59-A6C34878D82A}">
                    <a16:rowId xmlns:a16="http://schemas.microsoft.com/office/drawing/2014/main" val="1368934382"/>
                  </a:ext>
                </a:extLst>
              </a:tr>
              <a:tr h="370840">
                <a:tc>
                  <a:txBody>
                    <a:bodyPr/>
                    <a:lstStyle/>
                    <a:p>
                      <a:r>
                        <a:rPr lang="en-US" sz="1800" dirty="0">
                          <a:latin typeface="Trebuchet MS" panose="020B0603020202020204" pitchFamily="34" charset="0"/>
                        </a:rPr>
                        <a:t>Construction Budget</a:t>
                      </a:r>
                    </a:p>
                  </a:txBody>
                  <a:tcPr/>
                </a:tc>
                <a:tc>
                  <a:txBody>
                    <a:bodyPr/>
                    <a:lstStyle/>
                    <a:p>
                      <a:pPr algn="r"/>
                      <a:r>
                        <a:rPr lang="en-US" sz="1800" dirty="0">
                          <a:latin typeface="Trebuchet MS" panose="020B0603020202020204" pitchFamily="34" charset="0"/>
                        </a:rPr>
                        <a:t>Approximately $251 m</a:t>
                      </a:r>
                    </a:p>
                  </a:txBody>
                  <a:tcPr/>
                </a:tc>
                <a:extLst>
                  <a:ext uri="{0D108BD9-81ED-4DB2-BD59-A6C34878D82A}">
                    <a16:rowId xmlns:a16="http://schemas.microsoft.com/office/drawing/2014/main" val="3921153264"/>
                  </a:ext>
                </a:extLst>
              </a:tr>
            </a:tbl>
          </a:graphicData>
        </a:graphic>
      </p:graphicFrame>
      <p:graphicFrame>
        <p:nvGraphicFramePr>
          <p:cNvPr id="9" name="Table 8">
            <a:extLst>
              <a:ext uri="{FF2B5EF4-FFF2-40B4-BE49-F238E27FC236}">
                <a16:creationId xmlns:a16="http://schemas.microsoft.com/office/drawing/2014/main" id="{C92AB9F3-8AD0-4279-8BEF-95E5453B386F}"/>
              </a:ext>
            </a:extLst>
          </p:cNvPr>
          <p:cNvGraphicFramePr>
            <a:graphicFrameLocks noGrp="1"/>
          </p:cNvGraphicFramePr>
          <p:nvPr>
            <p:extLst>
              <p:ext uri="{D42A27DB-BD31-4B8C-83A1-F6EECF244321}">
                <p14:modId xmlns:p14="http://schemas.microsoft.com/office/powerpoint/2010/main" val="3294847710"/>
              </p:ext>
            </p:extLst>
          </p:nvPr>
        </p:nvGraphicFramePr>
        <p:xfrm>
          <a:off x="675684" y="3277180"/>
          <a:ext cx="10884190" cy="1987092"/>
        </p:xfrm>
        <a:graphic>
          <a:graphicData uri="http://schemas.openxmlformats.org/drawingml/2006/table">
            <a:tbl>
              <a:tblPr firstRow="1" bandRow="1">
                <a:tableStyleId>{7DF18680-E054-41AD-8BC1-D1AEF772440D}</a:tableStyleId>
              </a:tblPr>
              <a:tblGrid>
                <a:gridCol w="5583863">
                  <a:extLst>
                    <a:ext uri="{9D8B030D-6E8A-4147-A177-3AD203B41FA5}">
                      <a16:colId xmlns:a16="http://schemas.microsoft.com/office/drawing/2014/main" val="586166931"/>
                    </a:ext>
                  </a:extLst>
                </a:gridCol>
                <a:gridCol w="5300327">
                  <a:extLst>
                    <a:ext uri="{9D8B030D-6E8A-4147-A177-3AD203B41FA5}">
                      <a16:colId xmlns:a16="http://schemas.microsoft.com/office/drawing/2014/main" val="1497588889"/>
                    </a:ext>
                  </a:extLst>
                </a:gridCol>
              </a:tblGrid>
              <a:tr h="405333">
                <a:tc gridSpan="2">
                  <a:txBody>
                    <a:bodyPr/>
                    <a:lstStyle/>
                    <a:p>
                      <a:r>
                        <a:rPr lang="en-US" sz="2000" dirty="0">
                          <a:latin typeface="Trebuchet MS" panose="020B0603020202020204" pitchFamily="34" charset="0"/>
                        </a:rPr>
                        <a:t>Overall Schedule</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86654199"/>
                  </a:ext>
                </a:extLst>
              </a:tr>
              <a:tr h="405333">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Date</a:t>
                      </a:r>
                    </a:p>
                  </a:txBody>
                  <a:tcPr/>
                </a:tc>
                <a:extLst>
                  <a:ext uri="{0D108BD9-81ED-4DB2-BD59-A6C34878D82A}">
                    <a16:rowId xmlns:a16="http://schemas.microsoft.com/office/drawing/2014/main" val="3729083871"/>
                  </a:ext>
                </a:extLst>
              </a:tr>
              <a:tr h="300160">
                <a:tc>
                  <a:txBody>
                    <a:bodyPr/>
                    <a:lstStyle/>
                    <a:p>
                      <a:pPr marL="173038" indent="-173038">
                        <a:lnSpc>
                          <a:spcPts val="1700"/>
                        </a:lnSpc>
                        <a:spcBef>
                          <a:spcPts val="300"/>
                        </a:spcBef>
                        <a:tabLst>
                          <a:tab pos="173038" algn="l"/>
                        </a:tabLst>
                      </a:pPr>
                      <a:r>
                        <a:rPr lang="en-US" sz="1800" dirty="0">
                          <a:latin typeface="Trebuchet MS" panose="020B0603020202020204" pitchFamily="34" charset="0"/>
                        </a:rPr>
                        <a:t>Board Award</a:t>
                      </a:r>
                    </a:p>
                  </a:txBody>
                  <a:tcPr anchor="ctr"/>
                </a:tc>
                <a:tc>
                  <a:txBody>
                    <a:bodyPr/>
                    <a:lstStyle/>
                    <a:p>
                      <a:pPr algn="r"/>
                      <a:r>
                        <a:rPr lang="en-US" sz="1800" dirty="0">
                          <a:latin typeface="Trebuchet MS" panose="020B0603020202020204" pitchFamily="34" charset="0"/>
                        </a:rPr>
                        <a:t>Expected October 7, 2021</a:t>
                      </a:r>
                    </a:p>
                  </a:txBody>
                  <a:tcPr/>
                </a:tc>
                <a:extLst>
                  <a:ext uri="{0D108BD9-81ED-4DB2-BD59-A6C34878D82A}">
                    <a16:rowId xmlns:a16="http://schemas.microsoft.com/office/drawing/2014/main" val="3921153264"/>
                  </a:ext>
                </a:extLst>
              </a:tr>
              <a:tr h="405333">
                <a:tc>
                  <a:txBody>
                    <a:bodyPr/>
                    <a:lstStyle/>
                    <a:p>
                      <a:r>
                        <a:rPr lang="en-US" sz="1800" dirty="0">
                          <a:latin typeface="Trebuchet MS" panose="020B0603020202020204" pitchFamily="34" charset="0"/>
                        </a:rPr>
                        <a:t>Notice to Proceed</a:t>
                      </a:r>
                    </a:p>
                  </a:txBody>
                  <a:tcPr/>
                </a:tc>
                <a:tc>
                  <a:txBody>
                    <a:bodyPr/>
                    <a:lstStyle/>
                    <a:p>
                      <a:pPr algn="r"/>
                      <a:r>
                        <a:rPr lang="en-US" sz="1800" dirty="0">
                          <a:latin typeface="Trebuchet MS" panose="020B0603020202020204" pitchFamily="34" charset="0"/>
                        </a:rPr>
                        <a:t>Expected November 15, 2021</a:t>
                      </a:r>
                    </a:p>
                  </a:txBody>
                  <a:tcPr/>
                </a:tc>
                <a:extLst>
                  <a:ext uri="{0D108BD9-81ED-4DB2-BD59-A6C34878D82A}">
                    <a16:rowId xmlns:a16="http://schemas.microsoft.com/office/drawing/2014/main" val="3747906818"/>
                  </a:ext>
                </a:extLst>
              </a:tr>
              <a:tr h="405333">
                <a:tc>
                  <a:txBody>
                    <a:bodyPr/>
                    <a:lstStyle/>
                    <a:p>
                      <a:r>
                        <a:rPr lang="en-US" sz="1800" dirty="0">
                          <a:latin typeface="Trebuchet MS" panose="020B0603020202020204" pitchFamily="34" charset="0"/>
                        </a:rPr>
                        <a:t>Substantial Completion</a:t>
                      </a:r>
                    </a:p>
                  </a:txBody>
                  <a:tcPr/>
                </a:tc>
                <a:tc>
                  <a:txBody>
                    <a:bodyPr/>
                    <a:lstStyle/>
                    <a:p>
                      <a:pPr algn="r"/>
                      <a:r>
                        <a:rPr lang="en-US" sz="1800" dirty="0">
                          <a:latin typeface="Trebuchet MS" panose="020B0603020202020204" pitchFamily="34" charset="0"/>
                        </a:rPr>
                        <a:t>Expected June 1, 2027</a:t>
                      </a:r>
                    </a:p>
                  </a:txBody>
                  <a:tcPr/>
                </a:tc>
                <a:extLst>
                  <a:ext uri="{0D108BD9-81ED-4DB2-BD59-A6C34878D82A}">
                    <a16:rowId xmlns:a16="http://schemas.microsoft.com/office/drawing/2014/main" val="2237449561"/>
                  </a:ext>
                </a:extLst>
              </a:tr>
            </a:tbl>
          </a:graphicData>
        </a:graphic>
      </p:graphicFrame>
    </p:spTree>
    <p:extLst>
      <p:ext uri="{BB962C8B-B14F-4D97-AF65-F5344CB8AC3E}">
        <p14:creationId xmlns:p14="http://schemas.microsoft.com/office/powerpoint/2010/main" val="2544712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DE603E-9A29-7B41-9E73-73B21294D389}"/>
              </a:ext>
            </a:extLst>
          </p:cNvPr>
          <p:cNvSpPr>
            <a:spLocks noGrp="1"/>
          </p:cNvSpPr>
          <p:nvPr>
            <p:ph type="ctrTitle"/>
          </p:nvPr>
        </p:nvSpPr>
        <p:spPr>
          <a:xfrm>
            <a:off x="812664" y="1761807"/>
            <a:ext cx="11786783" cy="2387600"/>
          </a:xfrm>
        </p:spPr>
        <p:txBody>
          <a:bodyPr>
            <a:noAutofit/>
          </a:bodyPr>
          <a:lstStyle/>
          <a:p>
            <a:r>
              <a:rPr lang="en-US" sz="6600" dirty="0">
                <a:latin typeface="Gotham Medium" pitchFamily="50" charset="0"/>
                <a:cs typeface="Gotham Medium" pitchFamily="50" charset="0"/>
              </a:rPr>
              <a:t>Terminal &amp; Roadways </a:t>
            </a:r>
          </a:p>
        </p:txBody>
      </p:sp>
    </p:spTree>
    <p:extLst>
      <p:ext uri="{BB962C8B-B14F-4D97-AF65-F5344CB8AC3E}">
        <p14:creationId xmlns:p14="http://schemas.microsoft.com/office/powerpoint/2010/main" val="144772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18997" y="331404"/>
            <a:ext cx="10515600" cy="1023457"/>
          </a:xfrm>
        </p:spPr>
        <p:txBody>
          <a:bodyPr/>
          <a:lstStyle/>
          <a:p>
            <a:pPr algn="ctr"/>
            <a:r>
              <a:rPr lang="en-US" spc="-100" dirty="0"/>
              <a:t>Airport Development Plan (ADP)</a:t>
            </a:r>
            <a:endParaRPr lang="en-US" b="1" spc="-100" dirty="0">
              <a:solidFill>
                <a:srgbClr val="00A8E1"/>
              </a:solidFill>
              <a:latin typeface="Trebuchet MS" panose="020B0703020202090204" pitchFamily="34" charset="0"/>
            </a:endParaRPr>
          </a:p>
        </p:txBody>
      </p:sp>
      <p:sp>
        <p:nvSpPr>
          <p:cNvPr id="29" name="Triangle 28">
            <a:extLst>
              <a:ext uri="{FF2B5EF4-FFF2-40B4-BE49-F238E27FC236}">
                <a16:creationId xmlns:a16="http://schemas.microsoft.com/office/drawing/2014/main" id="{F2E2E5F8-A2A5-FB4A-9E63-ECE5A3D07586}"/>
              </a:ext>
            </a:extLst>
          </p:cNvPr>
          <p:cNvSpPr/>
          <p:nvPr/>
        </p:nvSpPr>
        <p:spPr>
          <a:xfrm rot="5400000">
            <a:off x="5606013" y="3604662"/>
            <a:ext cx="817437" cy="704687"/>
          </a:xfrm>
          <a:prstGeom prst="triangl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051566-0BDA-4B4D-9C75-8AC27295332F}"/>
              </a:ext>
            </a:extLst>
          </p:cNvPr>
          <p:cNvPicPr>
            <a:picLocks noChangeAspect="1"/>
          </p:cNvPicPr>
          <p:nvPr/>
        </p:nvPicPr>
        <p:blipFill>
          <a:blip r:embed="rId2"/>
          <a:stretch>
            <a:fillRect/>
          </a:stretch>
        </p:blipFill>
        <p:spPr>
          <a:xfrm>
            <a:off x="9802" y="3019004"/>
            <a:ext cx="12182198" cy="3838996"/>
          </a:xfrm>
          <a:prstGeom prst="rect">
            <a:avLst/>
          </a:prstGeom>
        </p:spPr>
      </p:pic>
      <p:sp>
        <p:nvSpPr>
          <p:cNvPr id="14" name="TextBox 13"/>
          <p:cNvSpPr txBox="1"/>
          <p:nvPr/>
        </p:nvSpPr>
        <p:spPr>
          <a:xfrm>
            <a:off x="1650121" y="1952713"/>
            <a:ext cx="9144000" cy="999184"/>
          </a:xfrm>
          <a:prstGeom prst="rect">
            <a:avLst/>
          </a:prstGeom>
          <a:noFill/>
        </p:spPr>
        <p:txBody>
          <a:bodyPr wrap="square" rtlCol="0">
            <a:spAutoFit/>
          </a:bodyPr>
          <a:lstStyle/>
          <a:p>
            <a:pPr marL="3432175" defTabSz="1219170" fontAlgn="base">
              <a:lnSpc>
                <a:spcPts val="1800"/>
              </a:lnSpc>
              <a:spcBef>
                <a:spcPct val="0"/>
              </a:spcBef>
              <a:defRPr/>
            </a:pPr>
            <a:r>
              <a:rPr lang="en-US" sz="1400" b="1" dirty="0">
                <a:solidFill>
                  <a:srgbClr val="3F3F3F"/>
                </a:solidFill>
                <a:latin typeface="+mj-lt"/>
                <a:cs typeface="Arial" charset="0"/>
              </a:rPr>
              <a:t>Package 1 – Terminal and Roadways</a:t>
            </a:r>
          </a:p>
          <a:p>
            <a:pPr marL="3432175" defTabSz="1219170" fontAlgn="base">
              <a:lnSpc>
                <a:spcPts val="1800"/>
              </a:lnSpc>
              <a:spcBef>
                <a:spcPct val="0"/>
              </a:spcBef>
              <a:defRPr/>
            </a:pPr>
            <a:r>
              <a:rPr lang="en-US" sz="1400" b="1" dirty="0">
                <a:solidFill>
                  <a:srgbClr val="3F3F3F"/>
                </a:solidFill>
                <a:latin typeface="+mj-lt"/>
                <a:cs typeface="Arial" charset="0"/>
              </a:rPr>
              <a:t>Package 2 – Airside Improvements</a:t>
            </a:r>
          </a:p>
          <a:p>
            <a:pPr marL="3432175" defTabSz="1219170" fontAlgn="base">
              <a:lnSpc>
                <a:spcPts val="1800"/>
              </a:lnSpc>
              <a:spcBef>
                <a:spcPct val="0"/>
              </a:spcBef>
              <a:defRPr/>
            </a:pPr>
            <a:r>
              <a:rPr lang="en-US" sz="1400" b="1" dirty="0">
                <a:solidFill>
                  <a:srgbClr val="3F3F3F"/>
                </a:solidFill>
                <a:latin typeface="+mj-lt"/>
                <a:cs typeface="Arial" charset="0"/>
              </a:rPr>
              <a:t>Package 3 – Administration Building</a:t>
            </a:r>
          </a:p>
          <a:p>
            <a:pPr marL="3432175" defTabSz="1219170" fontAlgn="base">
              <a:lnSpc>
                <a:spcPts val="1800"/>
              </a:lnSpc>
              <a:spcBef>
                <a:spcPct val="0"/>
              </a:spcBef>
              <a:defRPr/>
            </a:pPr>
            <a:r>
              <a:rPr lang="en-US" sz="1400" b="1" dirty="0">
                <a:solidFill>
                  <a:srgbClr val="3F3F3F"/>
                </a:solidFill>
                <a:latin typeface="+mj-lt"/>
                <a:cs typeface="Arial" charset="0"/>
              </a:rPr>
              <a:t>Future Transit Station</a:t>
            </a:r>
          </a:p>
        </p:txBody>
      </p:sp>
      <p:grpSp>
        <p:nvGrpSpPr>
          <p:cNvPr id="17" name="Group 16"/>
          <p:cNvGrpSpPr/>
          <p:nvPr/>
        </p:nvGrpSpPr>
        <p:grpSpPr>
          <a:xfrm>
            <a:off x="4224403" y="2035017"/>
            <a:ext cx="914400" cy="850753"/>
            <a:chOff x="2574282" y="1284619"/>
            <a:chExt cx="914400" cy="850753"/>
          </a:xfrm>
        </p:grpSpPr>
        <p:sp>
          <p:nvSpPr>
            <p:cNvPr id="18" name="Rectangle 17"/>
            <p:cNvSpPr/>
            <p:nvPr/>
          </p:nvSpPr>
          <p:spPr>
            <a:xfrm>
              <a:off x="2574282" y="1507083"/>
              <a:ext cx="914400" cy="182880"/>
            </a:xfrm>
            <a:prstGeom prst="rect">
              <a:avLst/>
            </a:prstGeom>
            <a:solidFill>
              <a:srgbClr val="F4364C">
                <a:alpha val="6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19" name="Rectangle 18"/>
            <p:cNvSpPr/>
            <p:nvPr/>
          </p:nvSpPr>
          <p:spPr>
            <a:xfrm>
              <a:off x="2574282" y="1732869"/>
              <a:ext cx="914400" cy="182880"/>
            </a:xfrm>
            <a:prstGeom prst="rect">
              <a:avLst/>
            </a:prstGeom>
            <a:solidFill>
              <a:srgbClr val="FEDB00">
                <a:alpha val="89804"/>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grpSp>
          <p:nvGrpSpPr>
            <p:cNvPr id="20" name="Group 19"/>
            <p:cNvGrpSpPr/>
            <p:nvPr/>
          </p:nvGrpSpPr>
          <p:grpSpPr>
            <a:xfrm>
              <a:off x="2577259" y="1284619"/>
              <a:ext cx="911423" cy="182880"/>
              <a:chOff x="2577259" y="1273861"/>
              <a:chExt cx="911423" cy="182880"/>
            </a:xfrm>
          </p:grpSpPr>
          <p:sp>
            <p:nvSpPr>
              <p:cNvPr id="22" name="Rectangle 21"/>
              <p:cNvSpPr/>
              <p:nvPr/>
            </p:nvSpPr>
            <p:spPr>
              <a:xfrm>
                <a:off x="2577259" y="1273861"/>
                <a:ext cx="307075" cy="182880"/>
              </a:xfrm>
              <a:prstGeom prst="rect">
                <a:avLst/>
              </a:prstGeom>
              <a:solidFill>
                <a:srgbClr val="007398">
                  <a:alpha val="7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23" name="Rectangle 22"/>
              <p:cNvSpPr/>
              <p:nvPr/>
            </p:nvSpPr>
            <p:spPr>
              <a:xfrm>
                <a:off x="3167960" y="1273861"/>
                <a:ext cx="320722" cy="182880"/>
              </a:xfrm>
              <a:prstGeom prst="rect">
                <a:avLst/>
              </a:prstGeom>
              <a:solidFill>
                <a:srgbClr val="FF6A13">
                  <a:alpha val="8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24" name="Rectangle 23"/>
              <p:cNvSpPr/>
              <p:nvPr/>
            </p:nvSpPr>
            <p:spPr>
              <a:xfrm>
                <a:off x="2885404" y="1273861"/>
                <a:ext cx="286603" cy="182880"/>
              </a:xfrm>
              <a:prstGeom prst="rect">
                <a:avLst/>
              </a:prstGeom>
              <a:solidFill>
                <a:srgbClr val="78BE20">
                  <a:alpha val="7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grpSp>
        <p:sp>
          <p:nvSpPr>
            <p:cNvPr id="21" name="Rectangle 20">
              <a:extLst>
                <a:ext uri="{FF2B5EF4-FFF2-40B4-BE49-F238E27FC236}">
                  <a16:creationId xmlns:a16="http://schemas.microsoft.com/office/drawing/2014/main" id="{90996B8C-D8E7-494E-AED0-B6285A43FF55}"/>
                </a:ext>
              </a:extLst>
            </p:cNvPr>
            <p:cNvSpPr/>
            <p:nvPr/>
          </p:nvSpPr>
          <p:spPr>
            <a:xfrm>
              <a:off x="2574282" y="1952492"/>
              <a:ext cx="914400" cy="182880"/>
            </a:xfrm>
            <a:prstGeom prst="rect">
              <a:avLst/>
            </a:prstGeom>
            <a:solidFill>
              <a:srgbClr val="7030A0">
                <a:alpha val="89804"/>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highlight>
                  <a:srgbClr val="800080"/>
                </a:highlight>
                <a:latin typeface="Calibri"/>
              </a:endParaRPr>
            </a:p>
          </p:txBody>
        </p:sp>
      </p:grpSp>
      <p:sp>
        <p:nvSpPr>
          <p:cNvPr id="25"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675827" y="1347060"/>
            <a:ext cx="10515600" cy="584200"/>
          </a:xfrm>
          <a:solidFill>
            <a:srgbClr val="1ECAD3">
              <a:alpha val="0"/>
            </a:srgbClr>
          </a:solidFill>
          <a:ln>
            <a:noFill/>
          </a:ln>
        </p:spPr>
        <p:txBody>
          <a:bodyPr lIns="91440" anchor="ctr">
            <a:normAutofit/>
          </a:bodyPr>
          <a:lstStyle/>
          <a:p>
            <a:pPr algn="ctr"/>
            <a:r>
              <a:rPr lang="en-US" dirty="0"/>
              <a:t>OVERALL PROGRAM SCOPE</a:t>
            </a:r>
            <a:endParaRPr lang="en-US" sz="2000" spc="100" dirty="0">
              <a:solidFill>
                <a:srgbClr val="1ECAD3"/>
              </a:solidFill>
              <a:latin typeface="Trebuchet MS" panose="020B0703020202090204" pitchFamily="34" charset="0"/>
            </a:endParaRPr>
          </a:p>
        </p:txBody>
      </p:sp>
      <p:sp>
        <p:nvSpPr>
          <p:cNvPr id="15" name="TextBox 14">
            <a:extLst>
              <a:ext uri="{FF2B5EF4-FFF2-40B4-BE49-F238E27FC236}">
                <a16:creationId xmlns:a16="http://schemas.microsoft.com/office/drawing/2014/main" id="{A9DD3295-61AD-4948-86DD-38E9E6489D3C}"/>
              </a:ext>
            </a:extLst>
          </p:cNvPr>
          <p:cNvSpPr txBox="1"/>
          <p:nvPr/>
        </p:nvSpPr>
        <p:spPr>
          <a:xfrm>
            <a:off x="9305313" y="6491077"/>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14</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103987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87C03D-E418-4064-A6DA-492B9BDF1F5D}"/>
              </a:ext>
            </a:extLst>
          </p:cNvPr>
          <p:cNvSpPr txBox="1">
            <a:spLocks/>
          </p:cNvSpPr>
          <p:nvPr/>
        </p:nvSpPr>
        <p:spPr>
          <a:xfrm>
            <a:off x="995565" y="337443"/>
            <a:ext cx="10214627" cy="7116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r>
              <a:rPr lang="en-US" sz="4400" dirty="0">
                <a:ea typeface="+mn-ea"/>
                <a:cs typeface="Arial" charset="0"/>
              </a:rPr>
              <a:t>New T1RP Campus Building Massing</a:t>
            </a:r>
            <a:endParaRPr lang="en-US" sz="4400" dirty="0">
              <a:latin typeface="+mn-lt"/>
              <a:ea typeface="+mn-ea"/>
              <a:cs typeface="Arial" charset="0"/>
            </a:endParaRPr>
          </a:p>
        </p:txBody>
      </p:sp>
      <p:pic>
        <p:nvPicPr>
          <p:cNvPr id="4" name="Picture 3"/>
          <p:cNvPicPr>
            <a:picLocks noChangeAspect="1"/>
          </p:cNvPicPr>
          <p:nvPr/>
        </p:nvPicPr>
        <p:blipFill>
          <a:blip r:embed="rId2"/>
          <a:stretch>
            <a:fillRect/>
          </a:stretch>
        </p:blipFill>
        <p:spPr>
          <a:xfrm>
            <a:off x="1779718" y="1179528"/>
            <a:ext cx="8646319" cy="4852778"/>
          </a:xfrm>
          <a:prstGeom prst="rect">
            <a:avLst/>
          </a:prstGeom>
        </p:spPr>
      </p:pic>
    </p:spTree>
    <p:extLst>
      <p:ext uri="{BB962C8B-B14F-4D97-AF65-F5344CB8AC3E}">
        <p14:creationId xmlns:p14="http://schemas.microsoft.com/office/powerpoint/2010/main" val="1313761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047"/>
            <a:ext cx="12271829" cy="6865047"/>
          </a:xfrm>
          <a:prstGeom prst="rect">
            <a:avLst/>
          </a:prstGeom>
        </p:spPr>
      </p:pic>
      <p:sp>
        <p:nvSpPr>
          <p:cNvPr id="2" name="Title 1"/>
          <p:cNvSpPr>
            <a:spLocks noGrp="1"/>
          </p:cNvSpPr>
          <p:nvPr>
            <p:ph type="title"/>
          </p:nvPr>
        </p:nvSpPr>
        <p:spPr>
          <a:xfrm>
            <a:off x="211965" y="1256583"/>
            <a:ext cx="10862435" cy="2459852"/>
          </a:xfrm>
        </p:spPr>
        <p:txBody>
          <a:bodyPr anchor="t" anchorCtr="0">
            <a:normAutofit/>
          </a:bodyPr>
          <a:lstStyle/>
          <a:p>
            <a:pPr>
              <a:lnSpc>
                <a:spcPct val="100000"/>
              </a:lnSpc>
            </a:pPr>
            <a:r>
              <a:rPr lang="en-US" dirty="0"/>
              <a:t>T1RP New T1 Campus</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6C32247-8D3B-47EA-9722-2B07C4765AF7}"/>
              </a:ext>
            </a:extLst>
          </p:cNvPr>
          <p:cNvSpPr txBox="1"/>
          <p:nvPr/>
        </p:nvSpPr>
        <p:spPr>
          <a:xfrm>
            <a:off x="9540240" y="6581001"/>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16</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90061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028" y="548647"/>
            <a:ext cx="11337317" cy="805333"/>
          </a:xfrm>
        </p:spPr>
        <p:txBody>
          <a:bodyPr anchor="t" anchorCtr="0">
            <a:normAutofit fontScale="90000"/>
          </a:bodyPr>
          <a:lstStyle/>
          <a:p>
            <a:pPr>
              <a:lnSpc>
                <a:spcPct val="100000"/>
              </a:lnSpc>
            </a:pPr>
            <a:r>
              <a:rPr lang="en-US" sz="3600" dirty="0">
                <a:ea typeface="+mn-ea"/>
                <a:cs typeface="Arial" charset="0"/>
              </a:rPr>
              <a:t>Terminal &amp; Roadways Budget &amp; Schedule </a:t>
            </a: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17</a:t>
            </a:fld>
            <a:endParaRPr lang="en-US" dirty="0"/>
          </a:p>
        </p:txBody>
      </p:sp>
      <p:sp>
        <p:nvSpPr>
          <p:cNvPr id="5" name="Rectangle 4"/>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17</a:t>
            </a:fld>
            <a:endParaRPr lang="en-US" dirty="0"/>
          </a:p>
        </p:txBody>
      </p:sp>
      <p:graphicFrame>
        <p:nvGraphicFramePr>
          <p:cNvPr id="8" name="Table 8">
            <a:extLst>
              <a:ext uri="{FF2B5EF4-FFF2-40B4-BE49-F238E27FC236}">
                <a16:creationId xmlns:a16="http://schemas.microsoft.com/office/drawing/2014/main" id="{10C1C8EA-04BF-4B93-B424-AB9EB0D38556}"/>
              </a:ext>
            </a:extLst>
          </p:cNvPr>
          <p:cNvGraphicFramePr>
            <a:graphicFrameLocks noGrp="1"/>
          </p:cNvGraphicFramePr>
          <p:nvPr>
            <p:extLst>
              <p:ext uri="{D42A27DB-BD31-4B8C-83A1-F6EECF244321}">
                <p14:modId xmlns:p14="http://schemas.microsoft.com/office/powerpoint/2010/main" val="1217391062"/>
              </p:ext>
            </p:extLst>
          </p:nvPr>
        </p:nvGraphicFramePr>
        <p:xfrm>
          <a:off x="308386" y="1658450"/>
          <a:ext cx="11098813" cy="1594201"/>
        </p:xfrm>
        <a:graphic>
          <a:graphicData uri="http://schemas.openxmlformats.org/drawingml/2006/table">
            <a:tbl>
              <a:tblPr firstRow="1" bandRow="1">
                <a:tableStyleId>{7DF18680-E054-41AD-8BC1-D1AEF772440D}</a:tableStyleId>
              </a:tblPr>
              <a:tblGrid>
                <a:gridCol w="7589338">
                  <a:extLst>
                    <a:ext uri="{9D8B030D-6E8A-4147-A177-3AD203B41FA5}">
                      <a16:colId xmlns:a16="http://schemas.microsoft.com/office/drawing/2014/main" val="586166931"/>
                    </a:ext>
                  </a:extLst>
                </a:gridCol>
                <a:gridCol w="3509475">
                  <a:extLst>
                    <a:ext uri="{9D8B030D-6E8A-4147-A177-3AD203B41FA5}">
                      <a16:colId xmlns:a16="http://schemas.microsoft.com/office/drawing/2014/main" val="1497588889"/>
                    </a:ext>
                  </a:extLst>
                </a:gridCol>
              </a:tblGrid>
              <a:tr h="342540">
                <a:tc gridSpan="2">
                  <a:txBody>
                    <a:bodyPr/>
                    <a:lstStyle/>
                    <a:p>
                      <a:r>
                        <a:rPr lang="en-US" sz="2000" dirty="0">
                          <a:latin typeface="Trebuchet MS" panose="020B0603020202020204" pitchFamily="34" charset="0"/>
                        </a:rPr>
                        <a:t>Overall Budget</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49897046"/>
                  </a:ext>
                </a:extLst>
              </a:tr>
              <a:tr h="316191">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Budget Amount</a:t>
                      </a:r>
                    </a:p>
                  </a:txBody>
                  <a:tcPr/>
                </a:tc>
                <a:extLst>
                  <a:ext uri="{0D108BD9-81ED-4DB2-BD59-A6C34878D82A}">
                    <a16:rowId xmlns:a16="http://schemas.microsoft.com/office/drawing/2014/main" val="3729083871"/>
                  </a:ext>
                </a:extLst>
              </a:tr>
              <a:tr h="316191">
                <a:tc>
                  <a:txBody>
                    <a:bodyPr/>
                    <a:lstStyle/>
                    <a:p>
                      <a:r>
                        <a:rPr lang="en-US" sz="1800" dirty="0">
                          <a:latin typeface="Trebuchet MS" panose="020B0603020202020204" pitchFamily="34" charset="0"/>
                        </a:rPr>
                        <a:t>Contractor Maximum Contract Price (Proposed)</a:t>
                      </a:r>
                    </a:p>
                  </a:txBody>
                  <a:tcPr/>
                </a:tc>
                <a:tc>
                  <a:txBody>
                    <a:bodyPr/>
                    <a:lstStyle/>
                    <a:p>
                      <a:pPr algn="r"/>
                      <a:r>
                        <a:rPr lang="en-US" sz="1800" dirty="0">
                          <a:latin typeface="Trebuchet MS" panose="020B0603020202020204" pitchFamily="34" charset="0"/>
                        </a:rPr>
                        <a:t>$                         2,610,417,181</a:t>
                      </a:r>
                    </a:p>
                  </a:txBody>
                  <a:tcPr/>
                </a:tc>
                <a:extLst>
                  <a:ext uri="{0D108BD9-81ED-4DB2-BD59-A6C34878D82A}">
                    <a16:rowId xmlns:a16="http://schemas.microsoft.com/office/drawing/2014/main" val="3921153264"/>
                  </a:ext>
                </a:extLst>
              </a:tr>
              <a:tr h="466441">
                <a:tc>
                  <a:txBody>
                    <a:bodyPr/>
                    <a:lstStyle/>
                    <a:p>
                      <a:r>
                        <a:rPr lang="en-US" sz="1800" dirty="0">
                          <a:latin typeface="Trebuchet MS" panose="020B0603020202020204" pitchFamily="34" charset="0"/>
                        </a:rPr>
                        <a:t>Subcontracting Opportunities</a:t>
                      </a:r>
                    </a:p>
                  </a:txBody>
                  <a:tcPr/>
                </a:tc>
                <a:tc>
                  <a:txBody>
                    <a:bodyPr/>
                    <a:lstStyle/>
                    <a:p>
                      <a:pPr algn="r"/>
                      <a:r>
                        <a:rPr lang="en-US" sz="1800" dirty="0">
                          <a:latin typeface="Trebuchet MS" panose="020B0603020202020204" pitchFamily="34" charset="0"/>
                        </a:rPr>
                        <a:t>Over $1.5 Billion</a:t>
                      </a:r>
                    </a:p>
                  </a:txBody>
                  <a:tcPr/>
                </a:tc>
                <a:extLst>
                  <a:ext uri="{0D108BD9-81ED-4DB2-BD59-A6C34878D82A}">
                    <a16:rowId xmlns:a16="http://schemas.microsoft.com/office/drawing/2014/main" val="3747906818"/>
                  </a:ext>
                </a:extLst>
              </a:tr>
            </a:tbl>
          </a:graphicData>
        </a:graphic>
      </p:graphicFrame>
      <p:graphicFrame>
        <p:nvGraphicFramePr>
          <p:cNvPr id="9" name="Table 8">
            <a:extLst>
              <a:ext uri="{FF2B5EF4-FFF2-40B4-BE49-F238E27FC236}">
                <a16:creationId xmlns:a16="http://schemas.microsoft.com/office/drawing/2014/main" id="{C92AB9F3-8AD0-4279-8BEF-95E5453B386F}"/>
              </a:ext>
            </a:extLst>
          </p:cNvPr>
          <p:cNvGraphicFramePr>
            <a:graphicFrameLocks noGrp="1"/>
          </p:cNvGraphicFramePr>
          <p:nvPr>
            <p:extLst>
              <p:ext uri="{D42A27DB-BD31-4B8C-83A1-F6EECF244321}">
                <p14:modId xmlns:p14="http://schemas.microsoft.com/office/powerpoint/2010/main" val="726707852"/>
              </p:ext>
            </p:extLst>
          </p:nvPr>
        </p:nvGraphicFramePr>
        <p:xfrm>
          <a:off x="308387" y="3337382"/>
          <a:ext cx="11098813" cy="3284193"/>
        </p:xfrm>
        <a:graphic>
          <a:graphicData uri="http://schemas.openxmlformats.org/drawingml/2006/table">
            <a:tbl>
              <a:tblPr firstRow="1" bandRow="1">
                <a:tableStyleId>{7DF18680-E054-41AD-8BC1-D1AEF772440D}</a:tableStyleId>
              </a:tblPr>
              <a:tblGrid>
                <a:gridCol w="7589337">
                  <a:extLst>
                    <a:ext uri="{9D8B030D-6E8A-4147-A177-3AD203B41FA5}">
                      <a16:colId xmlns:a16="http://schemas.microsoft.com/office/drawing/2014/main" val="586166931"/>
                    </a:ext>
                  </a:extLst>
                </a:gridCol>
                <a:gridCol w="3509476">
                  <a:extLst>
                    <a:ext uri="{9D8B030D-6E8A-4147-A177-3AD203B41FA5}">
                      <a16:colId xmlns:a16="http://schemas.microsoft.com/office/drawing/2014/main" val="1497588889"/>
                    </a:ext>
                  </a:extLst>
                </a:gridCol>
              </a:tblGrid>
              <a:tr h="415596">
                <a:tc gridSpan="2">
                  <a:txBody>
                    <a:bodyPr/>
                    <a:lstStyle/>
                    <a:p>
                      <a:r>
                        <a:rPr lang="en-US" sz="2000" dirty="0">
                          <a:latin typeface="Trebuchet MS" panose="020B0603020202020204" pitchFamily="34" charset="0"/>
                        </a:rPr>
                        <a:t>Overall Schedule</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86654199"/>
                  </a:ext>
                </a:extLst>
              </a:tr>
              <a:tr h="415596">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 Expected Date</a:t>
                      </a:r>
                    </a:p>
                  </a:txBody>
                  <a:tcPr/>
                </a:tc>
                <a:extLst>
                  <a:ext uri="{0D108BD9-81ED-4DB2-BD59-A6C34878D82A}">
                    <a16:rowId xmlns:a16="http://schemas.microsoft.com/office/drawing/2014/main" val="3729083871"/>
                  </a:ext>
                </a:extLst>
              </a:tr>
              <a:tr h="375021">
                <a:tc>
                  <a:txBody>
                    <a:bodyPr/>
                    <a:lstStyle/>
                    <a:p>
                      <a:pPr marL="173038" indent="-173038">
                        <a:lnSpc>
                          <a:spcPts val="1700"/>
                        </a:lnSpc>
                        <a:spcBef>
                          <a:spcPts val="300"/>
                        </a:spcBef>
                        <a:tabLst>
                          <a:tab pos="173038" algn="l"/>
                        </a:tabLst>
                      </a:pPr>
                      <a:r>
                        <a:rPr lang="en-US" sz="1800" dirty="0">
                          <a:latin typeface="Trebuchet MS" panose="020B0603020202020204" pitchFamily="34" charset="0"/>
                        </a:rPr>
                        <a:t>Board Authorization of MCP</a:t>
                      </a:r>
                    </a:p>
                  </a:txBody>
                  <a:tcPr anchor="ctr"/>
                </a:tc>
                <a:tc>
                  <a:txBody>
                    <a:bodyPr/>
                    <a:lstStyle/>
                    <a:p>
                      <a:pPr algn="r"/>
                      <a:r>
                        <a:rPr lang="en-US" sz="1800" dirty="0">
                          <a:latin typeface="Trebuchet MS" panose="020B0603020202020204" pitchFamily="34" charset="0"/>
                        </a:rPr>
                        <a:t>October 7, 2021</a:t>
                      </a:r>
                    </a:p>
                  </a:txBody>
                  <a:tcPr/>
                </a:tc>
                <a:extLst>
                  <a:ext uri="{0D108BD9-81ED-4DB2-BD59-A6C34878D82A}">
                    <a16:rowId xmlns:a16="http://schemas.microsoft.com/office/drawing/2014/main" val="3921153264"/>
                  </a:ext>
                </a:extLst>
              </a:tr>
              <a:tr h="415596">
                <a:tc>
                  <a:txBody>
                    <a:bodyPr/>
                    <a:lstStyle/>
                    <a:p>
                      <a:r>
                        <a:rPr lang="en-US" sz="1800" dirty="0">
                          <a:latin typeface="Trebuchet MS" panose="020B0603020202020204" pitchFamily="34" charset="0"/>
                        </a:rPr>
                        <a:t>Early Packages (MEPF, systems, BHS, early civil, early works)</a:t>
                      </a:r>
                    </a:p>
                  </a:txBody>
                  <a:tcPr/>
                </a:tc>
                <a:tc>
                  <a:txBody>
                    <a:bodyPr/>
                    <a:lstStyle/>
                    <a:p>
                      <a:pPr algn="r"/>
                      <a:r>
                        <a:rPr lang="en-US" sz="1800" dirty="0">
                          <a:latin typeface="Trebuchet MS" panose="020B0603020202020204" pitchFamily="34" charset="0"/>
                        </a:rPr>
                        <a:t>Summer-Fall 2021</a:t>
                      </a:r>
                    </a:p>
                  </a:txBody>
                  <a:tcPr/>
                </a:tc>
                <a:extLst>
                  <a:ext uri="{0D108BD9-81ED-4DB2-BD59-A6C34878D82A}">
                    <a16:rowId xmlns:a16="http://schemas.microsoft.com/office/drawing/2014/main" val="488838402"/>
                  </a:ext>
                </a:extLst>
              </a:tr>
              <a:tr h="415596">
                <a:tc>
                  <a:txBody>
                    <a:bodyPr/>
                    <a:lstStyle/>
                    <a:p>
                      <a:r>
                        <a:rPr lang="en-US" sz="1800" dirty="0">
                          <a:latin typeface="Trebuchet MS" panose="020B0603020202020204" pitchFamily="34" charset="0"/>
                        </a:rPr>
                        <a:t>Phase 2 Packages (Steel, site civil, exterior envelope)</a:t>
                      </a:r>
                    </a:p>
                  </a:txBody>
                  <a:tcPr/>
                </a:tc>
                <a:tc>
                  <a:txBody>
                    <a:bodyPr/>
                    <a:lstStyle/>
                    <a:p>
                      <a:pPr algn="r"/>
                      <a:r>
                        <a:rPr lang="en-US" sz="1800" dirty="0">
                          <a:latin typeface="Trebuchet MS" panose="020B0603020202020204" pitchFamily="34" charset="0"/>
                        </a:rPr>
                        <a:t>Winter-Summer 2022</a:t>
                      </a:r>
                    </a:p>
                  </a:txBody>
                  <a:tcPr/>
                </a:tc>
                <a:extLst>
                  <a:ext uri="{0D108BD9-81ED-4DB2-BD59-A6C34878D82A}">
                    <a16:rowId xmlns:a16="http://schemas.microsoft.com/office/drawing/2014/main" val="3620940266"/>
                  </a:ext>
                </a:extLst>
              </a:tr>
              <a:tr h="415596">
                <a:tc>
                  <a:txBody>
                    <a:bodyPr/>
                    <a:lstStyle/>
                    <a:p>
                      <a:r>
                        <a:rPr lang="en-US" sz="1800" dirty="0">
                          <a:latin typeface="Trebuchet MS" panose="020B0603020202020204" pitchFamily="34" charset="0"/>
                        </a:rPr>
                        <a:t>Phase 3 Packages (interiors and remainder of trades)</a:t>
                      </a:r>
                    </a:p>
                  </a:txBody>
                  <a:tcPr/>
                </a:tc>
                <a:tc>
                  <a:txBody>
                    <a:bodyPr/>
                    <a:lstStyle/>
                    <a:p>
                      <a:pPr algn="r"/>
                      <a:r>
                        <a:rPr lang="en-US" sz="1800" dirty="0">
                          <a:latin typeface="Trebuchet MS" panose="020B0603020202020204" pitchFamily="34" charset="0"/>
                        </a:rPr>
                        <a:t>Fall 2022</a:t>
                      </a:r>
                    </a:p>
                  </a:txBody>
                  <a:tcPr/>
                </a:tc>
                <a:extLst>
                  <a:ext uri="{0D108BD9-81ED-4DB2-BD59-A6C34878D82A}">
                    <a16:rowId xmlns:a16="http://schemas.microsoft.com/office/drawing/2014/main" val="3523250207"/>
                  </a:ext>
                </a:extLst>
              </a:tr>
              <a:tr h="415596">
                <a:tc>
                  <a:txBody>
                    <a:bodyPr/>
                    <a:lstStyle/>
                    <a:p>
                      <a:r>
                        <a:rPr lang="en-US" sz="1800" dirty="0">
                          <a:latin typeface="Trebuchet MS" panose="020B0603020202020204" pitchFamily="34" charset="0"/>
                        </a:rPr>
                        <a:t>Construction Substantial Completion First 19 Gates</a:t>
                      </a:r>
                    </a:p>
                  </a:txBody>
                  <a:tcPr/>
                </a:tc>
                <a:tc>
                  <a:txBody>
                    <a:bodyPr/>
                    <a:lstStyle/>
                    <a:p>
                      <a:pPr algn="r"/>
                      <a:r>
                        <a:rPr lang="en-US" sz="1800" dirty="0">
                          <a:latin typeface="Trebuchet MS" panose="020B0603020202020204" pitchFamily="34" charset="0"/>
                        </a:rPr>
                        <a:t>June 2025</a:t>
                      </a:r>
                    </a:p>
                  </a:txBody>
                  <a:tcPr/>
                </a:tc>
                <a:extLst>
                  <a:ext uri="{0D108BD9-81ED-4DB2-BD59-A6C34878D82A}">
                    <a16:rowId xmlns:a16="http://schemas.microsoft.com/office/drawing/2014/main" val="3747906818"/>
                  </a:ext>
                </a:extLst>
              </a:tr>
              <a:tr h="415596">
                <a:tc>
                  <a:txBody>
                    <a:bodyPr/>
                    <a:lstStyle/>
                    <a:p>
                      <a:r>
                        <a:rPr lang="en-US" sz="1800" dirty="0">
                          <a:latin typeface="Trebuchet MS" panose="020B0603020202020204" pitchFamily="34" charset="0"/>
                        </a:rPr>
                        <a:t>Construction Substantial Completion Final Gates</a:t>
                      </a:r>
                    </a:p>
                  </a:txBody>
                  <a:tcPr/>
                </a:tc>
                <a:tc>
                  <a:txBody>
                    <a:bodyPr/>
                    <a:lstStyle/>
                    <a:p>
                      <a:pPr algn="r"/>
                      <a:r>
                        <a:rPr lang="en-US" sz="1800" dirty="0">
                          <a:latin typeface="Trebuchet MS" panose="020B0603020202020204" pitchFamily="34" charset="0"/>
                        </a:rPr>
                        <a:t>October 2027</a:t>
                      </a:r>
                    </a:p>
                  </a:txBody>
                  <a:tcPr/>
                </a:tc>
                <a:extLst>
                  <a:ext uri="{0D108BD9-81ED-4DB2-BD59-A6C34878D82A}">
                    <a16:rowId xmlns:a16="http://schemas.microsoft.com/office/drawing/2014/main" val="2237449561"/>
                  </a:ext>
                </a:extLst>
              </a:tr>
            </a:tbl>
          </a:graphicData>
        </a:graphic>
      </p:graphicFrame>
    </p:spTree>
    <p:extLst>
      <p:ext uri="{BB962C8B-B14F-4D97-AF65-F5344CB8AC3E}">
        <p14:creationId xmlns:p14="http://schemas.microsoft.com/office/powerpoint/2010/main" val="303419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8B5D35-53A7-450F-BE49-CD51D7429A61}"/>
              </a:ext>
            </a:extLst>
          </p:cNvPr>
          <p:cNvSpPr>
            <a:spLocks noGrp="1"/>
          </p:cNvSpPr>
          <p:nvPr>
            <p:ph idx="1"/>
          </p:nvPr>
        </p:nvSpPr>
        <p:spPr>
          <a:xfrm>
            <a:off x="417285" y="1989677"/>
            <a:ext cx="5511801" cy="4727469"/>
          </a:xfrm>
        </p:spPr>
        <p:txBody>
          <a:bodyPr/>
          <a:lstStyle/>
          <a:p>
            <a:r>
              <a:rPr lang="en-US" sz="2000" b="1" dirty="0"/>
              <a:t>New Administration Building</a:t>
            </a:r>
          </a:p>
          <a:p>
            <a:pPr marL="457200" lvl="1" indent="0">
              <a:buNone/>
            </a:pPr>
            <a:r>
              <a:rPr lang="en-US" sz="1800" dirty="0"/>
              <a:t>Design-Builder: </a:t>
            </a:r>
            <a:r>
              <a:rPr lang="en-US" sz="1600" b="1" dirty="0"/>
              <a:t>Sundt Construction</a:t>
            </a:r>
          </a:p>
          <a:p>
            <a:pPr marL="457200" lvl="1" indent="0">
              <a:buNone/>
            </a:pPr>
            <a:r>
              <a:rPr lang="en-US" sz="1800" dirty="0"/>
              <a:t>Pre-registration and subcontracting: </a:t>
            </a:r>
            <a:r>
              <a:rPr lang="en-US" sz="1600" b="1" dirty="0">
                <a:hlinkClick r:id="rId3"/>
              </a:rPr>
              <a:t>https://www.sundtsdairportprojects.com/home</a:t>
            </a:r>
            <a:endParaRPr lang="en-US" sz="1600" b="1" dirty="0"/>
          </a:p>
          <a:p>
            <a:pPr marL="457200" lvl="1" indent="0">
              <a:buNone/>
            </a:pPr>
            <a:endParaRPr lang="en-US" sz="1600" b="1" dirty="0"/>
          </a:p>
          <a:p>
            <a:r>
              <a:rPr lang="en-US" sz="2000" b="1" dirty="0"/>
              <a:t>Airside Improvements</a:t>
            </a:r>
          </a:p>
          <a:p>
            <a:pPr marL="457200" lvl="1" indent="0">
              <a:buNone/>
            </a:pPr>
            <a:r>
              <a:rPr lang="en-US" sz="1800" dirty="0" err="1"/>
              <a:t>Contractor:</a:t>
            </a:r>
            <a:r>
              <a:rPr lang="en-US" sz="1600" b="1" dirty="0" err="1"/>
              <a:t>TBD</a:t>
            </a:r>
            <a:endParaRPr lang="en-US" sz="1600" b="1" dirty="0"/>
          </a:p>
          <a:p>
            <a:pPr marL="457200" lvl="1" indent="0">
              <a:buNone/>
            </a:pPr>
            <a:endParaRPr lang="en-US" sz="1600" b="1" dirty="0"/>
          </a:p>
          <a:p>
            <a:r>
              <a:rPr lang="en-US" sz="2000" b="1" dirty="0"/>
              <a:t>New T1</a:t>
            </a:r>
          </a:p>
          <a:p>
            <a:pPr marL="457200" lvl="1" indent="0">
              <a:buNone/>
            </a:pPr>
            <a:r>
              <a:rPr lang="en-US" sz="1800" dirty="0"/>
              <a:t>Design-Builder: </a:t>
            </a:r>
            <a:r>
              <a:rPr lang="en-US" sz="1600" b="1" dirty="0"/>
              <a:t>Turner/Flatiron, a Joint Venture</a:t>
            </a:r>
          </a:p>
          <a:p>
            <a:pPr marL="457200" lvl="1" indent="0">
              <a:buNone/>
            </a:pPr>
            <a:r>
              <a:rPr lang="en-US" sz="1800" dirty="0"/>
              <a:t>Pre-registration and subcontracting: </a:t>
            </a:r>
            <a:r>
              <a:rPr lang="en-US" sz="1600" b="1" dirty="0">
                <a:latin typeface="Trebuchet MS" panose="020B0603020202020204" pitchFamily="34" charset="0"/>
              </a:rPr>
              <a:t>https://www.arrivesdaa.com/</a:t>
            </a:r>
            <a:endParaRPr lang="en-US" sz="1600" b="1" dirty="0"/>
          </a:p>
        </p:txBody>
      </p:sp>
      <p:sp>
        <p:nvSpPr>
          <p:cNvPr id="3" name="Title 2">
            <a:extLst>
              <a:ext uri="{FF2B5EF4-FFF2-40B4-BE49-F238E27FC236}">
                <a16:creationId xmlns:a16="http://schemas.microsoft.com/office/drawing/2014/main" id="{AEC49C01-1B45-423B-AC7B-B987E9E5F109}"/>
              </a:ext>
            </a:extLst>
          </p:cNvPr>
          <p:cNvSpPr>
            <a:spLocks noGrp="1"/>
          </p:cNvSpPr>
          <p:nvPr>
            <p:ph type="title"/>
          </p:nvPr>
        </p:nvSpPr>
        <p:spPr>
          <a:xfrm>
            <a:off x="838199" y="337268"/>
            <a:ext cx="5164774" cy="1023457"/>
          </a:xfrm>
        </p:spPr>
        <p:txBody>
          <a:bodyPr>
            <a:noAutofit/>
          </a:bodyPr>
          <a:lstStyle/>
          <a:p>
            <a:r>
              <a:rPr lang="en-US" sz="3600" dirty="0"/>
              <a:t>Contact Information</a:t>
            </a:r>
          </a:p>
        </p:txBody>
      </p:sp>
    </p:spTree>
    <p:extLst>
      <p:ext uri="{BB962C8B-B14F-4D97-AF65-F5344CB8AC3E}">
        <p14:creationId xmlns:p14="http://schemas.microsoft.com/office/powerpoint/2010/main" val="12322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1431" y="-214821"/>
            <a:ext cx="12974861" cy="7287642"/>
          </a:xfrm>
          <a:prstGeom prst="rect">
            <a:avLst/>
          </a:prstGeom>
        </p:spPr>
      </p:pic>
      <p:sp>
        <p:nvSpPr>
          <p:cNvPr id="2" name="Slide Number Placeholder 1"/>
          <p:cNvSpPr>
            <a:spLocks noGrp="1"/>
          </p:cNvSpPr>
          <p:nvPr>
            <p:ph type="sldNum" sz="quarter" idx="4294967295"/>
          </p:nvPr>
        </p:nvSpPr>
        <p:spPr>
          <a:xfrm>
            <a:off x="9083245" y="6307713"/>
            <a:ext cx="2743200" cy="365125"/>
          </a:xfrm>
        </p:spPr>
        <p:txBody>
          <a:bodyPr/>
          <a:lstStyle/>
          <a:p>
            <a:pPr>
              <a:defRPr/>
            </a:pPr>
            <a:fld id="{1586C6F0-B0A0-4B91-8218-B729A6939E11}" type="slidenum">
              <a:rPr lang="en-US" smtClean="0">
                <a:solidFill>
                  <a:prstClr val="white">
                    <a:lumMod val="50000"/>
                  </a:prstClr>
                </a:solidFill>
              </a:rPr>
              <a:pPr>
                <a:defRPr/>
              </a:pPr>
              <a:t>19</a:t>
            </a:fld>
            <a:endParaRPr lang="en-US" dirty="0">
              <a:solidFill>
                <a:prstClr val="white">
                  <a:lumMod val="50000"/>
                </a:prstClr>
              </a:solidFill>
            </a:endParaRPr>
          </a:p>
        </p:txBody>
      </p:sp>
      <p:sp>
        <p:nvSpPr>
          <p:cNvPr id="11" name="Title 1">
            <a:extLst>
              <a:ext uri="{FF2B5EF4-FFF2-40B4-BE49-F238E27FC236}">
                <a16:creationId xmlns:a16="http://schemas.microsoft.com/office/drawing/2014/main" id="{3B060163-036E-E945-AB7F-6D284E5C2D83}"/>
              </a:ext>
            </a:extLst>
          </p:cNvPr>
          <p:cNvSpPr txBox="1">
            <a:spLocks/>
          </p:cNvSpPr>
          <p:nvPr/>
        </p:nvSpPr>
        <p:spPr>
          <a:xfrm>
            <a:off x="447580" y="-909569"/>
            <a:ext cx="10238382" cy="1976108"/>
          </a:xfrm>
          <a:prstGeom prst="rect">
            <a:avLst/>
          </a:prstGeom>
        </p:spPr>
        <p:txBody>
          <a:bodyPr/>
          <a:lst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a:lstStyle>
          <a:p>
            <a:br>
              <a:rPr lang="en-US" dirty="0">
                <a:solidFill>
                  <a:schemeClr val="bg1"/>
                </a:solidFill>
              </a:rPr>
            </a:br>
            <a:br>
              <a:rPr lang="en-US" dirty="0">
                <a:solidFill>
                  <a:schemeClr val="bg1"/>
                </a:solidFill>
              </a:rPr>
            </a:br>
            <a:r>
              <a:rPr lang="en-US" sz="5400" dirty="0">
                <a:solidFill>
                  <a:schemeClr val="bg1"/>
                </a:solidFill>
              </a:rPr>
              <a:t>Capital Improvement Program</a:t>
            </a:r>
          </a:p>
        </p:txBody>
      </p:sp>
      <p:pic>
        <p:nvPicPr>
          <p:cNvPr id="8" name="Picture 7"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509" y="6350607"/>
            <a:ext cx="1530117" cy="722214"/>
          </a:xfrm>
          <a:prstGeom prst="rect">
            <a:avLst/>
          </a:prstGeom>
        </p:spPr>
      </p:pic>
    </p:spTree>
    <p:extLst>
      <p:ext uri="{BB962C8B-B14F-4D97-AF65-F5344CB8AC3E}">
        <p14:creationId xmlns:p14="http://schemas.microsoft.com/office/powerpoint/2010/main" val="191416591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7199494" y="2010073"/>
            <a:ext cx="4992506" cy="1200329"/>
          </a:xfrm>
          <a:prstGeom prst="rect">
            <a:avLst/>
          </a:prstGeom>
          <a:noFill/>
          <a:ln>
            <a:noFill/>
          </a:ln>
        </p:spPr>
        <p:txBody>
          <a:bodyPr wrap="square" rtlCol="0">
            <a:spAutoFit/>
          </a:bodyPr>
          <a:lstStyle/>
          <a:p>
            <a:r>
              <a:rPr lang="en-US" sz="3600" dirty="0">
                <a:solidFill>
                  <a:srgbClr val="00A8E1"/>
                </a:solidFill>
                <a:latin typeface="Gotham-Medium"/>
                <a:cs typeface="Gotham-Medium"/>
              </a:rPr>
              <a:t>Airport Design &amp; Construction (ADC)</a:t>
            </a:r>
          </a:p>
        </p:txBody>
      </p:sp>
      <p:sp>
        <p:nvSpPr>
          <p:cNvPr id="13" name="TextBox 12"/>
          <p:cNvSpPr txBox="1"/>
          <p:nvPr/>
        </p:nvSpPr>
        <p:spPr>
          <a:xfrm>
            <a:off x="7308616" y="3647599"/>
            <a:ext cx="5080162" cy="2812437"/>
          </a:xfrm>
          <a:prstGeom prst="rect">
            <a:avLst/>
          </a:prstGeom>
          <a:noFill/>
        </p:spPr>
        <p:txBody>
          <a:bodyPr wrap="square" rtlCol="0">
            <a:spAutoFit/>
          </a:bodyPr>
          <a:lstStyle/>
          <a:p>
            <a:r>
              <a:rPr lang="en-US" dirty="0">
                <a:solidFill>
                  <a:srgbClr val="00A8E1"/>
                </a:solidFill>
                <a:latin typeface="Gotham-Black"/>
                <a:cs typeface="Gotham-Black"/>
              </a:rPr>
              <a:t>Presented By:</a:t>
            </a:r>
          </a:p>
          <a:p>
            <a:pPr>
              <a:lnSpc>
                <a:spcPct val="80000"/>
              </a:lnSpc>
            </a:pPr>
            <a:endParaRPr lang="en-US" dirty="0">
              <a:solidFill>
                <a:srgbClr val="3D4543"/>
              </a:solidFill>
              <a:latin typeface="Open Sans"/>
              <a:cs typeface="Open Sans"/>
            </a:endParaRPr>
          </a:p>
          <a:p>
            <a:pPr>
              <a:lnSpc>
                <a:spcPct val="80000"/>
              </a:lnSpc>
            </a:pPr>
            <a:endParaRPr lang="en-US" dirty="0">
              <a:solidFill>
                <a:srgbClr val="3D4543"/>
              </a:solidFill>
              <a:latin typeface="Open Sans"/>
              <a:cs typeface="Open Sans"/>
            </a:endParaRPr>
          </a:p>
          <a:p>
            <a:pPr>
              <a:lnSpc>
                <a:spcPct val="80000"/>
              </a:lnSpc>
            </a:pPr>
            <a:r>
              <a:rPr lang="en-US" b="1" dirty="0">
                <a:solidFill>
                  <a:srgbClr val="3D4543"/>
                </a:solidFill>
                <a:latin typeface="Open Sans"/>
                <a:cs typeface="Open Sans"/>
              </a:rPr>
              <a:t>Shohreh, Beladi</a:t>
            </a:r>
          </a:p>
          <a:p>
            <a:pPr>
              <a:lnSpc>
                <a:spcPct val="80000"/>
              </a:lnSpc>
            </a:pPr>
            <a:endParaRPr lang="en-US" dirty="0">
              <a:solidFill>
                <a:srgbClr val="3D4543"/>
              </a:solidFill>
              <a:latin typeface="Open Sans"/>
              <a:cs typeface="Open Sans"/>
            </a:endParaRPr>
          </a:p>
          <a:p>
            <a:pPr>
              <a:lnSpc>
                <a:spcPct val="80000"/>
              </a:lnSpc>
            </a:pPr>
            <a:r>
              <a:rPr lang="en-US" dirty="0">
                <a:solidFill>
                  <a:srgbClr val="3D4543"/>
                </a:solidFill>
                <a:latin typeface="Open Sans"/>
                <a:cs typeface="Open Sans"/>
              </a:rPr>
              <a:t>sbeladi@san.org</a:t>
            </a:r>
          </a:p>
          <a:p>
            <a:pPr>
              <a:lnSpc>
                <a:spcPct val="80000"/>
              </a:lnSpc>
            </a:pPr>
            <a:endParaRPr lang="en-US" dirty="0">
              <a:solidFill>
                <a:srgbClr val="3D4543"/>
              </a:solidFill>
              <a:latin typeface="Open Sans"/>
              <a:cs typeface="Open Sans"/>
            </a:endParaRPr>
          </a:p>
          <a:p>
            <a:pPr>
              <a:lnSpc>
                <a:spcPct val="80000"/>
              </a:lnSpc>
            </a:pPr>
            <a:r>
              <a:rPr lang="en-US" b="1" dirty="0">
                <a:solidFill>
                  <a:srgbClr val="3D4543"/>
                </a:solidFill>
                <a:latin typeface="Open Sans"/>
                <a:cs typeface="Open Sans"/>
              </a:rPr>
              <a:t>Ajay, Babla</a:t>
            </a:r>
          </a:p>
          <a:p>
            <a:pPr>
              <a:lnSpc>
                <a:spcPct val="80000"/>
              </a:lnSpc>
            </a:pPr>
            <a:endParaRPr lang="en-US" dirty="0">
              <a:solidFill>
                <a:srgbClr val="3D4543"/>
              </a:solidFill>
              <a:latin typeface="Open Sans"/>
              <a:cs typeface="Open Sans"/>
            </a:endParaRPr>
          </a:p>
          <a:p>
            <a:pPr>
              <a:lnSpc>
                <a:spcPct val="80000"/>
              </a:lnSpc>
            </a:pPr>
            <a:r>
              <a:rPr lang="en-US" dirty="0">
                <a:solidFill>
                  <a:srgbClr val="3D4543"/>
                </a:solidFill>
                <a:latin typeface="Open Sans"/>
                <a:cs typeface="Open Sans"/>
              </a:rPr>
              <a:t>ababla@san.org</a:t>
            </a:r>
          </a:p>
          <a:p>
            <a:pPr>
              <a:lnSpc>
                <a:spcPct val="80000"/>
              </a:lnSpc>
            </a:pPr>
            <a:endParaRPr lang="en-US" dirty="0"/>
          </a:p>
          <a:p>
            <a:pPr>
              <a:lnSpc>
                <a:spcPct val="80000"/>
              </a:lnSpc>
            </a:pPr>
            <a:endParaRPr lang="en-US" dirty="0"/>
          </a:p>
        </p:txBody>
      </p:sp>
      <p:pic>
        <p:nvPicPr>
          <p:cNvPr id="15" name="Picture 14" descr="SAN_logo_RGB_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555" y="89468"/>
            <a:ext cx="2804201" cy="1328490"/>
          </a:xfrm>
          <a:prstGeom prst="rect">
            <a:avLst/>
          </a:prstGeom>
        </p:spPr>
      </p:pic>
      <p:sp>
        <p:nvSpPr>
          <p:cNvPr id="17" name="Rectangle 16"/>
          <p:cNvSpPr/>
          <p:nvPr/>
        </p:nvSpPr>
        <p:spPr>
          <a:xfrm flipH="1">
            <a:off x="7051483" y="2105590"/>
            <a:ext cx="45719" cy="1059572"/>
          </a:xfrm>
          <a:prstGeom prst="rect">
            <a:avLst/>
          </a:prstGeom>
          <a:solidFill>
            <a:srgbClr val="FEDA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PP-Meet the Primes Cove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0" y="0"/>
            <a:ext cx="6888480" cy="6858000"/>
          </a:xfrm>
          <a:prstGeom prst="rect">
            <a:avLst/>
          </a:prstGeom>
        </p:spPr>
      </p:pic>
      <p:sp>
        <p:nvSpPr>
          <p:cNvPr id="2" name="TextBox 1"/>
          <p:cNvSpPr txBox="1"/>
          <p:nvPr/>
        </p:nvSpPr>
        <p:spPr>
          <a:xfrm>
            <a:off x="623325" y="4157219"/>
            <a:ext cx="3428330" cy="369332"/>
          </a:xfrm>
          <a:prstGeom prst="rect">
            <a:avLst/>
          </a:prstGeom>
          <a:noFill/>
        </p:spPr>
        <p:txBody>
          <a:bodyPr wrap="square" rtlCol="0">
            <a:spAutoFit/>
          </a:bodyPr>
          <a:lstStyle/>
          <a:p>
            <a:r>
              <a:rPr lang="en-US" dirty="0">
                <a:solidFill>
                  <a:schemeClr val="bg1"/>
                </a:solidFill>
                <a:latin typeface="Gotham-Black"/>
                <a:cs typeface="Gotham-Black"/>
              </a:rPr>
              <a:t>September 23, 2021</a:t>
            </a:r>
          </a:p>
        </p:txBody>
      </p:sp>
    </p:spTree>
    <p:extLst>
      <p:ext uri="{BB962C8B-B14F-4D97-AF65-F5344CB8AC3E}">
        <p14:creationId xmlns:p14="http://schemas.microsoft.com/office/powerpoint/2010/main" val="4140034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CAD277-CFF9-47C2-9904-125870AC398E}"/>
              </a:ext>
            </a:extLst>
          </p:cNvPr>
          <p:cNvPicPr>
            <a:picLocks noChangeAspect="1"/>
          </p:cNvPicPr>
          <p:nvPr/>
        </p:nvPicPr>
        <p:blipFill>
          <a:blip r:embed="rId2"/>
          <a:stretch>
            <a:fillRect/>
          </a:stretch>
        </p:blipFill>
        <p:spPr>
          <a:xfrm>
            <a:off x="756918" y="919478"/>
            <a:ext cx="10449561" cy="5316583"/>
          </a:xfrm>
          <a:prstGeom prst="rect">
            <a:avLst/>
          </a:prstGeom>
        </p:spPr>
      </p:pic>
      <p:sp>
        <p:nvSpPr>
          <p:cNvPr id="6" name="Title 6">
            <a:extLst>
              <a:ext uri="{FF2B5EF4-FFF2-40B4-BE49-F238E27FC236}">
                <a16:creationId xmlns:a16="http://schemas.microsoft.com/office/drawing/2014/main" id="{07373B83-34FC-4B54-AE89-D3C0430C0566}"/>
              </a:ext>
            </a:extLst>
          </p:cNvPr>
          <p:cNvSpPr txBox="1">
            <a:spLocks/>
          </p:cNvSpPr>
          <p:nvPr/>
        </p:nvSpPr>
        <p:spPr>
          <a:xfrm>
            <a:off x="456705" y="199780"/>
            <a:ext cx="9268165" cy="6340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800" b="1" i="0" kern="1200" cap="none" baseline="0">
                <a:solidFill>
                  <a:srgbClr val="00A8E1"/>
                </a:solidFill>
                <a:latin typeface="Trebuchet MS" panose="020B0703020202090204" pitchFamily="34" charset="0"/>
                <a:ea typeface="+mj-ea"/>
                <a:cs typeface="+mj-cs"/>
              </a:defRPr>
            </a:lvl1pPr>
          </a:lstStyle>
          <a:p>
            <a:r>
              <a:rPr lang="en-US" sz="2400" dirty="0"/>
              <a:t>CIP-DBB- </a:t>
            </a:r>
            <a:r>
              <a:rPr lang="en-US" sz="2000" dirty="0"/>
              <a:t>Projects to be Advertised Soon</a:t>
            </a:r>
          </a:p>
        </p:txBody>
      </p:sp>
    </p:spTree>
    <p:extLst>
      <p:ext uri="{BB962C8B-B14F-4D97-AF65-F5344CB8AC3E}">
        <p14:creationId xmlns:p14="http://schemas.microsoft.com/office/powerpoint/2010/main" val="19100804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0434291-E7B2-4EF4-884D-B4B50C3A9388}"/>
              </a:ext>
            </a:extLst>
          </p:cNvPr>
          <p:cNvGrpSpPr/>
          <p:nvPr/>
        </p:nvGrpSpPr>
        <p:grpSpPr>
          <a:xfrm>
            <a:off x="8313578" y="650741"/>
            <a:ext cx="3715075" cy="1585729"/>
            <a:chOff x="5504517" y="358773"/>
            <a:chExt cx="3427862" cy="1366152"/>
          </a:xfrm>
        </p:grpSpPr>
        <p:pic>
          <p:nvPicPr>
            <p:cNvPr id="16" name="Picture 2">
              <a:extLst>
                <a:ext uri="{FF2B5EF4-FFF2-40B4-BE49-F238E27FC236}">
                  <a16:creationId xmlns:a16="http://schemas.microsoft.com/office/drawing/2014/main" id="{808D6BF1-7B96-4370-9946-4BA294ADCE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4517" y="358773"/>
              <a:ext cx="3427862" cy="136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a:extLst>
                <a:ext uri="{FF2B5EF4-FFF2-40B4-BE49-F238E27FC236}">
                  <a16:creationId xmlns:a16="http://schemas.microsoft.com/office/drawing/2014/main" id="{37E54643-B0A5-46DE-9763-375789FE427A}"/>
                </a:ext>
              </a:extLst>
            </p:cNvPr>
            <p:cNvCxnSpPr/>
            <p:nvPr/>
          </p:nvCxnSpPr>
          <p:spPr>
            <a:xfrm flipH="1" flipV="1">
              <a:off x="6459794" y="1025013"/>
              <a:ext cx="162232" cy="4837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8E0AFEE9-6819-4143-AADD-79B92DC0B3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9174" y="4020213"/>
            <a:ext cx="5389100" cy="2367386"/>
          </a:xfrm>
          <a:prstGeom prst="rect">
            <a:avLst/>
          </a:prstGeom>
        </p:spPr>
      </p:pic>
      <p:sp>
        <p:nvSpPr>
          <p:cNvPr id="18" name="Isosceles Triangle 5"/>
          <p:cNvSpPr/>
          <p:nvPr/>
        </p:nvSpPr>
        <p:spPr>
          <a:xfrm>
            <a:off x="7373114" y="6090173"/>
            <a:ext cx="4828674" cy="771061"/>
          </a:xfrm>
          <a:custGeom>
            <a:avLst/>
            <a:gdLst>
              <a:gd name="connsiteX0" fmla="*/ 0 w 6096000"/>
              <a:gd name="connsiteY0" fmla="*/ 763039 h 763039"/>
              <a:gd name="connsiteX1" fmla="*/ 6096000 w 6096000"/>
              <a:gd name="connsiteY1" fmla="*/ 0 h 763039"/>
              <a:gd name="connsiteX2" fmla="*/ 6096000 w 6096000"/>
              <a:gd name="connsiteY2" fmla="*/ 763039 h 763039"/>
              <a:gd name="connsiteX3" fmla="*/ 0 w 6096000"/>
              <a:gd name="connsiteY3" fmla="*/ 763039 h 763039"/>
              <a:gd name="connsiteX0" fmla="*/ 0 w 6096000"/>
              <a:gd name="connsiteY0" fmla="*/ 807155 h 807155"/>
              <a:gd name="connsiteX1" fmla="*/ 6091990 w 6096000"/>
              <a:gd name="connsiteY1" fmla="*/ 0 h 807155"/>
              <a:gd name="connsiteX2" fmla="*/ 6096000 w 6096000"/>
              <a:gd name="connsiteY2" fmla="*/ 807155 h 807155"/>
              <a:gd name="connsiteX3" fmla="*/ 0 w 6096000"/>
              <a:gd name="connsiteY3" fmla="*/ 807155 h 807155"/>
              <a:gd name="connsiteX0" fmla="*/ 0 w 6096000"/>
              <a:gd name="connsiteY0" fmla="*/ 923460 h 923460"/>
              <a:gd name="connsiteX1" fmla="*/ 6091990 w 6096000"/>
              <a:gd name="connsiteY1" fmla="*/ 0 h 923460"/>
              <a:gd name="connsiteX2" fmla="*/ 6096000 w 6096000"/>
              <a:gd name="connsiteY2" fmla="*/ 807155 h 923460"/>
              <a:gd name="connsiteX3" fmla="*/ 0 w 6096000"/>
              <a:gd name="connsiteY3" fmla="*/ 923460 h 923460"/>
              <a:gd name="connsiteX0" fmla="*/ 0 w 6019800"/>
              <a:gd name="connsiteY0" fmla="*/ 1176123 h 1176123"/>
              <a:gd name="connsiteX1" fmla="*/ 6015790 w 6019800"/>
              <a:gd name="connsiteY1" fmla="*/ 0 h 1176123"/>
              <a:gd name="connsiteX2" fmla="*/ 6019800 w 6019800"/>
              <a:gd name="connsiteY2" fmla="*/ 807155 h 1176123"/>
              <a:gd name="connsiteX3" fmla="*/ 0 w 6019800"/>
              <a:gd name="connsiteY3" fmla="*/ 1176123 h 1176123"/>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04611"/>
              <a:gd name="connsiteY0" fmla="*/ 799134 h 807155"/>
              <a:gd name="connsiteX1" fmla="*/ 4800601 w 4804611"/>
              <a:gd name="connsiteY1" fmla="*/ 0 h 807155"/>
              <a:gd name="connsiteX2" fmla="*/ 4804611 w 4804611"/>
              <a:gd name="connsiteY2" fmla="*/ 807155 h 807155"/>
              <a:gd name="connsiteX3" fmla="*/ 0 w 4804611"/>
              <a:gd name="connsiteY3" fmla="*/ 799134 h 807155"/>
              <a:gd name="connsiteX0" fmla="*/ 0 w 4796590"/>
              <a:gd name="connsiteY0" fmla="*/ 843249 h 843249"/>
              <a:gd name="connsiteX1" fmla="*/ 4792580 w 4796590"/>
              <a:gd name="connsiteY1" fmla="*/ 0 h 843249"/>
              <a:gd name="connsiteX2" fmla="*/ 4796590 w 4796590"/>
              <a:gd name="connsiteY2" fmla="*/ 807155 h 843249"/>
              <a:gd name="connsiteX3" fmla="*/ 0 w 4796590"/>
              <a:gd name="connsiteY3" fmla="*/ 843249 h 843249"/>
              <a:gd name="connsiteX0" fmla="*/ 0 w 4800600"/>
              <a:gd name="connsiteY0" fmla="*/ 843249 h 843249"/>
              <a:gd name="connsiteX1" fmla="*/ 4792580 w 4800600"/>
              <a:gd name="connsiteY1" fmla="*/ 0 h 843249"/>
              <a:gd name="connsiteX2" fmla="*/ 4800600 w 4800600"/>
              <a:gd name="connsiteY2" fmla="*/ 755018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67050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71061 h 843249"/>
              <a:gd name="connsiteX3" fmla="*/ 0 w 4800600"/>
              <a:gd name="connsiteY3" fmla="*/ 843249 h 843249"/>
              <a:gd name="connsiteX0" fmla="*/ 0 w 4824663"/>
              <a:gd name="connsiteY0" fmla="*/ 775070 h 775070"/>
              <a:gd name="connsiteX1" fmla="*/ 4816643 w 4824663"/>
              <a:gd name="connsiteY1" fmla="*/ 0 h 775070"/>
              <a:gd name="connsiteX2" fmla="*/ 4824663 w 4824663"/>
              <a:gd name="connsiteY2" fmla="*/ 771061 h 775070"/>
              <a:gd name="connsiteX3" fmla="*/ 0 w 4824663"/>
              <a:gd name="connsiteY3" fmla="*/ 775070 h 775070"/>
              <a:gd name="connsiteX0" fmla="*/ 0 w 4836695"/>
              <a:gd name="connsiteY0" fmla="*/ 775070 h 775070"/>
              <a:gd name="connsiteX1" fmla="*/ 4828675 w 4836695"/>
              <a:gd name="connsiteY1" fmla="*/ 0 h 775070"/>
              <a:gd name="connsiteX2" fmla="*/ 4836695 w 4836695"/>
              <a:gd name="connsiteY2" fmla="*/ 771061 h 775070"/>
              <a:gd name="connsiteX3" fmla="*/ 0 w 4836695"/>
              <a:gd name="connsiteY3" fmla="*/ 775070 h 775070"/>
              <a:gd name="connsiteX0" fmla="*/ 0 w 4828674"/>
              <a:gd name="connsiteY0" fmla="*/ 771059 h 771061"/>
              <a:gd name="connsiteX1" fmla="*/ 4820654 w 4828674"/>
              <a:gd name="connsiteY1" fmla="*/ 0 h 771061"/>
              <a:gd name="connsiteX2" fmla="*/ 4828674 w 4828674"/>
              <a:gd name="connsiteY2" fmla="*/ 771061 h 771061"/>
              <a:gd name="connsiteX3" fmla="*/ 0 w 4828674"/>
              <a:gd name="connsiteY3" fmla="*/ 771059 h 771061"/>
            </a:gdLst>
            <a:ahLst/>
            <a:cxnLst>
              <a:cxn ang="0">
                <a:pos x="connsiteX0" y="connsiteY0"/>
              </a:cxn>
              <a:cxn ang="0">
                <a:pos x="connsiteX1" y="connsiteY1"/>
              </a:cxn>
              <a:cxn ang="0">
                <a:pos x="connsiteX2" y="connsiteY2"/>
              </a:cxn>
              <a:cxn ang="0">
                <a:pos x="connsiteX3" y="connsiteY3"/>
              </a:cxn>
            </a:cxnLst>
            <a:rect l="l" t="t" r="r" b="b"/>
            <a:pathLst>
              <a:path w="4828674" h="771061">
                <a:moveTo>
                  <a:pt x="0" y="771059"/>
                </a:moveTo>
                <a:lnTo>
                  <a:pt x="4820654" y="0"/>
                </a:lnTo>
                <a:cubicBezTo>
                  <a:pt x="4821991" y="269052"/>
                  <a:pt x="4827337" y="502009"/>
                  <a:pt x="4828674" y="771061"/>
                </a:cubicBezTo>
                <a:lnTo>
                  <a:pt x="0" y="771059"/>
                </a:lnTo>
                <a:close/>
              </a:path>
            </a:pathLst>
          </a:custGeom>
          <a:solidFill>
            <a:srgbClr val="00A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781470" y="2275186"/>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801124" y="2907519"/>
            <a:ext cx="5656723" cy="1037133"/>
          </a:xfrm>
        </p:spPr>
        <p:txBody>
          <a:bodyPr>
            <a:noAutofit/>
          </a:bodyPr>
          <a:lstStyle/>
          <a:p>
            <a:pPr>
              <a:lnSpc>
                <a:spcPts val="2100"/>
              </a:lnSpc>
              <a:spcBef>
                <a:spcPts val="300"/>
              </a:spcBef>
            </a:pPr>
            <a:r>
              <a:rPr lang="en-US" dirty="0"/>
              <a:t>Modernize T2E Electrical Main Switchboard (MSB) and replace associated downstream electrical equipment</a:t>
            </a:r>
          </a:p>
          <a:p>
            <a:pPr>
              <a:lnSpc>
                <a:spcPts val="2100"/>
              </a:lnSpc>
              <a:spcBef>
                <a:spcPts val="300"/>
              </a:spcBef>
            </a:pPr>
            <a:r>
              <a:rPr lang="en-US" dirty="0"/>
              <a:t>New electrical room </a:t>
            </a:r>
          </a:p>
          <a:p>
            <a:pPr>
              <a:lnSpc>
                <a:spcPts val="2100"/>
              </a:lnSpc>
              <a:spcBef>
                <a:spcPts val="300"/>
              </a:spcBef>
            </a:pPr>
            <a:r>
              <a:rPr lang="en-US" dirty="0"/>
              <a:t>Additional capacity, redundancy and system reliability </a:t>
            </a:r>
          </a:p>
          <a:p>
            <a:pPr>
              <a:lnSpc>
                <a:spcPts val="2100"/>
              </a:lnSpc>
              <a:spcBef>
                <a:spcPts val="300"/>
              </a:spcBef>
            </a:pPr>
            <a:r>
              <a:rPr lang="en-US" dirty="0"/>
              <a:t>Modernized ATO Breakroom at T2E</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801124" y="4973532"/>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801124" y="5488572"/>
            <a:ext cx="6278187" cy="85089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300"/>
              </a:spcBef>
            </a:pPr>
            <a:r>
              <a:rPr lang="en-US" dirty="0"/>
              <a:t>Advertise: Oct 2021</a:t>
            </a:r>
          </a:p>
          <a:p>
            <a:pPr>
              <a:lnSpc>
                <a:spcPts val="1900"/>
              </a:lnSpc>
              <a:spcBef>
                <a:spcPts val="300"/>
              </a:spcBef>
            </a:pPr>
            <a:endParaRPr lang="en-US" sz="1600" dirty="0"/>
          </a:p>
        </p:txBody>
      </p:sp>
      <p:sp>
        <p:nvSpPr>
          <p:cNvPr id="13" name="Rectangle 12"/>
          <p:cNvSpPr/>
          <p:nvPr/>
        </p:nvSpPr>
        <p:spPr>
          <a:xfrm>
            <a:off x="758610" y="1085603"/>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Hamid Kalantar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David LaGuardia</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$9.85M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t>
            </a:r>
            <a:r>
              <a:rPr lang="en-US" sz="1400" dirty="0">
                <a:solidFill>
                  <a:srgbClr val="3D4543"/>
                </a:solidFill>
                <a:latin typeface="Open Sans" panose="020B0606030504020204" pitchFamily="34" charset="0"/>
                <a:ea typeface="Calibri" panose="020F0502020204030204" pitchFamily="34" charset="0"/>
              </a:rPr>
              <a:t>Exempt/Not a project</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4263" y="106869"/>
            <a:ext cx="11409822" cy="481542"/>
          </a:xfrm>
        </p:spPr>
        <p:txBody>
          <a:bodyPr anchor="t">
            <a:noAutofit/>
          </a:bodyPr>
          <a:lstStyle/>
          <a:p>
            <a:r>
              <a:rPr lang="en-US" sz="3600" spc="-100" dirty="0"/>
              <a:t>CIP 104263: T2E Electrical Modernization</a:t>
            </a:r>
          </a:p>
        </p:txBody>
      </p:sp>
      <p:pic>
        <p:nvPicPr>
          <p:cNvPr id="24" name="Picture 23">
            <a:extLst>
              <a:ext uri="{FF2B5EF4-FFF2-40B4-BE49-F238E27FC236}">
                <a16:creationId xmlns:a16="http://schemas.microsoft.com/office/drawing/2014/main" id="{159AFC19-7604-411A-8386-70C6CCC15D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9132" y="1615036"/>
            <a:ext cx="5386532" cy="2421887"/>
          </a:xfrm>
          <a:prstGeom prst="rect">
            <a:avLst/>
          </a:prstGeom>
        </p:spPr>
      </p:pic>
      <p:sp>
        <p:nvSpPr>
          <p:cNvPr id="28" name="TextBox 27">
            <a:extLst>
              <a:ext uri="{FF2B5EF4-FFF2-40B4-BE49-F238E27FC236}">
                <a16:creationId xmlns:a16="http://schemas.microsoft.com/office/drawing/2014/main" id="{B1BFCD91-D411-46FC-84DE-DE3DCEF059AE}"/>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21</a:t>
            </a:fld>
            <a:endParaRPr lang="en-US" sz="1200" dirty="0">
              <a:solidFill>
                <a:schemeClr val="bg1"/>
              </a:solidFill>
              <a:latin typeface="Trebuchet MS" panose="020B0703020202090204" pitchFamily="34" charset="0"/>
            </a:endParaRPr>
          </a:p>
        </p:txBody>
      </p:sp>
      <p:sp>
        <p:nvSpPr>
          <p:cNvPr id="6" name="Rectangle 5">
            <a:extLst>
              <a:ext uri="{FF2B5EF4-FFF2-40B4-BE49-F238E27FC236}">
                <a16:creationId xmlns:a16="http://schemas.microsoft.com/office/drawing/2014/main" id="{4F664C9B-778D-4652-8673-037C0652CB1D}"/>
              </a:ext>
            </a:extLst>
          </p:cNvPr>
          <p:cNvSpPr/>
          <p:nvPr/>
        </p:nvSpPr>
        <p:spPr>
          <a:xfrm>
            <a:off x="539470" y="309808"/>
            <a:ext cx="281731" cy="1098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34C820-A1C6-8F4D-B630-9ACB92DEFCF0}"/>
              </a:ext>
            </a:extLst>
          </p:cNvPr>
          <p:cNvSpPr/>
          <p:nvPr/>
        </p:nvSpPr>
        <p:spPr>
          <a:xfrm>
            <a:off x="735751" y="11757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6188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C6A439C0-936A-47F4-BEC7-C111E5032C50}"/>
              </a:ext>
            </a:extLst>
          </p:cNvPr>
          <p:cNvGrpSpPr/>
          <p:nvPr/>
        </p:nvGrpSpPr>
        <p:grpSpPr>
          <a:xfrm>
            <a:off x="9022381" y="574489"/>
            <a:ext cx="3169619" cy="1476081"/>
            <a:chOff x="5920124" y="450723"/>
            <a:chExt cx="2471452" cy="984981"/>
          </a:xfrm>
        </p:grpSpPr>
        <p:pic>
          <p:nvPicPr>
            <p:cNvPr id="35" name="Picture 2">
              <a:extLst>
                <a:ext uri="{FF2B5EF4-FFF2-40B4-BE49-F238E27FC236}">
                  <a16:creationId xmlns:a16="http://schemas.microsoft.com/office/drawing/2014/main" id="{11A23821-95D7-4B03-BEC1-497E42D05B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0124" y="450723"/>
              <a:ext cx="2471452" cy="9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a:extLst>
                <a:ext uri="{FF2B5EF4-FFF2-40B4-BE49-F238E27FC236}">
                  <a16:creationId xmlns:a16="http://schemas.microsoft.com/office/drawing/2014/main" id="{4C6239FD-FB8E-453F-9364-C0DB9C24A487}"/>
                </a:ext>
              </a:extLst>
            </p:cNvPr>
            <p:cNvCxnSpPr/>
            <p:nvPr/>
          </p:nvCxnSpPr>
          <p:spPr>
            <a:xfrm flipH="1" flipV="1">
              <a:off x="7330703" y="756518"/>
              <a:ext cx="237886" cy="679186"/>
            </a:xfrm>
            <a:prstGeom prst="straightConnector1">
              <a:avLst/>
            </a:prstGeom>
            <a:ln w="1905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pic>
        <p:nvPicPr>
          <p:cNvPr id="21" name="Picture 20">
            <a:extLst>
              <a:ext uri="{FF2B5EF4-FFF2-40B4-BE49-F238E27FC236}">
                <a16:creationId xmlns:a16="http://schemas.microsoft.com/office/drawing/2014/main" id="{CBCC353D-5C02-4E30-98B2-3A20C89E88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9491" y="1166744"/>
            <a:ext cx="4506549" cy="5097572"/>
          </a:xfrm>
          <a:prstGeom prst="rect">
            <a:avLst/>
          </a:prstGeom>
        </p:spPr>
      </p:pic>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06024" y="2898085"/>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19" name="Isosceles Triangle 5"/>
          <p:cNvSpPr/>
          <p:nvPr/>
        </p:nvSpPr>
        <p:spPr>
          <a:xfrm>
            <a:off x="7373114" y="6090173"/>
            <a:ext cx="4828674" cy="771061"/>
          </a:xfrm>
          <a:custGeom>
            <a:avLst/>
            <a:gdLst>
              <a:gd name="connsiteX0" fmla="*/ 0 w 6096000"/>
              <a:gd name="connsiteY0" fmla="*/ 763039 h 763039"/>
              <a:gd name="connsiteX1" fmla="*/ 6096000 w 6096000"/>
              <a:gd name="connsiteY1" fmla="*/ 0 h 763039"/>
              <a:gd name="connsiteX2" fmla="*/ 6096000 w 6096000"/>
              <a:gd name="connsiteY2" fmla="*/ 763039 h 763039"/>
              <a:gd name="connsiteX3" fmla="*/ 0 w 6096000"/>
              <a:gd name="connsiteY3" fmla="*/ 763039 h 763039"/>
              <a:gd name="connsiteX0" fmla="*/ 0 w 6096000"/>
              <a:gd name="connsiteY0" fmla="*/ 807155 h 807155"/>
              <a:gd name="connsiteX1" fmla="*/ 6091990 w 6096000"/>
              <a:gd name="connsiteY1" fmla="*/ 0 h 807155"/>
              <a:gd name="connsiteX2" fmla="*/ 6096000 w 6096000"/>
              <a:gd name="connsiteY2" fmla="*/ 807155 h 807155"/>
              <a:gd name="connsiteX3" fmla="*/ 0 w 6096000"/>
              <a:gd name="connsiteY3" fmla="*/ 807155 h 807155"/>
              <a:gd name="connsiteX0" fmla="*/ 0 w 6096000"/>
              <a:gd name="connsiteY0" fmla="*/ 923460 h 923460"/>
              <a:gd name="connsiteX1" fmla="*/ 6091990 w 6096000"/>
              <a:gd name="connsiteY1" fmla="*/ 0 h 923460"/>
              <a:gd name="connsiteX2" fmla="*/ 6096000 w 6096000"/>
              <a:gd name="connsiteY2" fmla="*/ 807155 h 923460"/>
              <a:gd name="connsiteX3" fmla="*/ 0 w 6096000"/>
              <a:gd name="connsiteY3" fmla="*/ 923460 h 923460"/>
              <a:gd name="connsiteX0" fmla="*/ 0 w 6019800"/>
              <a:gd name="connsiteY0" fmla="*/ 1176123 h 1176123"/>
              <a:gd name="connsiteX1" fmla="*/ 6015790 w 6019800"/>
              <a:gd name="connsiteY1" fmla="*/ 0 h 1176123"/>
              <a:gd name="connsiteX2" fmla="*/ 6019800 w 6019800"/>
              <a:gd name="connsiteY2" fmla="*/ 807155 h 1176123"/>
              <a:gd name="connsiteX3" fmla="*/ 0 w 6019800"/>
              <a:gd name="connsiteY3" fmla="*/ 1176123 h 1176123"/>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04611"/>
              <a:gd name="connsiteY0" fmla="*/ 799134 h 807155"/>
              <a:gd name="connsiteX1" fmla="*/ 4800601 w 4804611"/>
              <a:gd name="connsiteY1" fmla="*/ 0 h 807155"/>
              <a:gd name="connsiteX2" fmla="*/ 4804611 w 4804611"/>
              <a:gd name="connsiteY2" fmla="*/ 807155 h 807155"/>
              <a:gd name="connsiteX3" fmla="*/ 0 w 4804611"/>
              <a:gd name="connsiteY3" fmla="*/ 799134 h 807155"/>
              <a:gd name="connsiteX0" fmla="*/ 0 w 4796590"/>
              <a:gd name="connsiteY0" fmla="*/ 843249 h 843249"/>
              <a:gd name="connsiteX1" fmla="*/ 4792580 w 4796590"/>
              <a:gd name="connsiteY1" fmla="*/ 0 h 843249"/>
              <a:gd name="connsiteX2" fmla="*/ 4796590 w 4796590"/>
              <a:gd name="connsiteY2" fmla="*/ 807155 h 843249"/>
              <a:gd name="connsiteX3" fmla="*/ 0 w 4796590"/>
              <a:gd name="connsiteY3" fmla="*/ 843249 h 843249"/>
              <a:gd name="connsiteX0" fmla="*/ 0 w 4800600"/>
              <a:gd name="connsiteY0" fmla="*/ 843249 h 843249"/>
              <a:gd name="connsiteX1" fmla="*/ 4792580 w 4800600"/>
              <a:gd name="connsiteY1" fmla="*/ 0 h 843249"/>
              <a:gd name="connsiteX2" fmla="*/ 4800600 w 4800600"/>
              <a:gd name="connsiteY2" fmla="*/ 755018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67050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71061 h 843249"/>
              <a:gd name="connsiteX3" fmla="*/ 0 w 4800600"/>
              <a:gd name="connsiteY3" fmla="*/ 843249 h 843249"/>
              <a:gd name="connsiteX0" fmla="*/ 0 w 4824663"/>
              <a:gd name="connsiteY0" fmla="*/ 775070 h 775070"/>
              <a:gd name="connsiteX1" fmla="*/ 4816643 w 4824663"/>
              <a:gd name="connsiteY1" fmla="*/ 0 h 775070"/>
              <a:gd name="connsiteX2" fmla="*/ 4824663 w 4824663"/>
              <a:gd name="connsiteY2" fmla="*/ 771061 h 775070"/>
              <a:gd name="connsiteX3" fmla="*/ 0 w 4824663"/>
              <a:gd name="connsiteY3" fmla="*/ 775070 h 775070"/>
              <a:gd name="connsiteX0" fmla="*/ 0 w 4836695"/>
              <a:gd name="connsiteY0" fmla="*/ 775070 h 775070"/>
              <a:gd name="connsiteX1" fmla="*/ 4828675 w 4836695"/>
              <a:gd name="connsiteY1" fmla="*/ 0 h 775070"/>
              <a:gd name="connsiteX2" fmla="*/ 4836695 w 4836695"/>
              <a:gd name="connsiteY2" fmla="*/ 771061 h 775070"/>
              <a:gd name="connsiteX3" fmla="*/ 0 w 4836695"/>
              <a:gd name="connsiteY3" fmla="*/ 775070 h 775070"/>
              <a:gd name="connsiteX0" fmla="*/ 0 w 4828674"/>
              <a:gd name="connsiteY0" fmla="*/ 771059 h 771061"/>
              <a:gd name="connsiteX1" fmla="*/ 4820654 w 4828674"/>
              <a:gd name="connsiteY1" fmla="*/ 0 h 771061"/>
              <a:gd name="connsiteX2" fmla="*/ 4828674 w 4828674"/>
              <a:gd name="connsiteY2" fmla="*/ 771061 h 771061"/>
              <a:gd name="connsiteX3" fmla="*/ 0 w 4828674"/>
              <a:gd name="connsiteY3" fmla="*/ 771059 h 771061"/>
            </a:gdLst>
            <a:ahLst/>
            <a:cxnLst>
              <a:cxn ang="0">
                <a:pos x="connsiteX0" y="connsiteY0"/>
              </a:cxn>
              <a:cxn ang="0">
                <a:pos x="connsiteX1" y="connsiteY1"/>
              </a:cxn>
              <a:cxn ang="0">
                <a:pos x="connsiteX2" y="connsiteY2"/>
              </a:cxn>
              <a:cxn ang="0">
                <a:pos x="connsiteX3" y="connsiteY3"/>
              </a:cxn>
            </a:cxnLst>
            <a:rect l="l" t="t" r="r" b="b"/>
            <a:pathLst>
              <a:path w="4828674" h="771061">
                <a:moveTo>
                  <a:pt x="0" y="771059"/>
                </a:moveTo>
                <a:lnTo>
                  <a:pt x="4820654" y="0"/>
                </a:lnTo>
                <a:cubicBezTo>
                  <a:pt x="4821991" y="269052"/>
                  <a:pt x="4827337" y="502009"/>
                  <a:pt x="4828674" y="771061"/>
                </a:cubicBezTo>
                <a:lnTo>
                  <a:pt x="0" y="771059"/>
                </a:lnTo>
                <a:close/>
              </a:path>
            </a:pathLst>
          </a:custGeom>
          <a:solidFill>
            <a:srgbClr val="00A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49812" y="3364186"/>
            <a:ext cx="4448545" cy="1171796"/>
          </a:xfrm>
        </p:spPr>
        <p:txBody>
          <a:bodyPr>
            <a:noAutofit/>
          </a:bodyPr>
          <a:lstStyle/>
          <a:p>
            <a:pPr>
              <a:lnSpc>
                <a:spcPts val="2100"/>
              </a:lnSpc>
              <a:spcBef>
                <a:spcPts val="300"/>
              </a:spcBef>
            </a:pPr>
            <a:r>
              <a:rPr lang="en-US" dirty="0"/>
              <a:t>Replace existing ARFF roof-mounted HVAC package units</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06024" y="4159553"/>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40636" y="4743753"/>
            <a:ext cx="6243190" cy="1689552"/>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300"/>
              </a:spcBef>
            </a:pPr>
            <a:r>
              <a:rPr lang="en-US" dirty="0"/>
              <a:t>Advertise: Oct 2021</a:t>
            </a:r>
          </a:p>
        </p:txBody>
      </p:sp>
      <p:sp>
        <p:nvSpPr>
          <p:cNvPr id="13" name="Rectangle 12"/>
          <p:cNvSpPr/>
          <p:nvPr/>
        </p:nvSpPr>
        <p:spPr>
          <a:xfrm>
            <a:off x="415800" y="1274481"/>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Hamid Kalantar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Dean Robbins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$780K</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t>
            </a:r>
            <a:r>
              <a:rPr lang="en-US" sz="1400" dirty="0">
                <a:solidFill>
                  <a:srgbClr val="3D4543"/>
                </a:solidFill>
                <a:latin typeface="Open Sans" panose="020B0606030504020204" pitchFamily="34" charset="0"/>
                <a:ea typeface="Calibri" panose="020F0502020204030204" pitchFamily="34" charset="0"/>
              </a:rPr>
              <a:t>Exempt/Not a project</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B1BFCD91-D411-46FC-84DE-DE3DCEF059AE}"/>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22</a:t>
            </a:fld>
            <a:endParaRPr lang="en-US" sz="1200" dirty="0">
              <a:solidFill>
                <a:schemeClr val="bg1"/>
              </a:solidFill>
              <a:latin typeface="Trebuchet MS" panose="020B0703020202090204" pitchFamily="34" charset="0"/>
            </a:endParaRPr>
          </a:p>
        </p:txBody>
      </p:sp>
      <p:sp>
        <p:nvSpPr>
          <p:cNvPr id="22" name="TextBox 21">
            <a:extLst>
              <a:ext uri="{FF2B5EF4-FFF2-40B4-BE49-F238E27FC236}">
                <a16:creationId xmlns:a16="http://schemas.microsoft.com/office/drawing/2014/main" id="{87F06994-F86A-4504-AB12-A32B91BA70F2}"/>
              </a:ext>
            </a:extLst>
          </p:cNvPr>
          <p:cNvSpPr txBox="1"/>
          <p:nvPr/>
        </p:nvSpPr>
        <p:spPr>
          <a:xfrm>
            <a:off x="9156040" y="2156241"/>
            <a:ext cx="1009650" cy="1061829"/>
          </a:xfrm>
          <a:prstGeom prst="rect">
            <a:avLst/>
          </a:prstGeom>
          <a:solidFill>
            <a:schemeClr val="bg1"/>
          </a:solidFill>
          <a:ln>
            <a:noFill/>
          </a:ln>
        </p:spPr>
        <p:txBody>
          <a:bodyPr wrap="square" rtlCol="0">
            <a:spAutoFit/>
          </a:bodyPr>
          <a:lstStyle/>
          <a:p>
            <a:r>
              <a:rPr lang="en-US" sz="900" dirty="0">
                <a:solidFill>
                  <a:srgbClr val="7F7F7F"/>
                </a:solidFill>
                <a:latin typeface="+mj-lt"/>
              </a:rPr>
              <a:t>Replace existing roof mounted 5-Ton and 15 Ton units and associated ductwork</a:t>
            </a:r>
          </a:p>
        </p:txBody>
      </p:sp>
      <p:sp>
        <p:nvSpPr>
          <p:cNvPr id="33" name="TextBox 32">
            <a:extLst>
              <a:ext uri="{FF2B5EF4-FFF2-40B4-BE49-F238E27FC236}">
                <a16:creationId xmlns:a16="http://schemas.microsoft.com/office/drawing/2014/main" id="{B81C24F0-917C-4D6F-967A-0FBBAEA4BAF1}"/>
              </a:ext>
            </a:extLst>
          </p:cNvPr>
          <p:cNvSpPr txBox="1"/>
          <p:nvPr/>
        </p:nvSpPr>
        <p:spPr>
          <a:xfrm>
            <a:off x="9176161" y="6575591"/>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22</a:t>
            </a:fld>
            <a:endParaRPr lang="en-US" sz="1200" dirty="0">
              <a:solidFill>
                <a:schemeClr val="bg1"/>
              </a:solidFill>
              <a:latin typeface="Trebuchet MS" panose="020B0703020202090204" pitchFamily="34" charset="0"/>
            </a:endParaRP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21201" y="105838"/>
            <a:ext cx="11409822" cy="464006"/>
          </a:xfrm>
        </p:spPr>
        <p:txBody>
          <a:bodyPr anchor="t">
            <a:noAutofit/>
          </a:bodyPr>
          <a:lstStyle/>
          <a:p>
            <a:r>
              <a:rPr lang="en-US" sz="3600" spc="-100" dirty="0"/>
              <a:t>CIP 104291: ARFF Building HVAC Improvement</a:t>
            </a:r>
            <a:br>
              <a:rPr lang="en-US" sz="3600" spc="-100" dirty="0"/>
            </a:br>
            <a:endParaRPr lang="en-US" sz="3600" spc="-100" dirty="0"/>
          </a:p>
        </p:txBody>
      </p:sp>
      <p:sp>
        <p:nvSpPr>
          <p:cNvPr id="18" name="Rectangle 17">
            <a:extLst>
              <a:ext uri="{FF2B5EF4-FFF2-40B4-BE49-F238E27FC236}">
                <a16:creationId xmlns:a16="http://schemas.microsoft.com/office/drawing/2014/main" id="{082754EE-6992-468F-BEF7-871D050E3D18}"/>
              </a:ext>
            </a:extLst>
          </p:cNvPr>
          <p:cNvSpPr/>
          <p:nvPr/>
        </p:nvSpPr>
        <p:spPr>
          <a:xfrm>
            <a:off x="539471" y="309808"/>
            <a:ext cx="242000" cy="976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F69357-BF60-4960-B26B-D811BFCBE812}"/>
              </a:ext>
            </a:extLst>
          </p:cNvPr>
          <p:cNvSpPr/>
          <p:nvPr/>
        </p:nvSpPr>
        <p:spPr>
          <a:xfrm>
            <a:off x="735751" y="11757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84164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77751" y="117573"/>
            <a:ext cx="10515600" cy="612559"/>
          </a:xfrm>
        </p:spPr>
        <p:txBody>
          <a:bodyPr anchor="b">
            <a:normAutofit/>
          </a:bodyPr>
          <a:lstStyle/>
          <a:p>
            <a:r>
              <a:rPr lang="en-US" sz="3200" spc="-100" dirty="0"/>
              <a:t>CIP/ADP 413002: Shuttle Lot Relocation</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39470" y="2458113"/>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539470" y="3666117"/>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39471" y="4224962"/>
            <a:ext cx="4417582" cy="177184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600"/>
              </a:spcBef>
            </a:pPr>
            <a:r>
              <a:rPr lang="en-US" sz="1800" dirty="0"/>
              <a:t>Advertise: Nov 2021</a:t>
            </a:r>
          </a:p>
          <a:p>
            <a:pPr marL="0" indent="0">
              <a:lnSpc>
                <a:spcPts val="2100"/>
              </a:lnSpc>
              <a:spcBef>
                <a:spcPts val="600"/>
              </a:spcBef>
              <a:buNone/>
            </a:pPr>
            <a:endParaRPr lang="en-US" dirty="0"/>
          </a:p>
        </p:txBody>
      </p:sp>
      <p:sp>
        <p:nvSpPr>
          <p:cNvPr id="13" name="Rectangle 12"/>
          <p:cNvSpPr/>
          <p:nvPr/>
        </p:nvSpPr>
        <p:spPr>
          <a:xfrm>
            <a:off x="907743" y="1074342"/>
            <a:ext cx="5069254" cy="1169551"/>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Mike Ross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Marc Nichols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$15.7M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Exempt / Port</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77846" y="134036"/>
            <a:ext cx="3522226" cy="1596696"/>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a:cxnSpLocks/>
          </p:cNvCxnSpPr>
          <p:nvPr/>
        </p:nvCxnSpPr>
        <p:spPr>
          <a:xfrm flipV="1">
            <a:off x="10256363" y="1202218"/>
            <a:ext cx="1290348" cy="4569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Diagram&#10;&#10;Description automatically generated">
            <a:extLst>
              <a:ext uri="{FF2B5EF4-FFF2-40B4-BE49-F238E27FC236}">
                <a16:creationId xmlns:a16="http://schemas.microsoft.com/office/drawing/2014/main" id="{A180ACBE-000A-4F23-A487-0B282DC06892}"/>
              </a:ext>
            </a:extLst>
          </p:cNvPr>
          <p:cNvPicPr>
            <a:picLocks noChangeAspect="1"/>
          </p:cNvPicPr>
          <p:nvPr/>
        </p:nvPicPr>
        <p:blipFill>
          <a:blip r:embed="rId4"/>
          <a:stretch>
            <a:fillRect/>
          </a:stretch>
        </p:blipFill>
        <p:spPr>
          <a:xfrm>
            <a:off x="4354228" y="2243579"/>
            <a:ext cx="7728822" cy="3837004"/>
          </a:xfrm>
          <a:prstGeom prst="rect">
            <a:avLst/>
          </a:prstGeom>
        </p:spPr>
      </p:pic>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39470" y="2991684"/>
            <a:ext cx="5157787" cy="1247333"/>
          </a:xfrm>
        </p:spPr>
        <p:txBody>
          <a:bodyPr>
            <a:noAutofit/>
          </a:bodyPr>
          <a:lstStyle/>
          <a:p>
            <a:pPr>
              <a:lnSpc>
                <a:spcPts val="2100"/>
              </a:lnSpc>
              <a:spcBef>
                <a:spcPts val="600"/>
              </a:spcBef>
            </a:pPr>
            <a:r>
              <a:rPr lang="en-US" sz="1800" dirty="0"/>
              <a:t>Relocate existing RCC/Parking Shuttle Operations off-site</a:t>
            </a:r>
          </a:p>
        </p:txBody>
      </p:sp>
      <p:sp>
        <p:nvSpPr>
          <p:cNvPr id="15" name="Rectangle 14">
            <a:extLst>
              <a:ext uri="{FF2B5EF4-FFF2-40B4-BE49-F238E27FC236}">
                <a16:creationId xmlns:a16="http://schemas.microsoft.com/office/drawing/2014/main" id="{EAA97D6E-2292-44BF-A2CF-6E7EBFBE7DF0}"/>
              </a:ext>
            </a:extLst>
          </p:cNvPr>
          <p:cNvSpPr/>
          <p:nvPr/>
        </p:nvSpPr>
        <p:spPr>
          <a:xfrm>
            <a:off x="539470" y="309808"/>
            <a:ext cx="281731" cy="1098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EED6DD-397B-495D-9242-EFB1592CFBAA}"/>
              </a:ext>
            </a:extLst>
          </p:cNvPr>
          <p:cNvSpPr/>
          <p:nvPr/>
        </p:nvSpPr>
        <p:spPr>
          <a:xfrm>
            <a:off x="735751" y="11757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73236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24115" y="754159"/>
            <a:ext cx="5367885" cy="2250417"/>
            <a:chOff x="5784141" y="371972"/>
            <a:chExt cx="2486565" cy="1013698"/>
          </a:xfrm>
        </p:grpSpPr>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141" y="371972"/>
              <a:ext cx="2486565" cy="101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V="1">
              <a:off x="7178040" y="1062990"/>
              <a:ext cx="342900" cy="2743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017482" y="193567"/>
            <a:ext cx="11409822" cy="1023457"/>
          </a:xfrm>
        </p:spPr>
        <p:txBody>
          <a:bodyPr anchor="t">
            <a:normAutofit/>
          </a:bodyPr>
          <a:lstStyle/>
          <a:p>
            <a:r>
              <a:rPr lang="en-US" sz="3000" spc="-100" dirty="0"/>
              <a:t>CIP 104264: Runway Electrical Vault Upgrades </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04779" y="2967955"/>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04780" y="3545071"/>
            <a:ext cx="5039954" cy="1037133"/>
          </a:xfrm>
        </p:spPr>
        <p:txBody>
          <a:bodyPr>
            <a:noAutofit/>
          </a:bodyPr>
          <a:lstStyle/>
          <a:p>
            <a:pPr>
              <a:lnSpc>
                <a:spcPts val="2100"/>
              </a:lnSpc>
              <a:spcBef>
                <a:spcPts val="600"/>
              </a:spcBef>
            </a:pPr>
            <a:r>
              <a:rPr lang="en-US" dirty="0"/>
              <a:t>Replace existing light fixtures and  airfield lighting regulators</a:t>
            </a:r>
          </a:p>
          <a:p>
            <a:pPr>
              <a:lnSpc>
                <a:spcPts val="2100"/>
              </a:lnSpc>
              <a:spcBef>
                <a:spcPts val="600"/>
              </a:spcBef>
            </a:pPr>
            <a:r>
              <a:rPr lang="en-US" dirty="0"/>
              <a:t>Install gaseous fire suppression system</a:t>
            </a:r>
          </a:p>
          <a:p>
            <a:pPr>
              <a:lnSpc>
                <a:spcPts val="2100"/>
              </a:lnSpc>
              <a:spcBef>
                <a:spcPts val="600"/>
              </a:spcBef>
            </a:pPr>
            <a:r>
              <a:rPr lang="en-US" dirty="0"/>
              <a:t>Install new control panel in ATCT</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93359" y="4979474"/>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26204" y="5557677"/>
            <a:ext cx="5175744" cy="1798186"/>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600"/>
              </a:spcBef>
            </a:pPr>
            <a:r>
              <a:rPr lang="en-US" dirty="0"/>
              <a:t>Advertise: Nov 2021</a:t>
            </a:r>
          </a:p>
        </p:txBody>
      </p:sp>
      <p:sp>
        <p:nvSpPr>
          <p:cNvPr id="13" name="Rectangle 12"/>
          <p:cNvSpPr/>
          <p:nvPr/>
        </p:nvSpPr>
        <p:spPr>
          <a:xfrm>
            <a:off x="473765" y="1190846"/>
            <a:ext cx="6583725" cy="1600438"/>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Daniel Hershey</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David LaGuardia</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$1.3M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Phase: Design and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Exempt / Not a project</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Potential Least Tern Impacts (Construction only </a:t>
            </a:r>
            <a:b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allowed during non-nesting season)</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6810" y="3104275"/>
            <a:ext cx="6536878" cy="3172630"/>
          </a:xfrm>
          <a:prstGeom prst="rect">
            <a:avLst/>
          </a:prstGeom>
        </p:spPr>
      </p:pic>
      <p:sp>
        <p:nvSpPr>
          <p:cNvPr id="15" name="Rectangle 14">
            <a:extLst>
              <a:ext uri="{FF2B5EF4-FFF2-40B4-BE49-F238E27FC236}">
                <a16:creationId xmlns:a16="http://schemas.microsoft.com/office/drawing/2014/main" id="{E4E525BA-D1A4-48AC-8898-2B1A3EC84453}"/>
              </a:ext>
            </a:extLst>
          </p:cNvPr>
          <p:cNvSpPr/>
          <p:nvPr/>
        </p:nvSpPr>
        <p:spPr>
          <a:xfrm>
            <a:off x="539470" y="328726"/>
            <a:ext cx="281731" cy="865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BA511D-B09D-4871-A9BB-7424B7D2175B}"/>
              </a:ext>
            </a:extLst>
          </p:cNvPr>
          <p:cNvSpPr/>
          <p:nvPr/>
        </p:nvSpPr>
        <p:spPr>
          <a:xfrm>
            <a:off x="735751" y="11757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79914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145322" y="616857"/>
            <a:ext cx="4046677" cy="1935783"/>
            <a:chOff x="5434613" y="284626"/>
            <a:chExt cx="3401238" cy="1355542"/>
          </a:xfrm>
        </p:grpSpPr>
        <p:pic>
          <p:nvPicPr>
            <p:cNvPr id="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4613" y="284626"/>
              <a:ext cx="3401238" cy="135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H="1" flipV="1">
              <a:off x="6253317" y="1113504"/>
              <a:ext cx="634180" cy="346586"/>
            </a:xfrm>
            <a:prstGeom prst="straightConnector1">
              <a:avLst/>
            </a:prstGeom>
            <a:ln w="127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71934" y="2799902"/>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471935" y="3332926"/>
            <a:ext cx="5091927" cy="1379045"/>
          </a:xfrm>
        </p:spPr>
        <p:txBody>
          <a:bodyPr>
            <a:noAutofit/>
          </a:bodyPr>
          <a:lstStyle/>
          <a:p>
            <a:pPr>
              <a:lnSpc>
                <a:spcPts val="2100"/>
              </a:lnSpc>
              <a:spcBef>
                <a:spcPts val="600"/>
              </a:spcBef>
            </a:pPr>
            <a:r>
              <a:rPr lang="en-US" dirty="0"/>
              <a:t>Replace cracking/spalling/faulting </a:t>
            </a:r>
            <a:r>
              <a:rPr lang="en-US" dirty="0" err="1"/>
              <a:t>curbfront</a:t>
            </a:r>
            <a:r>
              <a:rPr lang="en-US" dirty="0"/>
              <a:t> sidewalk</a:t>
            </a:r>
          </a:p>
          <a:p>
            <a:pPr>
              <a:lnSpc>
                <a:spcPts val="2100"/>
              </a:lnSpc>
              <a:spcBef>
                <a:spcPts val="600"/>
              </a:spcBef>
            </a:pPr>
            <a:r>
              <a:rPr lang="en-US" dirty="0"/>
              <a:t>Improve crosswalk to better accommodate passenger flows</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59233" y="4706645"/>
            <a:ext cx="5183188" cy="517454"/>
          </a:xfrm>
        </p:spPr>
        <p:txBody>
          <a:bodyPr>
            <a:normAutofit/>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471934" y="5165304"/>
            <a:ext cx="4895343" cy="467649"/>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600"/>
              </a:spcBef>
            </a:pPr>
            <a:r>
              <a:rPr lang="en-US" dirty="0"/>
              <a:t>Advertise: Jan 2022</a:t>
            </a:r>
          </a:p>
          <a:p>
            <a:pPr>
              <a:lnSpc>
                <a:spcPts val="2100"/>
              </a:lnSpc>
              <a:spcBef>
                <a:spcPts val="600"/>
              </a:spcBef>
            </a:pPr>
            <a:endParaRPr lang="en-US" dirty="0"/>
          </a:p>
        </p:txBody>
      </p:sp>
      <p:sp>
        <p:nvSpPr>
          <p:cNvPr id="13" name="Rectangle 12"/>
          <p:cNvSpPr/>
          <p:nvPr/>
        </p:nvSpPr>
        <p:spPr>
          <a:xfrm>
            <a:off x="494608" y="1398330"/>
            <a:ext cx="5069254" cy="1169551"/>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Mike Ross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Scott La Rocco</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$4.7 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 </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t>
            </a:r>
            <a:r>
              <a:rPr lang="en-US" sz="1400" dirty="0">
                <a:solidFill>
                  <a:srgbClr val="3D4543"/>
                </a:solidFill>
                <a:latin typeface="Open Sans" panose="020B0606030504020204" pitchFamily="34" charset="0"/>
                <a:ea typeface="Calibri" panose="020F0502020204030204" pitchFamily="34" charset="0"/>
              </a:rPr>
              <a:t>Exempt/Not a project</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79295" y="228187"/>
            <a:ext cx="11409822" cy="1023457"/>
          </a:xfrm>
        </p:spPr>
        <p:txBody>
          <a:bodyPr anchor="t">
            <a:noAutofit/>
          </a:bodyPr>
          <a:lstStyle/>
          <a:p>
            <a:r>
              <a:rPr lang="en-US" sz="3000" spc="-100" dirty="0"/>
              <a:t>CIP 104265: T2W Sidewalk &amp; Crosswalk Improvements</a:t>
            </a:r>
          </a:p>
        </p:txBody>
      </p:sp>
      <p:pic>
        <p:nvPicPr>
          <p:cNvPr id="1026" name="16E7F8DF-D6A7-423C-972E-2BCB38EF1E59">
            <a:extLst>
              <a:ext uri="{FF2B5EF4-FFF2-40B4-BE49-F238E27FC236}">
                <a16:creationId xmlns:a16="http://schemas.microsoft.com/office/drawing/2014/main" id="{036D5099-3AC3-4C17-BE68-875B9859E933}"/>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9012" t="6657" r="429" b="21916"/>
          <a:stretch/>
        </p:blipFill>
        <p:spPr bwMode="auto">
          <a:xfrm>
            <a:off x="4876460" y="2541967"/>
            <a:ext cx="7315540" cy="43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294B32AD-AF93-492D-A855-86934F428BEA}"/>
              </a:ext>
            </a:extLst>
          </p:cNvPr>
          <p:cNvSpPr/>
          <p:nvPr/>
        </p:nvSpPr>
        <p:spPr>
          <a:xfrm>
            <a:off x="539470" y="374598"/>
            <a:ext cx="339825" cy="84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C9669E-7A23-4EB1-86E5-D59EFC4AF668}"/>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8E370F9-F041-457B-A438-9D39E1DD033F}"/>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25</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5418924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85665" y="2774968"/>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85665" y="4859154"/>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485666" y="5093157"/>
            <a:ext cx="5183188" cy="105793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spcBef>
                <a:spcPts val="300"/>
              </a:spcBef>
            </a:pPr>
            <a:endParaRPr lang="en-US" sz="1600" dirty="0"/>
          </a:p>
          <a:p>
            <a:pPr>
              <a:lnSpc>
                <a:spcPts val="2100"/>
              </a:lnSpc>
              <a:spcBef>
                <a:spcPts val="300"/>
              </a:spcBef>
            </a:pPr>
            <a:r>
              <a:rPr lang="en-US" dirty="0"/>
              <a:t>Advertise: Feb 2022</a:t>
            </a:r>
          </a:p>
        </p:txBody>
      </p:sp>
      <p:sp>
        <p:nvSpPr>
          <p:cNvPr id="13" name="Rectangle 12"/>
          <p:cNvSpPr/>
          <p:nvPr/>
        </p:nvSpPr>
        <p:spPr>
          <a:xfrm>
            <a:off x="542632" y="1350302"/>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Hamid Kalantar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Cogan Semler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$6.5M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Exempt from CEQA/Costal Act</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13629" y="195088"/>
            <a:ext cx="11409822" cy="560067"/>
          </a:xfrm>
        </p:spPr>
        <p:txBody>
          <a:bodyPr anchor="t">
            <a:noAutofit/>
          </a:bodyPr>
          <a:lstStyle/>
          <a:p>
            <a:r>
              <a:rPr lang="en-US" sz="3600" spc="-100" dirty="0"/>
              <a:t>CIP 104240: T2E Roof Replacement</a:t>
            </a:r>
          </a:p>
        </p:txBody>
      </p:sp>
      <p:grpSp>
        <p:nvGrpSpPr>
          <p:cNvPr id="21" name="Group 20">
            <a:extLst>
              <a:ext uri="{FF2B5EF4-FFF2-40B4-BE49-F238E27FC236}">
                <a16:creationId xmlns:a16="http://schemas.microsoft.com/office/drawing/2014/main" id="{B5D8CDD0-0C75-4FCE-99E9-C0FA25084206}"/>
              </a:ext>
            </a:extLst>
          </p:cNvPr>
          <p:cNvGrpSpPr/>
          <p:nvPr/>
        </p:nvGrpSpPr>
        <p:grpSpPr>
          <a:xfrm>
            <a:off x="8161331" y="399102"/>
            <a:ext cx="4030669" cy="1798669"/>
            <a:chOff x="5543031" y="195738"/>
            <a:chExt cx="2746058" cy="1094424"/>
          </a:xfrm>
        </p:grpSpPr>
        <p:pic>
          <p:nvPicPr>
            <p:cNvPr id="22" name="Picture 2">
              <a:extLst>
                <a:ext uri="{FF2B5EF4-FFF2-40B4-BE49-F238E27FC236}">
                  <a16:creationId xmlns:a16="http://schemas.microsoft.com/office/drawing/2014/main" id="{DE9431D7-1F4D-496F-9FF2-D4BB109438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3031" y="195738"/>
              <a:ext cx="2746058" cy="109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a:extLst>
                <a:ext uri="{FF2B5EF4-FFF2-40B4-BE49-F238E27FC236}">
                  <a16:creationId xmlns:a16="http://schemas.microsoft.com/office/drawing/2014/main" id="{843435D9-97BA-4654-B6FF-72E20B43E8E9}"/>
                </a:ext>
              </a:extLst>
            </p:cNvPr>
            <p:cNvCxnSpPr>
              <a:cxnSpLocks/>
            </p:cNvCxnSpPr>
            <p:nvPr/>
          </p:nvCxnSpPr>
          <p:spPr>
            <a:xfrm flipH="1" flipV="1">
              <a:off x="6324600" y="819150"/>
              <a:ext cx="304800" cy="304800"/>
            </a:xfrm>
            <a:prstGeom prst="straightConnector1">
              <a:avLst/>
            </a:prstGeom>
            <a:ln w="127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485665" y="3285197"/>
            <a:ext cx="6923995" cy="1451633"/>
          </a:xfrm>
        </p:spPr>
        <p:txBody>
          <a:bodyPr>
            <a:noAutofit/>
          </a:bodyPr>
          <a:lstStyle/>
          <a:p>
            <a:pPr>
              <a:lnSpc>
                <a:spcPts val="2100"/>
              </a:lnSpc>
              <a:spcBef>
                <a:spcPts val="300"/>
              </a:spcBef>
            </a:pPr>
            <a:r>
              <a:rPr lang="en-US" dirty="0"/>
              <a:t>Reroof T2E terminal roof with Liquid Applied </a:t>
            </a:r>
            <a:br>
              <a:rPr lang="en-US" dirty="0"/>
            </a:br>
            <a:r>
              <a:rPr lang="en-US" dirty="0"/>
              <a:t>Seamless Roofing</a:t>
            </a:r>
          </a:p>
          <a:p>
            <a:pPr>
              <a:lnSpc>
                <a:spcPts val="2100"/>
              </a:lnSpc>
              <a:spcBef>
                <a:spcPts val="300"/>
              </a:spcBef>
            </a:pPr>
            <a:r>
              <a:rPr lang="en-US" dirty="0"/>
              <a:t>Flash parapets and existing roof equipment</a:t>
            </a:r>
          </a:p>
          <a:p>
            <a:pPr>
              <a:lnSpc>
                <a:spcPts val="2100"/>
              </a:lnSpc>
              <a:spcBef>
                <a:spcPts val="300"/>
              </a:spcBef>
            </a:pPr>
            <a:r>
              <a:rPr lang="en-US" dirty="0"/>
              <a:t>Replace roof overflow drains</a:t>
            </a:r>
          </a:p>
          <a:p>
            <a:pPr>
              <a:lnSpc>
                <a:spcPts val="2100"/>
              </a:lnSpc>
              <a:spcBef>
                <a:spcPts val="300"/>
              </a:spcBef>
            </a:pPr>
            <a:r>
              <a:rPr lang="en-US" dirty="0"/>
              <a:t>Provide roof walking pads</a:t>
            </a:r>
          </a:p>
        </p:txBody>
      </p:sp>
      <p:sp>
        <p:nvSpPr>
          <p:cNvPr id="14" name="Isosceles Triangle 5">
            <a:extLst>
              <a:ext uri="{FF2B5EF4-FFF2-40B4-BE49-F238E27FC236}">
                <a16:creationId xmlns:a16="http://schemas.microsoft.com/office/drawing/2014/main" id="{3F301FAD-51E7-40A5-90F7-8EA7AFF7882F}"/>
              </a:ext>
            </a:extLst>
          </p:cNvPr>
          <p:cNvSpPr/>
          <p:nvPr/>
        </p:nvSpPr>
        <p:spPr>
          <a:xfrm>
            <a:off x="7363326" y="6086939"/>
            <a:ext cx="4828674" cy="771061"/>
          </a:xfrm>
          <a:custGeom>
            <a:avLst/>
            <a:gdLst>
              <a:gd name="connsiteX0" fmla="*/ 0 w 6096000"/>
              <a:gd name="connsiteY0" fmla="*/ 763039 h 763039"/>
              <a:gd name="connsiteX1" fmla="*/ 6096000 w 6096000"/>
              <a:gd name="connsiteY1" fmla="*/ 0 h 763039"/>
              <a:gd name="connsiteX2" fmla="*/ 6096000 w 6096000"/>
              <a:gd name="connsiteY2" fmla="*/ 763039 h 763039"/>
              <a:gd name="connsiteX3" fmla="*/ 0 w 6096000"/>
              <a:gd name="connsiteY3" fmla="*/ 763039 h 763039"/>
              <a:gd name="connsiteX0" fmla="*/ 0 w 6096000"/>
              <a:gd name="connsiteY0" fmla="*/ 807155 h 807155"/>
              <a:gd name="connsiteX1" fmla="*/ 6091990 w 6096000"/>
              <a:gd name="connsiteY1" fmla="*/ 0 h 807155"/>
              <a:gd name="connsiteX2" fmla="*/ 6096000 w 6096000"/>
              <a:gd name="connsiteY2" fmla="*/ 807155 h 807155"/>
              <a:gd name="connsiteX3" fmla="*/ 0 w 6096000"/>
              <a:gd name="connsiteY3" fmla="*/ 807155 h 807155"/>
              <a:gd name="connsiteX0" fmla="*/ 0 w 6096000"/>
              <a:gd name="connsiteY0" fmla="*/ 923460 h 923460"/>
              <a:gd name="connsiteX1" fmla="*/ 6091990 w 6096000"/>
              <a:gd name="connsiteY1" fmla="*/ 0 h 923460"/>
              <a:gd name="connsiteX2" fmla="*/ 6096000 w 6096000"/>
              <a:gd name="connsiteY2" fmla="*/ 807155 h 923460"/>
              <a:gd name="connsiteX3" fmla="*/ 0 w 6096000"/>
              <a:gd name="connsiteY3" fmla="*/ 923460 h 923460"/>
              <a:gd name="connsiteX0" fmla="*/ 0 w 6019800"/>
              <a:gd name="connsiteY0" fmla="*/ 1176123 h 1176123"/>
              <a:gd name="connsiteX1" fmla="*/ 6015790 w 6019800"/>
              <a:gd name="connsiteY1" fmla="*/ 0 h 1176123"/>
              <a:gd name="connsiteX2" fmla="*/ 6019800 w 6019800"/>
              <a:gd name="connsiteY2" fmla="*/ 807155 h 1176123"/>
              <a:gd name="connsiteX3" fmla="*/ 0 w 6019800"/>
              <a:gd name="connsiteY3" fmla="*/ 1176123 h 1176123"/>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12632"/>
              <a:gd name="connsiteY0" fmla="*/ 767049 h 807155"/>
              <a:gd name="connsiteX1" fmla="*/ 4808622 w 4812632"/>
              <a:gd name="connsiteY1" fmla="*/ 0 h 807155"/>
              <a:gd name="connsiteX2" fmla="*/ 4812632 w 4812632"/>
              <a:gd name="connsiteY2" fmla="*/ 807155 h 807155"/>
              <a:gd name="connsiteX3" fmla="*/ 0 w 4812632"/>
              <a:gd name="connsiteY3" fmla="*/ 767049 h 807155"/>
              <a:gd name="connsiteX0" fmla="*/ 0 w 4804611"/>
              <a:gd name="connsiteY0" fmla="*/ 799134 h 807155"/>
              <a:gd name="connsiteX1" fmla="*/ 4800601 w 4804611"/>
              <a:gd name="connsiteY1" fmla="*/ 0 h 807155"/>
              <a:gd name="connsiteX2" fmla="*/ 4804611 w 4804611"/>
              <a:gd name="connsiteY2" fmla="*/ 807155 h 807155"/>
              <a:gd name="connsiteX3" fmla="*/ 0 w 4804611"/>
              <a:gd name="connsiteY3" fmla="*/ 799134 h 807155"/>
              <a:gd name="connsiteX0" fmla="*/ 0 w 4796590"/>
              <a:gd name="connsiteY0" fmla="*/ 843249 h 843249"/>
              <a:gd name="connsiteX1" fmla="*/ 4792580 w 4796590"/>
              <a:gd name="connsiteY1" fmla="*/ 0 h 843249"/>
              <a:gd name="connsiteX2" fmla="*/ 4796590 w 4796590"/>
              <a:gd name="connsiteY2" fmla="*/ 807155 h 843249"/>
              <a:gd name="connsiteX3" fmla="*/ 0 w 4796590"/>
              <a:gd name="connsiteY3" fmla="*/ 843249 h 843249"/>
              <a:gd name="connsiteX0" fmla="*/ 0 w 4800600"/>
              <a:gd name="connsiteY0" fmla="*/ 843249 h 843249"/>
              <a:gd name="connsiteX1" fmla="*/ 4792580 w 4800600"/>
              <a:gd name="connsiteY1" fmla="*/ 0 h 843249"/>
              <a:gd name="connsiteX2" fmla="*/ 4800600 w 4800600"/>
              <a:gd name="connsiteY2" fmla="*/ 755018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67050 h 843249"/>
              <a:gd name="connsiteX3" fmla="*/ 0 w 4800600"/>
              <a:gd name="connsiteY3" fmla="*/ 843249 h 843249"/>
              <a:gd name="connsiteX0" fmla="*/ 0 w 4800600"/>
              <a:gd name="connsiteY0" fmla="*/ 843249 h 843249"/>
              <a:gd name="connsiteX1" fmla="*/ 4792580 w 4800600"/>
              <a:gd name="connsiteY1" fmla="*/ 0 h 843249"/>
              <a:gd name="connsiteX2" fmla="*/ 4800600 w 4800600"/>
              <a:gd name="connsiteY2" fmla="*/ 771061 h 843249"/>
              <a:gd name="connsiteX3" fmla="*/ 0 w 4800600"/>
              <a:gd name="connsiteY3" fmla="*/ 843249 h 843249"/>
              <a:gd name="connsiteX0" fmla="*/ 0 w 4824663"/>
              <a:gd name="connsiteY0" fmla="*/ 775070 h 775070"/>
              <a:gd name="connsiteX1" fmla="*/ 4816643 w 4824663"/>
              <a:gd name="connsiteY1" fmla="*/ 0 h 775070"/>
              <a:gd name="connsiteX2" fmla="*/ 4824663 w 4824663"/>
              <a:gd name="connsiteY2" fmla="*/ 771061 h 775070"/>
              <a:gd name="connsiteX3" fmla="*/ 0 w 4824663"/>
              <a:gd name="connsiteY3" fmla="*/ 775070 h 775070"/>
              <a:gd name="connsiteX0" fmla="*/ 0 w 4836695"/>
              <a:gd name="connsiteY0" fmla="*/ 775070 h 775070"/>
              <a:gd name="connsiteX1" fmla="*/ 4828675 w 4836695"/>
              <a:gd name="connsiteY1" fmla="*/ 0 h 775070"/>
              <a:gd name="connsiteX2" fmla="*/ 4836695 w 4836695"/>
              <a:gd name="connsiteY2" fmla="*/ 771061 h 775070"/>
              <a:gd name="connsiteX3" fmla="*/ 0 w 4836695"/>
              <a:gd name="connsiteY3" fmla="*/ 775070 h 775070"/>
              <a:gd name="connsiteX0" fmla="*/ 0 w 4828674"/>
              <a:gd name="connsiteY0" fmla="*/ 771059 h 771061"/>
              <a:gd name="connsiteX1" fmla="*/ 4820654 w 4828674"/>
              <a:gd name="connsiteY1" fmla="*/ 0 h 771061"/>
              <a:gd name="connsiteX2" fmla="*/ 4828674 w 4828674"/>
              <a:gd name="connsiteY2" fmla="*/ 771061 h 771061"/>
              <a:gd name="connsiteX3" fmla="*/ 0 w 4828674"/>
              <a:gd name="connsiteY3" fmla="*/ 771059 h 771061"/>
            </a:gdLst>
            <a:ahLst/>
            <a:cxnLst>
              <a:cxn ang="0">
                <a:pos x="connsiteX0" y="connsiteY0"/>
              </a:cxn>
              <a:cxn ang="0">
                <a:pos x="connsiteX1" y="connsiteY1"/>
              </a:cxn>
              <a:cxn ang="0">
                <a:pos x="connsiteX2" y="connsiteY2"/>
              </a:cxn>
              <a:cxn ang="0">
                <a:pos x="connsiteX3" y="connsiteY3"/>
              </a:cxn>
            </a:cxnLst>
            <a:rect l="l" t="t" r="r" b="b"/>
            <a:pathLst>
              <a:path w="4828674" h="771061">
                <a:moveTo>
                  <a:pt x="0" y="771059"/>
                </a:moveTo>
                <a:lnTo>
                  <a:pt x="4820654" y="0"/>
                </a:lnTo>
                <a:cubicBezTo>
                  <a:pt x="4821991" y="269052"/>
                  <a:pt x="4827337" y="502009"/>
                  <a:pt x="4828674" y="771061"/>
                </a:cubicBezTo>
                <a:lnTo>
                  <a:pt x="0" y="771059"/>
                </a:lnTo>
                <a:close/>
              </a:path>
            </a:pathLst>
          </a:custGeom>
          <a:solidFill>
            <a:srgbClr val="00A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44BB0D-AD80-42E5-8B8D-CB7C9FD5E95C}"/>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26</a:t>
            </a:fld>
            <a:endParaRPr lang="en-US" sz="1200" dirty="0">
              <a:solidFill>
                <a:schemeClr val="bg1"/>
              </a:solidFill>
              <a:latin typeface="Trebuchet MS" panose="020B0703020202090204" pitchFamily="34" charset="0"/>
            </a:endParaRPr>
          </a:p>
        </p:txBody>
      </p:sp>
      <p:sp>
        <p:nvSpPr>
          <p:cNvPr id="17" name="Rectangle 16">
            <a:extLst>
              <a:ext uri="{FF2B5EF4-FFF2-40B4-BE49-F238E27FC236}">
                <a16:creationId xmlns:a16="http://schemas.microsoft.com/office/drawing/2014/main" id="{D55FE628-6F52-41B1-A0C9-0F66C0F4BB39}"/>
              </a:ext>
            </a:extLst>
          </p:cNvPr>
          <p:cNvSpPr/>
          <p:nvPr/>
        </p:nvSpPr>
        <p:spPr>
          <a:xfrm>
            <a:off x="539469" y="309808"/>
            <a:ext cx="374160" cy="901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E79A5B-D27A-4CF0-B03D-FC03A42ADE2C}"/>
              </a:ext>
            </a:extLst>
          </p:cNvPr>
          <p:cNvSpPr/>
          <p:nvPr/>
        </p:nvSpPr>
        <p:spPr>
          <a:xfrm>
            <a:off x="735751" y="168021"/>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0C297E6B-DEC9-4FCD-AC30-F5FC8082521E}"/>
              </a:ext>
            </a:extLst>
          </p:cNvPr>
          <p:cNvSpPr txBox="1">
            <a:spLocks/>
          </p:cNvSpPr>
          <p:nvPr/>
        </p:nvSpPr>
        <p:spPr>
          <a:xfrm>
            <a:off x="485665" y="2782998"/>
            <a:ext cx="5157787" cy="584200"/>
          </a:xfrm>
          <a:prstGeom prst="rect">
            <a:avLst/>
          </a:prstGeom>
          <a:solidFill>
            <a:srgbClr val="1ECAD3">
              <a:alpha val="0"/>
            </a:srgbClr>
          </a:solidFill>
          <a:ln>
            <a:noFill/>
          </a:ln>
        </p:spPr>
        <p:txBody>
          <a:bodyPr vert="horz" lIns="91440" tIns="45720" rIns="182880" bIns="45720" rtlCol="0" anchor="ctr">
            <a:normAutofit/>
          </a:bodyPr>
          <a:lstStyle>
            <a:lvl1pPr marL="0" indent="0" algn="l" defTabSz="914400" rtl="0" eaLnBrk="1" latinLnBrk="0" hangingPunct="1">
              <a:lnSpc>
                <a:spcPct val="90000"/>
              </a:lnSpc>
              <a:spcBef>
                <a:spcPts val="1000"/>
              </a:spcBef>
              <a:buClr>
                <a:srgbClr val="FFDA00"/>
              </a:buClr>
              <a:buFont typeface="Arial" panose="020B0604020202020204" pitchFamily="34" charset="0"/>
              <a:buNone/>
              <a:defRPr sz="2000" b="1" kern="1200" spc="100" baseline="0">
                <a:solidFill>
                  <a:srgbClr val="1ECAD3"/>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500"/>
              </a:spcBef>
              <a:buClr>
                <a:srgbClr val="FFDA00"/>
              </a:buClr>
              <a:buFont typeface="Arial" panose="020B0604020202020204" pitchFamily="34" charset="0"/>
              <a:buNone/>
              <a:defRPr sz="2000" b="1" kern="1200">
                <a:solidFill>
                  <a:srgbClr val="3D4543"/>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500"/>
              </a:spcBef>
              <a:buClr>
                <a:srgbClr val="FFDA00"/>
              </a:buClr>
              <a:buFont typeface="Arial" panose="020B0604020202020204" pitchFamily="34" charset="0"/>
              <a:buNone/>
              <a:defRPr sz="1800" b="1" kern="1200">
                <a:solidFill>
                  <a:srgbClr val="3D4543"/>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500"/>
              </a:spcBef>
              <a:buClr>
                <a:srgbClr val="FFDA00"/>
              </a:buClr>
              <a:buFont typeface="Arial" panose="020B0604020202020204" pitchFamily="34" charset="0"/>
              <a:buNone/>
              <a:defRPr sz="1600" b="1" kern="1200">
                <a:solidFill>
                  <a:srgbClr val="3D4543"/>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500"/>
              </a:spcBef>
              <a:buClr>
                <a:srgbClr val="FFDA00"/>
              </a:buClr>
              <a:buFont typeface="Arial" panose="020B0604020202020204" pitchFamily="34" charset="0"/>
              <a:buNone/>
              <a:defRPr sz="1600" b="1" kern="1200">
                <a:solidFill>
                  <a:srgbClr val="3D4543"/>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SCOPE</a:t>
            </a:r>
            <a:endParaRPr lang="en-US" dirty="0"/>
          </a:p>
        </p:txBody>
      </p:sp>
      <p:sp>
        <p:nvSpPr>
          <p:cNvPr id="24" name="Content Placeholder 3">
            <a:extLst>
              <a:ext uri="{FF2B5EF4-FFF2-40B4-BE49-F238E27FC236}">
                <a16:creationId xmlns:a16="http://schemas.microsoft.com/office/drawing/2014/main" id="{FF154B03-A042-4DFE-AF86-90E039622464}"/>
              </a:ext>
            </a:extLst>
          </p:cNvPr>
          <p:cNvSpPr txBox="1">
            <a:spLocks/>
          </p:cNvSpPr>
          <p:nvPr/>
        </p:nvSpPr>
        <p:spPr>
          <a:xfrm>
            <a:off x="485666" y="5101187"/>
            <a:ext cx="5183188" cy="105793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spcBef>
                <a:spcPts val="300"/>
              </a:spcBef>
            </a:pPr>
            <a:endParaRPr lang="en-US" sz="1600" dirty="0"/>
          </a:p>
          <a:p>
            <a:pPr>
              <a:lnSpc>
                <a:spcPts val="2100"/>
              </a:lnSpc>
              <a:spcBef>
                <a:spcPts val="300"/>
              </a:spcBef>
            </a:pPr>
            <a:r>
              <a:rPr lang="en-US" dirty="0"/>
              <a:t>Advertise: Feb 2022</a:t>
            </a:r>
          </a:p>
        </p:txBody>
      </p:sp>
      <p:sp>
        <p:nvSpPr>
          <p:cNvPr id="25" name="Content Placeholder 3">
            <a:extLst>
              <a:ext uri="{FF2B5EF4-FFF2-40B4-BE49-F238E27FC236}">
                <a16:creationId xmlns:a16="http://schemas.microsoft.com/office/drawing/2014/main" id="{78DD8F48-2AC8-4CE0-910F-CD49717B8D47}"/>
              </a:ext>
            </a:extLst>
          </p:cNvPr>
          <p:cNvSpPr txBox="1">
            <a:spLocks/>
          </p:cNvSpPr>
          <p:nvPr/>
        </p:nvSpPr>
        <p:spPr>
          <a:xfrm>
            <a:off x="485665" y="3293227"/>
            <a:ext cx="6923995" cy="145163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300"/>
              </a:spcBef>
            </a:pPr>
            <a:r>
              <a:rPr lang="en-US"/>
              <a:t>Reroof T2E terminal roof with Liquid Applied </a:t>
            </a:r>
            <a:br>
              <a:rPr lang="en-US"/>
            </a:br>
            <a:r>
              <a:rPr lang="en-US"/>
              <a:t>Seamless Roofing</a:t>
            </a:r>
          </a:p>
          <a:p>
            <a:pPr>
              <a:lnSpc>
                <a:spcPts val="2100"/>
              </a:lnSpc>
              <a:spcBef>
                <a:spcPts val="300"/>
              </a:spcBef>
            </a:pPr>
            <a:r>
              <a:rPr lang="en-US"/>
              <a:t>Flash parapets and existing roof equipment</a:t>
            </a:r>
          </a:p>
          <a:p>
            <a:pPr>
              <a:lnSpc>
                <a:spcPts val="2100"/>
              </a:lnSpc>
              <a:spcBef>
                <a:spcPts val="300"/>
              </a:spcBef>
            </a:pPr>
            <a:r>
              <a:rPr lang="en-US"/>
              <a:t>Replace roof overflow drains</a:t>
            </a:r>
          </a:p>
          <a:p>
            <a:pPr>
              <a:lnSpc>
                <a:spcPts val="2100"/>
              </a:lnSpc>
              <a:spcBef>
                <a:spcPts val="300"/>
              </a:spcBef>
            </a:pPr>
            <a:r>
              <a:rPr lang="en-US"/>
              <a:t>Provide roof walking pads</a:t>
            </a:r>
            <a:endParaRPr lang="en-US" dirty="0"/>
          </a:p>
        </p:txBody>
      </p:sp>
      <p:pic>
        <p:nvPicPr>
          <p:cNvPr id="20" name="Picture 19">
            <a:extLst>
              <a:ext uri="{FF2B5EF4-FFF2-40B4-BE49-F238E27FC236}">
                <a16:creationId xmlns:a16="http://schemas.microsoft.com/office/drawing/2014/main" id="{0170053D-960B-4FF1-878E-2741574443E3}"/>
              </a:ext>
            </a:extLst>
          </p:cNvPr>
          <p:cNvPicPr>
            <a:picLocks noChangeAspect="1"/>
          </p:cNvPicPr>
          <p:nvPr/>
        </p:nvPicPr>
        <p:blipFill>
          <a:blip r:embed="rId4"/>
          <a:stretch>
            <a:fillRect/>
          </a:stretch>
        </p:blipFill>
        <p:spPr>
          <a:xfrm rot="16200000">
            <a:off x="6672449" y="1340441"/>
            <a:ext cx="4703619" cy="6335487"/>
          </a:xfrm>
          <a:prstGeom prst="rect">
            <a:avLst/>
          </a:prstGeom>
        </p:spPr>
      </p:pic>
      <p:sp>
        <p:nvSpPr>
          <p:cNvPr id="26" name="TextBox 25">
            <a:extLst>
              <a:ext uri="{FF2B5EF4-FFF2-40B4-BE49-F238E27FC236}">
                <a16:creationId xmlns:a16="http://schemas.microsoft.com/office/drawing/2014/main" id="{FB9A5940-C295-45F8-9198-239597DF54B5}"/>
              </a:ext>
            </a:extLst>
          </p:cNvPr>
          <p:cNvSpPr txBox="1"/>
          <p:nvPr/>
        </p:nvSpPr>
        <p:spPr>
          <a:xfrm>
            <a:off x="9532212" y="6524412"/>
            <a:ext cx="2651760" cy="276999"/>
          </a:xfrm>
          <a:prstGeom prst="rect">
            <a:avLst/>
          </a:prstGeom>
          <a:noFill/>
        </p:spPr>
        <p:txBody>
          <a:bodyPr wrap="square" rtlCol="0">
            <a:spAutoFit/>
          </a:bodyPr>
          <a:lstStyle/>
          <a:p>
            <a:pPr algn="r"/>
            <a:fld id="{3AA8CC91-F194-F74F-8EF0-E7913105EA8B}" type="slidenum">
              <a:rPr lang="en-US" sz="1200" smtClean="0">
                <a:latin typeface="Trebuchet MS" panose="020B0703020202090204" pitchFamily="34" charset="0"/>
              </a:rPr>
              <a:pPr algn="r"/>
              <a:t>26</a:t>
            </a:fld>
            <a:endParaRPr lang="en-US" sz="1200" dirty="0">
              <a:latin typeface="Trebuchet MS" panose="020B0703020202090204" pitchFamily="34" charset="0"/>
            </a:endParaRPr>
          </a:p>
        </p:txBody>
      </p:sp>
    </p:spTree>
    <p:extLst>
      <p:ext uri="{BB962C8B-B14F-4D97-AF65-F5344CB8AC3E}">
        <p14:creationId xmlns:p14="http://schemas.microsoft.com/office/powerpoint/2010/main" val="403900360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0" y="-915"/>
            <a:ext cx="12192000" cy="6846100"/>
          </a:xfrm>
          <a:prstGeom prst="rect">
            <a:avLst/>
          </a:prstGeom>
        </p:spPr>
      </p:pic>
      <p:sp>
        <p:nvSpPr>
          <p:cNvPr id="3" name="Slide Number Placeholder 2"/>
          <p:cNvSpPr>
            <a:spLocks noGrp="1"/>
          </p:cNvSpPr>
          <p:nvPr>
            <p:ph type="sldNum" sz="quarter" idx="4294967295"/>
          </p:nvPr>
        </p:nvSpPr>
        <p:spPr>
          <a:xfrm>
            <a:off x="9083245" y="6307713"/>
            <a:ext cx="2743200" cy="365125"/>
          </a:xfrm>
        </p:spPr>
        <p:txBody>
          <a:bodyPr/>
          <a:lstStyle/>
          <a:p>
            <a:pPr>
              <a:defRPr/>
            </a:pPr>
            <a:fld id="{1586C6F0-B0A0-4B91-8218-B729A6939E11}" type="slidenum">
              <a:rPr lang="en-US" smtClean="0">
                <a:solidFill>
                  <a:prstClr val="white">
                    <a:lumMod val="50000"/>
                  </a:prstClr>
                </a:solidFill>
              </a:rPr>
              <a:pPr>
                <a:defRPr/>
              </a:pPr>
              <a:t>27</a:t>
            </a:fld>
            <a:endParaRPr lang="en-US" dirty="0">
              <a:solidFill>
                <a:prstClr val="white">
                  <a:lumMod val="50000"/>
                </a:prstClr>
              </a:solidFill>
            </a:endParaRPr>
          </a:p>
        </p:txBody>
      </p:sp>
      <p:sp>
        <p:nvSpPr>
          <p:cNvPr id="10" name="Title 1">
            <a:extLst>
              <a:ext uri="{FF2B5EF4-FFF2-40B4-BE49-F238E27FC236}">
                <a16:creationId xmlns:a16="http://schemas.microsoft.com/office/drawing/2014/main" id="{CE04FC77-61E0-5743-9168-AEAAF7324751}"/>
              </a:ext>
            </a:extLst>
          </p:cNvPr>
          <p:cNvSpPr txBox="1">
            <a:spLocks/>
          </p:cNvSpPr>
          <p:nvPr/>
        </p:nvSpPr>
        <p:spPr>
          <a:xfrm>
            <a:off x="270109" y="213093"/>
            <a:ext cx="8040823" cy="2914845"/>
          </a:xfrm>
          <a:prstGeom prst="rect">
            <a:avLst/>
          </a:prstGeom>
        </p:spPr>
        <p:txBody>
          <a:bodyPr/>
          <a:lst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a:lstStyle>
          <a:p>
            <a:endParaRPr lang="en-US" dirty="0">
              <a:solidFill>
                <a:schemeClr val="bg1"/>
              </a:solidFill>
            </a:endParaRPr>
          </a:p>
          <a:p>
            <a:r>
              <a:rPr lang="en-US" sz="5400" dirty="0">
                <a:solidFill>
                  <a:schemeClr val="bg1"/>
                </a:solidFill>
              </a:rPr>
              <a:t>Highlights</a:t>
            </a:r>
          </a:p>
          <a:p>
            <a:r>
              <a:rPr lang="en-US" sz="5400" dirty="0">
                <a:solidFill>
                  <a:schemeClr val="bg1"/>
                </a:solidFill>
              </a:rPr>
              <a:t> </a:t>
            </a:r>
          </a:p>
          <a:p>
            <a:r>
              <a:rPr lang="en-US" sz="5400" dirty="0">
                <a:solidFill>
                  <a:schemeClr val="bg1"/>
                </a:solidFill>
              </a:rPr>
              <a:t>CIP in Planning &amp; Design </a:t>
            </a:r>
          </a:p>
        </p:txBody>
      </p:sp>
      <p:pic>
        <p:nvPicPr>
          <p:cNvPr id="11" name="Picture 10" descr="A picture containing drawing&#10;&#10;Description automatically generated">
            <a:extLst>
              <a:ext uri="{FF2B5EF4-FFF2-40B4-BE49-F238E27FC236}">
                <a16:creationId xmlns:a16="http://schemas.microsoft.com/office/drawing/2014/main" id="{741EAF93-ED8E-1647-B579-67DA77968A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Tree>
    <p:extLst>
      <p:ext uri="{BB962C8B-B14F-4D97-AF65-F5344CB8AC3E}">
        <p14:creationId xmlns:p14="http://schemas.microsoft.com/office/powerpoint/2010/main" val="35544911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4E29F49-6C1F-4EA1-A792-6B9C75DEF60C}"/>
              </a:ext>
            </a:extLst>
          </p:cNvPr>
          <p:cNvGrpSpPr/>
          <p:nvPr/>
        </p:nvGrpSpPr>
        <p:grpSpPr>
          <a:xfrm>
            <a:off x="7755371" y="21201"/>
            <a:ext cx="4436629" cy="1870929"/>
            <a:chOff x="6965262" y="-2380"/>
            <a:chExt cx="2178738" cy="888206"/>
          </a:xfrm>
        </p:grpSpPr>
        <p:pic>
          <p:nvPicPr>
            <p:cNvPr id="18" name="Picture 2">
              <a:extLst>
                <a:ext uri="{FF2B5EF4-FFF2-40B4-BE49-F238E27FC236}">
                  <a16:creationId xmlns:a16="http://schemas.microsoft.com/office/drawing/2014/main" id="{7EBE04A7-B167-45A2-8A4D-D5D12AE98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262" y="-2380"/>
              <a:ext cx="2178738" cy="88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a:extLst>
                <a:ext uri="{FF2B5EF4-FFF2-40B4-BE49-F238E27FC236}">
                  <a16:creationId xmlns:a16="http://schemas.microsoft.com/office/drawing/2014/main" id="{AD30C9CE-AAC9-48CD-B6A7-DC919592901B}"/>
                </a:ext>
              </a:extLst>
            </p:cNvPr>
            <p:cNvCxnSpPr>
              <a:cxnSpLocks/>
            </p:cNvCxnSpPr>
            <p:nvPr/>
          </p:nvCxnSpPr>
          <p:spPr>
            <a:xfrm flipV="1">
              <a:off x="8001000" y="310881"/>
              <a:ext cx="315097" cy="4746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46503" y="412186"/>
            <a:ext cx="11409822" cy="1023457"/>
          </a:xfrm>
        </p:spPr>
        <p:txBody>
          <a:bodyPr anchor="t">
            <a:normAutofit fontScale="90000"/>
          </a:bodyPr>
          <a:lstStyle/>
          <a:p>
            <a:r>
              <a:rPr lang="en-US" sz="3600" spc="-100" dirty="0"/>
              <a:t>CIP#:104251 </a:t>
            </a:r>
            <a:br>
              <a:rPr lang="en-US" sz="3600" spc="-100" dirty="0"/>
            </a:br>
            <a:r>
              <a:rPr lang="en-US" sz="3600" spc="-100" dirty="0"/>
              <a:t>Northside Apron Improvements</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890646" y="3429000"/>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846503" y="4092097"/>
            <a:ext cx="4368624" cy="1570838"/>
          </a:xfrm>
        </p:spPr>
        <p:txBody>
          <a:bodyPr>
            <a:noAutofit/>
          </a:bodyPr>
          <a:lstStyle/>
          <a:p>
            <a:pPr>
              <a:lnSpc>
                <a:spcPts val="2100"/>
              </a:lnSpc>
              <a:spcBef>
                <a:spcPts val="600"/>
              </a:spcBef>
            </a:pPr>
            <a:r>
              <a:rPr lang="en-US" dirty="0"/>
              <a:t>Awaiting completion northside master planning effort</a:t>
            </a:r>
          </a:p>
          <a:p>
            <a:pPr>
              <a:lnSpc>
                <a:spcPts val="2100"/>
              </a:lnSpc>
              <a:spcBef>
                <a:spcPts val="600"/>
              </a:spcBef>
            </a:pPr>
            <a:r>
              <a:rPr lang="en-US" dirty="0"/>
              <a:t>Interim paving project to mitigate FOD generation in the Air Cargo area</a:t>
            </a:r>
          </a:p>
        </p:txBody>
      </p:sp>
      <p:sp>
        <p:nvSpPr>
          <p:cNvPr id="13" name="Rectangle 12"/>
          <p:cNvSpPr/>
          <p:nvPr/>
        </p:nvSpPr>
        <p:spPr>
          <a:xfrm>
            <a:off x="794926" y="1631521"/>
            <a:ext cx="5069254" cy="1384995"/>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Robert Sauer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Dean Robbins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Approved Project Budget: $33.35M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Completion Date: TBD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Planning</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Ted Anasis</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Diagram, map&#10;&#10;Description automatically generated">
            <a:extLst>
              <a:ext uri="{FF2B5EF4-FFF2-40B4-BE49-F238E27FC236}">
                <a16:creationId xmlns:a16="http://schemas.microsoft.com/office/drawing/2014/main" id="{13524CF0-A90A-43AB-AE37-0CDD597CCCC8}"/>
              </a:ext>
            </a:extLst>
          </p:cNvPr>
          <p:cNvPicPr>
            <a:picLocks noChangeAspect="1"/>
          </p:cNvPicPr>
          <p:nvPr/>
        </p:nvPicPr>
        <p:blipFill>
          <a:blip r:embed="rId4"/>
          <a:stretch>
            <a:fillRect/>
          </a:stretch>
        </p:blipFill>
        <p:spPr>
          <a:xfrm>
            <a:off x="5812602" y="1954446"/>
            <a:ext cx="6379398" cy="4251009"/>
          </a:xfrm>
          <a:prstGeom prst="rect">
            <a:avLst/>
          </a:prstGeom>
        </p:spPr>
      </p:pic>
    </p:spTree>
    <p:extLst>
      <p:ext uri="{BB962C8B-B14F-4D97-AF65-F5344CB8AC3E}">
        <p14:creationId xmlns:p14="http://schemas.microsoft.com/office/powerpoint/2010/main" val="149415779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785130" y="3570938"/>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676367" y="4167472"/>
            <a:ext cx="5009384" cy="1638281"/>
          </a:xfrm>
        </p:spPr>
        <p:txBody>
          <a:bodyPr>
            <a:noAutofit/>
          </a:bodyPr>
          <a:lstStyle/>
          <a:p>
            <a:pPr>
              <a:lnSpc>
                <a:spcPts val="2100"/>
              </a:lnSpc>
              <a:spcBef>
                <a:spcPts val="600"/>
              </a:spcBef>
            </a:pPr>
            <a:r>
              <a:rPr lang="en-US" dirty="0"/>
              <a:t>Awaiting completion of northside master planning effort</a:t>
            </a:r>
          </a:p>
          <a:p>
            <a:pPr>
              <a:lnSpc>
                <a:spcPts val="2100"/>
              </a:lnSpc>
              <a:spcBef>
                <a:spcPts val="600"/>
              </a:spcBef>
            </a:pPr>
            <a:r>
              <a:rPr lang="en-US" dirty="0"/>
              <a:t>Implement stormwater reuse connection from cistern to RCC car wash system</a:t>
            </a:r>
          </a:p>
        </p:txBody>
      </p:sp>
      <p:sp>
        <p:nvSpPr>
          <p:cNvPr id="13" name="Rectangle 12"/>
          <p:cNvSpPr/>
          <p:nvPr/>
        </p:nvSpPr>
        <p:spPr>
          <a:xfrm>
            <a:off x="829397" y="1784449"/>
            <a:ext cx="5069254" cy="1384995"/>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Robert Sauer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Dean Robbins</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Approved Project Budget: $8.65M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Completion Date: TBD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Planning</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Ted Anasis</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E4E29F49-6C1F-4EA1-A792-6B9C75DEF60C}"/>
              </a:ext>
            </a:extLst>
          </p:cNvPr>
          <p:cNvGrpSpPr/>
          <p:nvPr/>
        </p:nvGrpSpPr>
        <p:grpSpPr>
          <a:xfrm>
            <a:off x="8720927" y="1047292"/>
            <a:ext cx="3471073" cy="1544211"/>
            <a:chOff x="6965262" y="-2380"/>
            <a:chExt cx="2178738" cy="888206"/>
          </a:xfrm>
        </p:grpSpPr>
        <p:pic>
          <p:nvPicPr>
            <p:cNvPr id="18" name="Picture 2">
              <a:extLst>
                <a:ext uri="{FF2B5EF4-FFF2-40B4-BE49-F238E27FC236}">
                  <a16:creationId xmlns:a16="http://schemas.microsoft.com/office/drawing/2014/main" id="{7EBE04A7-B167-45A2-8A4D-D5D12AE98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262" y="-2380"/>
              <a:ext cx="2178738" cy="88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a:extLst>
                <a:ext uri="{FF2B5EF4-FFF2-40B4-BE49-F238E27FC236}">
                  <a16:creationId xmlns:a16="http://schemas.microsoft.com/office/drawing/2014/main" id="{AD30C9CE-AAC9-48CD-B6A7-DC919592901B}"/>
                </a:ext>
              </a:extLst>
            </p:cNvPr>
            <p:cNvCxnSpPr>
              <a:cxnSpLocks/>
            </p:cNvCxnSpPr>
            <p:nvPr/>
          </p:nvCxnSpPr>
          <p:spPr>
            <a:xfrm flipV="1">
              <a:off x="8001000" y="310881"/>
              <a:ext cx="315097" cy="4746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6" name="Picture 15" descr="Diagram, map&#10;&#10;Description automatically generated">
            <a:extLst>
              <a:ext uri="{FF2B5EF4-FFF2-40B4-BE49-F238E27FC236}">
                <a16:creationId xmlns:a16="http://schemas.microsoft.com/office/drawing/2014/main" id="{8201AED1-3FA2-499F-BDED-B03A3AD89268}"/>
              </a:ext>
            </a:extLst>
          </p:cNvPr>
          <p:cNvPicPr>
            <a:picLocks noChangeAspect="1"/>
          </p:cNvPicPr>
          <p:nvPr/>
        </p:nvPicPr>
        <p:blipFill>
          <a:blip r:embed="rId4"/>
          <a:stretch>
            <a:fillRect/>
          </a:stretch>
        </p:blipFill>
        <p:spPr>
          <a:xfrm>
            <a:off x="5789360" y="2591503"/>
            <a:ext cx="6402640" cy="4266497"/>
          </a:xfrm>
          <a:prstGeom prst="rect">
            <a:avLst/>
          </a:prstGeom>
        </p:spPr>
      </p:pic>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782178" y="637891"/>
            <a:ext cx="11409822" cy="1023457"/>
          </a:xfrm>
        </p:spPr>
        <p:txBody>
          <a:bodyPr anchor="t">
            <a:normAutofit/>
          </a:bodyPr>
          <a:lstStyle/>
          <a:p>
            <a:r>
              <a:rPr lang="en-US" sz="3600" spc="-100" dirty="0"/>
              <a:t>CIP#: 104252 Northside Utility Infrastructure </a:t>
            </a:r>
          </a:p>
        </p:txBody>
      </p:sp>
      <p:sp>
        <p:nvSpPr>
          <p:cNvPr id="12" name="TextBox 11">
            <a:extLst>
              <a:ext uri="{FF2B5EF4-FFF2-40B4-BE49-F238E27FC236}">
                <a16:creationId xmlns:a16="http://schemas.microsoft.com/office/drawing/2014/main" id="{8B4394E0-A1C1-4BA4-A12E-3F0A4071BF98}"/>
              </a:ext>
            </a:extLst>
          </p:cNvPr>
          <p:cNvSpPr txBox="1"/>
          <p:nvPr/>
        </p:nvSpPr>
        <p:spPr>
          <a:xfrm>
            <a:off x="9174685" y="6590252"/>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29</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7249479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0FE7BC-F3BE-FE44-9E94-A658E10E2CCE}"/>
              </a:ext>
            </a:extLst>
          </p:cNvPr>
          <p:cNvSpPr>
            <a:spLocks noGrp="1"/>
          </p:cNvSpPr>
          <p:nvPr>
            <p:ph type="title"/>
          </p:nvPr>
        </p:nvSpPr>
        <p:spPr>
          <a:xfrm>
            <a:off x="538742" y="139921"/>
            <a:ext cx="11114515" cy="414070"/>
          </a:xfrm>
        </p:spPr>
        <p:txBody>
          <a:bodyPr>
            <a:noAutofit/>
          </a:bodyPr>
          <a:lstStyle/>
          <a:p>
            <a:r>
              <a:rPr lang="en-US" sz="3600" dirty="0"/>
              <a:t>Airport Capital Program Status - </a:t>
            </a:r>
            <a:r>
              <a:rPr lang="en-US" sz="3400" dirty="0"/>
              <a:t>Sept 2021</a:t>
            </a:r>
          </a:p>
        </p:txBody>
      </p:sp>
      <p:pic>
        <p:nvPicPr>
          <p:cNvPr id="2" name="Picture 1">
            <a:extLst>
              <a:ext uri="{FF2B5EF4-FFF2-40B4-BE49-F238E27FC236}">
                <a16:creationId xmlns:a16="http://schemas.microsoft.com/office/drawing/2014/main" id="{9812A1E6-9853-4C2B-9D28-F8A6910092DE}"/>
              </a:ext>
            </a:extLst>
          </p:cNvPr>
          <p:cNvPicPr>
            <a:picLocks noChangeAspect="1"/>
          </p:cNvPicPr>
          <p:nvPr/>
        </p:nvPicPr>
        <p:blipFill>
          <a:blip r:embed="rId2"/>
          <a:stretch>
            <a:fillRect/>
          </a:stretch>
        </p:blipFill>
        <p:spPr>
          <a:xfrm>
            <a:off x="478370" y="1521361"/>
            <a:ext cx="11356622" cy="3713018"/>
          </a:xfrm>
          <a:prstGeom prst="rect">
            <a:avLst/>
          </a:prstGeom>
        </p:spPr>
      </p:pic>
    </p:spTree>
    <p:extLst>
      <p:ext uri="{BB962C8B-B14F-4D97-AF65-F5344CB8AC3E}">
        <p14:creationId xmlns:p14="http://schemas.microsoft.com/office/powerpoint/2010/main" val="372109309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6534" y="399888"/>
            <a:ext cx="11409822" cy="1023457"/>
          </a:xfrm>
        </p:spPr>
        <p:txBody>
          <a:bodyPr anchor="t">
            <a:normAutofit/>
          </a:bodyPr>
          <a:lstStyle/>
          <a:p>
            <a:r>
              <a:rPr lang="en-US" sz="3200" spc="-100" dirty="0"/>
              <a:t>CIP 104299: Off-Airport Intersection and </a:t>
            </a:r>
            <a:br>
              <a:rPr lang="en-US" sz="3200" spc="-100" dirty="0"/>
            </a:br>
            <a:r>
              <a:rPr lang="en-US" sz="3200" spc="-100" dirty="0"/>
              <a:t>Roadway Segment Improvements</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27486" y="2727521"/>
            <a:ext cx="5157788" cy="569188"/>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427486" y="3243677"/>
            <a:ext cx="4089906" cy="1023457"/>
          </a:xfrm>
        </p:spPr>
        <p:txBody>
          <a:bodyPr>
            <a:noAutofit/>
          </a:bodyPr>
          <a:lstStyle/>
          <a:p>
            <a:pPr>
              <a:lnSpc>
                <a:spcPts val="2100"/>
              </a:lnSpc>
              <a:spcBef>
                <a:spcPts val="600"/>
              </a:spcBef>
            </a:pPr>
            <a:r>
              <a:rPr lang="en-US" dirty="0"/>
              <a:t>Off-airport intersection and roadway mitigation improvements required by the ADP CEQA FEIR</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27485" y="4470087"/>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460330" y="5017966"/>
            <a:ext cx="4895343" cy="1338641"/>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600"/>
              </a:spcBef>
            </a:pPr>
            <a:r>
              <a:rPr lang="en-US" dirty="0"/>
              <a:t>Schematic Design: 2021</a:t>
            </a:r>
          </a:p>
          <a:p>
            <a:pPr>
              <a:lnSpc>
                <a:spcPts val="2100"/>
              </a:lnSpc>
              <a:spcBef>
                <a:spcPts val="600"/>
              </a:spcBef>
            </a:pPr>
            <a:r>
              <a:rPr lang="en-US" dirty="0"/>
              <a:t>Final Design: 2022</a:t>
            </a:r>
          </a:p>
        </p:txBody>
      </p:sp>
      <p:sp>
        <p:nvSpPr>
          <p:cNvPr id="13" name="Rectangle 12"/>
          <p:cNvSpPr/>
          <p:nvPr/>
        </p:nvSpPr>
        <p:spPr>
          <a:xfrm>
            <a:off x="470189" y="1554143"/>
            <a:ext cx="6583725" cy="1169551"/>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Megan Ulery</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Brendan Reed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$13M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Phase: Schematic Design</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Ted Anasis</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p:cNvGrpSpPr/>
          <p:nvPr/>
        </p:nvGrpSpPr>
        <p:grpSpPr>
          <a:xfrm>
            <a:off x="8215087" y="161835"/>
            <a:ext cx="3890068" cy="1728046"/>
            <a:chOff x="5784141" y="371972"/>
            <a:chExt cx="2486565" cy="1013698"/>
          </a:xfrm>
        </p:grpSpPr>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141" y="371972"/>
              <a:ext cx="2486565" cy="101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a:cxnSpLocks/>
            </p:cNvCxnSpPr>
            <p:nvPr/>
          </p:nvCxnSpPr>
          <p:spPr>
            <a:xfrm flipV="1">
              <a:off x="7178040" y="1337310"/>
              <a:ext cx="51791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BEE244A1-5AEB-47B5-B6C6-4EC98CA9D2B8}"/>
              </a:ext>
            </a:extLst>
          </p:cNvPr>
          <p:cNvCxnSpPr>
            <a:cxnSpLocks/>
          </p:cNvCxnSpPr>
          <p:nvPr/>
        </p:nvCxnSpPr>
        <p:spPr>
          <a:xfrm flipV="1">
            <a:off x="10423596" y="1200876"/>
            <a:ext cx="1263625" cy="530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descr="Map&#10;&#10;Description automatically generated">
            <a:extLst>
              <a:ext uri="{FF2B5EF4-FFF2-40B4-BE49-F238E27FC236}">
                <a16:creationId xmlns:a16="http://schemas.microsoft.com/office/drawing/2014/main" id="{02CECF37-5D02-4BD7-A1A4-0609F7F6D258}"/>
              </a:ext>
            </a:extLst>
          </p:cNvPr>
          <p:cNvPicPr>
            <a:picLocks noChangeAspect="1"/>
          </p:cNvPicPr>
          <p:nvPr/>
        </p:nvPicPr>
        <p:blipFill>
          <a:blip r:embed="rId4"/>
          <a:stretch>
            <a:fillRect/>
          </a:stretch>
        </p:blipFill>
        <p:spPr>
          <a:xfrm>
            <a:off x="4601955" y="1889881"/>
            <a:ext cx="7593602" cy="4204999"/>
          </a:xfrm>
          <a:prstGeom prst="rect">
            <a:avLst/>
          </a:prstGeom>
        </p:spPr>
      </p:pic>
    </p:spTree>
    <p:extLst>
      <p:ext uri="{BB962C8B-B14F-4D97-AF65-F5344CB8AC3E}">
        <p14:creationId xmlns:p14="http://schemas.microsoft.com/office/powerpoint/2010/main" val="15737146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45143" y="451186"/>
            <a:ext cx="11409822" cy="1023457"/>
          </a:xfrm>
        </p:spPr>
        <p:txBody>
          <a:bodyPr anchor="t">
            <a:normAutofit/>
          </a:bodyPr>
          <a:lstStyle/>
          <a:p>
            <a:r>
              <a:rPr lang="en-US" sz="3200" spc="-100" dirty="0"/>
              <a:t>CIP 104300: Hyoco Digital Sign </a:t>
            </a:r>
            <a:br>
              <a:rPr lang="en-US" sz="3200" spc="-100" dirty="0"/>
            </a:br>
            <a:r>
              <a:rPr lang="en-US" sz="3200" spc="-100" dirty="0"/>
              <a:t>Replacement at EDR</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243522" y="3096174"/>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210678" y="3591928"/>
            <a:ext cx="6448982" cy="1318727"/>
          </a:xfrm>
        </p:spPr>
        <p:txBody>
          <a:bodyPr>
            <a:noAutofit/>
          </a:bodyPr>
          <a:lstStyle/>
          <a:p>
            <a:pPr>
              <a:lnSpc>
                <a:spcPts val="2100"/>
              </a:lnSpc>
              <a:spcBef>
                <a:spcPts val="600"/>
              </a:spcBef>
            </a:pPr>
            <a:r>
              <a:rPr lang="en-US" dirty="0">
                <a:effectLst/>
                <a:latin typeface="Trebuchet MS" panose="020B0603020202020204" pitchFamily="34" charset="0"/>
                <a:ea typeface="Times New Roman" panose="02020603050405020304" pitchFamily="18" charset="0"/>
              </a:rPr>
              <a:t>Replace 18 Hyoco signs on the Elevated Departure Roadway with modern digital signage and replace proprietary Hyoco software with SITA’s Common Use Airport Vision software</a:t>
            </a:r>
            <a:endParaRPr lang="en-US" dirty="0">
              <a:latin typeface="Trebuchet MS" panose="020B0603020202020204" pitchFamily="34" charset="0"/>
            </a:endParaRP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199257" y="4757659"/>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243522" y="5302487"/>
            <a:ext cx="4895343" cy="52565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100"/>
              </a:lnSpc>
              <a:spcBef>
                <a:spcPts val="600"/>
              </a:spcBef>
              <a:spcAft>
                <a:spcPts val="0"/>
              </a:spcAft>
              <a:buClr>
                <a:srgbClr val="FFDA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703020202090204" pitchFamily="34" charset="0"/>
                <a:ea typeface="+mn-ea"/>
                <a:cs typeface="+mn-cs"/>
              </a:rPr>
              <a:t>Start Design: </a:t>
            </a:r>
            <a:r>
              <a:rPr lang="en-US" dirty="0"/>
              <a:t>September 2021</a:t>
            </a:r>
          </a:p>
        </p:txBody>
      </p:sp>
      <p:sp>
        <p:nvSpPr>
          <p:cNvPr id="13" name="Rectangle 12"/>
          <p:cNvSpPr/>
          <p:nvPr/>
        </p:nvSpPr>
        <p:spPr>
          <a:xfrm>
            <a:off x="304347" y="1877497"/>
            <a:ext cx="661657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t>Project Manager: Lane Boolen</a:t>
            </a:r>
            <a:b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t>Project Sponsor: Jessica Bishop</a:t>
            </a:r>
            <a:b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t>Project Budget: $2.3M</a:t>
            </a:r>
            <a:b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t>Project Phase: </a:t>
            </a: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Schematic Design</a:t>
            </a:r>
            <a:b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t>CEQA/Coastal:</a:t>
            </a:r>
            <a:br>
              <a:rPr kumimoji="0" lang="en-US" sz="1400" b="0" i="0" u="none" strike="noStrike" kern="1200" cap="none" spc="0" normalizeH="0" baseline="0" noProof="0" dirty="0">
                <a:ln>
                  <a:noFill/>
                </a:ln>
                <a:solidFill>
                  <a:srgbClr val="3D4543"/>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4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Timeline&#10;&#10;Description automatically generated">
            <a:extLst>
              <a:ext uri="{FF2B5EF4-FFF2-40B4-BE49-F238E27FC236}">
                <a16:creationId xmlns:a16="http://schemas.microsoft.com/office/drawing/2014/main" id="{544D45EB-8696-493F-9ACC-1590015DB28E}"/>
              </a:ext>
            </a:extLst>
          </p:cNvPr>
          <p:cNvPicPr>
            <a:picLocks noChangeAspect="1"/>
          </p:cNvPicPr>
          <p:nvPr/>
        </p:nvPicPr>
        <p:blipFill>
          <a:blip r:embed="rId3"/>
          <a:stretch>
            <a:fillRect/>
          </a:stretch>
        </p:blipFill>
        <p:spPr>
          <a:xfrm>
            <a:off x="6973490" y="-11143"/>
            <a:ext cx="4306627" cy="2971573"/>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84B2A5D0-EC5B-4BE2-9FB3-0C79A42BC00E}"/>
              </a:ext>
            </a:extLst>
          </p:cNvPr>
          <p:cNvPicPr>
            <a:picLocks noChangeAspect="1"/>
          </p:cNvPicPr>
          <p:nvPr/>
        </p:nvPicPr>
        <p:blipFill>
          <a:blip r:embed="rId4"/>
          <a:stretch>
            <a:fillRect/>
          </a:stretch>
        </p:blipFill>
        <p:spPr>
          <a:xfrm>
            <a:off x="6920917" y="2967691"/>
            <a:ext cx="2417886" cy="3883272"/>
          </a:xfrm>
          <a:prstGeom prst="rect">
            <a:avLst/>
          </a:prstGeom>
        </p:spPr>
      </p:pic>
      <p:pic>
        <p:nvPicPr>
          <p:cNvPr id="20" name="Picture 19" descr="A picture containing text, road, way, highway&#10;&#10;Description automatically generated">
            <a:extLst>
              <a:ext uri="{FF2B5EF4-FFF2-40B4-BE49-F238E27FC236}">
                <a16:creationId xmlns:a16="http://schemas.microsoft.com/office/drawing/2014/main" id="{90727858-774B-4854-A2B4-E7B07DDBF36A}"/>
              </a:ext>
            </a:extLst>
          </p:cNvPr>
          <p:cNvPicPr>
            <a:picLocks noChangeAspect="1"/>
          </p:cNvPicPr>
          <p:nvPr/>
        </p:nvPicPr>
        <p:blipFill>
          <a:blip r:embed="rId5"/>
          <a:stretch>
            <a:fillRect/>
          </a:stretch>
        </p:blipFill>
        <p:spPr>
          <a:xfrm>
            <a:off x="9443351" y="2967691"/>
            <a:ext cx="1807174" cy="3883272"/>
          </a:xfrm>
          <a:prstGeom prst="rect">
            <a:avLst/>
          </a:prstGeom>
        </p:spPr>
      </p:pic>
    </p:spTree>
    <p:extLst>
      <p:ext uri="{BB962C8B-B14F-4D97-AF65-F5344CB8AC3E}">
        <p14:creationId xmlns:p14="http://schemas.microsoft.com/office/powerpoint/2010/main" val="226112334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7885" y="115407"/>
            <a:ext cx="11409822" cy="1023457"/>
          </a:xfrm>
        </p:spPr>
        <p:txBody>
          <a:bodyPr anchor="b">
            <a:normAutofit/>
          </a:bodyPr>
          <a:lstStyle/>
          <a:p>
            <a:r>
              <a:rPr lang="en-US" sz="3200" spc="-100" dirty="0"/>
              <a:t>CIP </a:t>
            </a:r>
            <a:r>
              <a:rPr lang="en-US" sz="3400" spc="-100" dirty="0"/>
              <a:t>104194B</a:t>
            </a:r>
            <a:r>
              <a:rPr lang="en-US" sz="3200" spc="-100" dirty="0"/>
              <a:t>: PBB Refurbishments at T2</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60514" y="3006097"/>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460514" y="3583213"/>
            <a:ext cx="5675369" cy="1037133"/>
          </a:xfrm>
        </p:spPr>
        <p:txBody>
          <a:bodyPr>
            <a:noAutofit/>
          </a:bodyPr>
          <a:lstStyle/>
          <a:p>
            <a:pPr>
              <a:lnSpc>
                <a:spcPts val="2100"/>
              </a:lnSpc>
              <a:spcBef>
                <a:spcPts val="600"/>
              </a:spcBef>
            </a:pPr>
            <a:r>
              <a:rPr lang="en-US" dirty="0"/>
              <a:t>PBB Refurbishments at T2 Gates #20-22, 26, 28-41</a:t>
            </a:r>
          </a:p>
          <a:p>
            <a:pPr>
              <a:lnSpc>
                <a:spcPts val="2100"/>
              </a:lnSpc>
              <a:spcBef>
                <a:spcPts val="600"/>
              </a:spcBef>
            </a:pPr>
            <a:r>
              <a:rPr lang="en-US" dirty="0"/>
              <a:t>New safety shoes at Gates 44-47, 49 &amp; 50</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460514" y="4883154"/>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460514" y="5437810"/>
            <a:ext cx="6186041" cy="1562189"/>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600"/>
              </a:spcBef>
            </a:pPr>
            <a:r>
              <a:rPr lang="en-US" dirty="0"/>
              <a:t>Start Design: September 2021</a:t>
            </a:r>
          </a:p>
        </p:txBody>
      </p:sp>
      <p:sp>
        <p:nvSpPr>
          <p:cNvPr id="13" name="Rectangle 12"/>
          <p:cNvSpPr/>
          <p:nvPr/>
        </p:nvSpPr>
        <p:spPr>
          <a:xfrm>
            <a:off x="485730" y="1756438"/>
            <a:ext cx="5069254" cy="1118255"/>
          </a:xfrm>
          <a:prstGeom prst="rect">
            <a:avLst/>
          </a:prstGeom>
          <a:noFill/>
        </p:spPr>
        <p:txBody>
          <a:bodyPr wrap="square">
            <a:spAutoFit/>
          </a:bodyPr>
          <a:lstStyle/>
          <a:p>
            <a:pPr>
              <a:lnSpc>
                <a:spcPts val="1600"/>
              </a:lnSpc>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Gunther M Liedl</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Angela Shafer-Payne</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$8.4M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Exempt from CEQA/Coastal Act</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oup 11"/>
          <p:cNvGrpSpPr/>
          <p:nvPr/>
        </p:nvGrpSpPr>
        <p:grpSpPr>
          <a:xfrm>
            <a:off x="8207829" y="37536"/>
            <a:ext cx="3984171" cy="1892863"/>
            <a:chOff x="5543031" y="195738"/>
            <a:chExt cx="2746058" cy="1094424"/>
          </a:xfrm>
        </p:grpSpPr>
        <p:pic>
          <p:nvPicPr>
            <p:cNvPr id="1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43031" y="195738"/>
              <a:ext cx="2746058" cy="109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a:cxnSpLocks/>
            </p:cNvCxnSpPr>
            <p:nvPr/>
          </p:nvCxnSpPr>
          <p:spPr>
            <a:xfrm flipH="1" flipV="1">
              <a:off x="6248400" y="819150"/>
              <a:ext cx="304800" cy="304800"/>
            </a:xfrm>
            <a:prstGeom prst="straightConnector1">
              <a:avLst/>
            </a:prstGeom>
            <a:ln w="127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grpSp>
        <p:nvGrpSpPr>
          <p:cNvPr id="18" name="Group 17"/>
          <p:cNvGrpSpPr/>
          <p:nvPr/>
        </p:nvGrpSpPr>
        <p:grpSpPr>
          <a:xfrm>
            <a:off x="6147303" y="2400759"/>
            <a:ext cx="6044697" cy="3548006"/>
            <a:chOff x="4419600" y="2250094"/>
            <a:chExt cx="4648200" cy="2615699"/>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2250094"/>
              <a:ext cx="4648200" cy="2615699"/>
            </a:xfrm>
            <a:prstGeom prst="rect">
              <a:avLst/>
            </a:prstGeom>
          </p:spPr>
        </p:pic>
        <p:sp>
          <p:nvSpPr>
            <p:cNvPr id="20" name="TextBox 19"/>
            <p:cNvSpPr txBox="1"/>
            <p:nvPr/>
          </p:nvSpPr>
          <p:spPr>
            <a:xfrm>
              <a:off x="4572000" y="3333750"/>
              <a:ext cx="6747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T2W</a:t>
              </a:r>
            </a:p>
          </p:txBody>
        </p:sp>
        <p:sp>
          <p:nvSpPr>
            <p:cNvPr id="21" name="Rectangle 20"/>
            <p:cNvSpPr/>
            <p:nvPr/>
          </p:nvSpPr>
          <p:spPr>
            <a:xfrm>
              <a:off x="4514210" y="3638550"/>
              <a:ext cx="1276989" cy="521732"/>
            </a:xfrm>
            <a:prstGeom prst="rect">
              <a:avLst/>
            </a:prstGeom>
            <a:solidFill>
              <a:schemeClr val="accent4">
                <a:lumMod val="20000"/>
                <a:lumOff val="80000"/>
                <a:alpha val="55000"/>
              </a:schemeClr>
            </a:solidFill>
            <a:ln w="38100"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5159794" y="3333750"/>
              <a:ext cx="6747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T2E</a:t>
              </a:r>
            </a:p>
          </p:txBody>
        </p:sp>
      </p:grpSp>
    </p:spTree>
    <p:extLst>
      <p:ext uri="{BB962C8B-B14F-4D97-AF65-F5344CB8AC3E}">
        <p14:creationId xmlns:p14="http://schemas.microsoft.com/office/powerpoint/2010/main" val="26631973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81428" y="577738"/>
            <a:ext cx="11409822" cy="1023457"/>
          </a:xfrm>
        </p:spPr>
        <p:txBody>
          <a:bodyPr anchor="t">
            <a:normAutofit/>
          </a:bodyPr>
          <a:lstStyle/>
          <a:p>
            <a:r>
              <a:rPr lang="en-US" sz="3600" spc="-100" dirty="0"/>
              <a:t>CIP 104205: Widen Sassafras Street</a:t>
            </a:r>
          </a:p>
        </p:txBody>
      </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317437" y="3354340"/>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317438" y="3814094"/>
            <a:ext cx="5039954" cy="1037133"/>
          </a:xfrm>
        </p:spPr>
        <p:txBody>
          <a:bodyPr>
            <a:noAutofit/>
          </a:bodyPr>
          <a:lstStyle/>
          <a:p>
            <a:pPr>
              <a:lnSpc>
                <a:spcPts val="2100"/>
              </a:lnSpc>
              <a:spcBef>
                <a:spcPts val="600"/>
              </a:spcBef>
            </a:pPr>
            <a:r>
              <a:rPr lang="en-US" sz="1800" dirty="0"/>
              <a:t>Widen Sassafras Street to 2 lanes in the EB direction</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347751" y="4559127"/>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347751" y="5073908"/>
            <a:ext cx="5039955" cy="1446034"/>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spcBef>
                <a:spcPts val="600"/>
              </a:spcBef>
            </a:pPr>
            <a:r>
              <a:rPr lang="en-US" sz="1800" dirty="0"/>
              <a:t>Construction Start: November 2021</a:t>
            </a:r>
          </a:p>
          <a:p>
            <a:pPr>
              <a:lnSpc>
                <a:spcPts val="1900"/>
              </a:lnSpc>
              <a:spcBef>
                <a:spcPts val="600"/>
              </a:spcBef>
            </a:pPr>
            <a:r>
              <a:rPr lang="en-US" sz="1800" dirty="0">
                <a:latin typeface="Trebuchet MS" panose="020B0603020202020204" pitchFamily="34" charset="0"/>
                <a:ea typeface="Open Sans" panose="020B0606030504020204" pitchFamily="34" charset="0"/>
                <a:cs typeface="Open Sans" panose="020B0606030504020204" pitchFamily="34" charset="0"/>
              </a:rPr>
              <a:t>Completion: November 2022</a:t>
            </a:r>
            <a:endParaRPr lang="en-US" sz="1800" dirty="0">
              <a:latin typeface="Trebuchet MS" panose="020B0603020202020204" pitchFamily="34" charset="0"/>
            </a:endParaRPr>
          </a:p>
        </p:txBody>
      </p:sp>
      <p:sp>
        <p:nvSpPr>
          <p:cNvPr id="13" name="Rectangle 12"/>
          <p:cNvSpPr/>
          <p:nvPr/>
        </p:nvSpPr>
        <p:spPr>
          <a:xfrm>
            <a:off x="317437" y="1828455"/>
            <a:ext cx="5069254" cy="1169551"/>
          </a:xfrm>
          <a:prstGeom prst="rect">
            <a:avLst/>
          </a:prstGeom>
          <a:noFill/>
        </p:spPr>
        <p:txBody>
          <a:bodyPr wrap="square">
            <a:spAutoFit/>
          </a:bodyPr>
          <a:lstStyle/>
          <a:p>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Mike Ruth</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Brendan Reed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$5.6M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Design &amp; Bid</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2008 AMP EIR/ City of SD</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p:cNvGrpSpPr/>
          <p:nvPr/>
        </p:nvGrpSpPr>
        <p:grpSpPr>
          <a:xfrm>
            <a:off x="8344062" y="0"/>
            <a:ext cx="3847939" cy="1614747"/>
            <a:chOff x="5543031" y="195738"/>
            <a:chExt cx="2746058" cy="1094424"/>
          </a:xfrm>
        </p:grpSpPr>
        <p:pic>
          <p:nvPicPr>
            <p:cNvPr id="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3031" y="195738"/>
              <a:ext cx="2746058" cy="109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a:cxnSpLocks/>
            </p:cNvCxnSpPr>
            <p:nvPr/>
          </p:nvCxnSpPr>
          <p:spPr>
            <a:xfrm flipV="1">
              <a:off x="7108881" y="499911"/>
              <a:ext cx="730618" cy="679660"/>
            </a:xfrm>
            <a:prstGeom prst="straightConnector1">
              <a:avLst/>
            </a:prstGeom>
            <a:ln w="127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6376" y="1900363"/>
            <a:ext cx="6813853" cy="4263245"/>
          </a:xfrm>
          <a:prstGeom prst="rect">
            <a:avLst/>
          </a:prstGeom>
        </p:spPr>
      </p:pic>
    </p:spTree>
    <p:extLst>
      <p:ext uri="{BB962C8B-B14F-4D97-AF65-F5344CB8AC3E}">
        <p14:creationId xmlns:p14="http://schemas.microsoft.com/office/powerpoint/2010/main" val="250419215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F115A4-A9F6-485C-8B75-6D4EE854820D}"/>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DD5E2C2E-1C95-44FC-BB30-4152EA62DECF}"/>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106765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724680" y="3040053"/>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724680" y="3545753"/>
            <a:ext cx="5295119" cy="1037133"/>
          </a:xfrm>
        </p:spPr>
        <p:txBody>
          <a:bodyPr>
            <a:noAutofit/>
          </a:bodyPr>
          <a:lstStyle/>
          <a:p>
            <a:pPr>
              <a:lnSpc>
                <a:spcPts val="2100"/>
              </a:lnSpc>
              <a:spcBef>
                <a:spcPts val="300"/>
              </a:spcBef>
            </a:pPr>
            <a:r>
              <a:rPr lang="en-US" dirty="0"/>
              <a:t>Replace T2E roof existing hydronic pipe insulation with new improved materials</a:t>
            </a:r>
          </a:p>
          <a:p>
            <a:pPr>
              <a:lnSpc>
                <a:spcPts val="2100"/>
              </a:lnSpc>
              <a:spcBef>
                <a:spcPts val="300"/>
              </a:spcBef>
            </a:pPr>
            <a:r>
              <a:rPr lang="en-US" dirty="0"/>
              <a:t>Replace hydronic pipes isolation valves</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724680" y="4555056"/>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724681" y="5078966"/>
            <a:ext cx="5039954" cy="1689552"/>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spcBef>
                <a:spcPts val="300"/>
              </a:spcBef>
            </a:pPr>
            <a:r>
              <a:rPr lang="en-US" dirty="0"/>
              <a:t>Construction Start: October 2021</a:t>
            </a:r>
          </a:p>
          <a:p>
            <a:pPr>
              <a:lnSpc>
                <a:spcPts val="2100"/>
              </a:lnSpc>
              <a:spcBef>
                <a:spcPts val="300"/>
              </a:spcBef>
            </a:pPr>
            <a:r>
              <a:rPr lang="en-US" dirty="0"/>
              <a:t>Completion: April 2022</a:t>
            </a:r>
          </a:p>
        </p:txBody>
      </p:sp>
      <p:sp>
        <p:nvSpPr>
          <p:cNvPr id="13" name="Rectangle 12"/>
          <p:cNvSpPr/>
          <p:nvPr/>
        </p:nvSpPr>
        <p:spPr>
          <a:xfrm>
            <a:off x="695381" y="1837881"/>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Hamid Kalantar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Cogan Semler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$2.2M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Construction</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Exempt/ Not a Project</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782179" y="554162"/>
            <a:ext cx="11409822" cy="1023457"/>
          </a:xfrm>
        </p:spPr>
        <p:txBody>
          <a:bodyPr anchor="t">
            <a:noAutofit/>
          </a:bodyPr>
          <a:lstStyle/>
          <a:p>
            <a:r>
              <a:rPr lang="en-US" sz="3600" spc="-100" dirty="0"/>
              <a:t>CIP </a:t>
            </a:r>
            <a:r>
              <a:rPr lang="da-DK" sz="3600" spc="-100" dirty="0"/>
              <a:t>104289: Replace T2E Roof Hydronic Pipe Insulation</a:t>
            </a:r>
            <a:br>
              <a:rPr lang="en-US" sz="3600" spc="-100" dirty="0"/>
            </a:br>
            <a:endParaRPr lang="en-US" sz="3600" spc="-100" dirty="0"/>
          </a:p>
        </p:txBody>
      </p:sp>
      <p:grpSp>
        <p:nvGrpSpPr>
          <p:cNvPr id="18" name="Group 17">
            <a:extLst>
              <a:ext uri="{FF2B5EF4-FFF2-40B4-BE49-F238E27FC236}">
                <a16:creationId xmlns:a16="http://schemas.microsoft.com/office/drawing/2014/main" id="{F82590E6-71D8-4BEC-9F7A-7260830BA036}"/>
              </a:ext>
            </a:extLst>
          </p:cNvPr>
          <p:cNvGrpSpPr/>
          <p:nvPr/>
        </p:nvGrpSpPr>
        <p:grpSpPr>
          <a:xfrm>
            <a:off x="7870658" y="1175657"/>
            <a:ext cx="3356141" cy="1590825"/>
            <a:chOff x="5920124" y="450723"/>
            <a:chExt cx="2471452" cy="984981"/>
          </a:xfrm>
        </p:grpSpPr>
        <p:pic>
          <p:nvPicPr>
            <p:cNvPr id="20" name="Picture 2">
              <a:extLst>
                <a:ext uri="{FF2B5EF4-FFF2-40B4-BE49-F238E27FC236}">
                  <a16:creationId xmlns:a16="http://schemas.microsoft.com/office/drawing/2014/main" id="{378A41CE-4C8D-4904-AC61-1872955862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0124" y="450723"/>
              <a:ext cx="2471452" cy="9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a:extLst>
                <a:ext uri="{FF2B5EF4-FFF2-40B4-BE49-F238E27FC236}">
                  <a16:creationId xmlns:a16="http://schemas.microsoft.com/office/drawing/2014/main" id="{5869748E-2250-45C9-8DCC-E9BED1ADB90B}"/>
                </a:ext>
              </a:extLst>
            </p:cNvPr>
            <p:cNvCxnSpPr/>
            <p:nvPr/>
          </p:nvCxnSpPr>
          <p:spPr>
            <a:xfrm flipH="1" flipV="1">
              <a:off x="6492240" y="1062990"/>
              <a:ext cx="68580" cy="342900"/>
            </a:xfrm>
            <a:prstGeom prst="straightConnector1">
              <a:avLst/>
            </a:prstGeom>
            <a:ln w="1905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pic>
        <p:nvPicPr>
          <p:cNvPr id="22" name="Picture 21">
            <a:extLst>
              <a:ext uri="{FF2B5EF4-FFF2-40B4-BE49-F238E27FC236}">
                <a16:creationId xmlns:a16="http://schemas.microsoft.com/office/drawing/2014/main" id="{C8A0733B-A9B6-4445-A4B1-3C33FBF73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7025028" y="2011398"/>
            <a:ext cx="3522521" cy="5267673"/>
          </a:xfrm>
          <a:prstGeom prst="rect">
            <a:avLst/>
          </a:prstGeom>
        </p:spPr>
      </p:pic>
    </p:spTree>
    <p:extLst>
      <p:ext uri="{BB962C8B-B14F-4D97-AF65-F5344CB8AC3E}">
        <p14:creationId xmlns:p14="http://schemas.microsoft.com/office/powerpoint/2010/main" val="349824031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7F7FCEE-5C84-4C92-8EF3-64FF5EC20C14}"/>
              </a:ext>
            </a:extLst>
          </p:cNvPr>
          <p:cNvGrpSpPr/>
          <p:nvPr/>
        </p:nvGrpSpPr>
        <p:grpSpPr>
          <a:xfrm>
            <a:off x="8598877" y="682822"/>
            <a:ext cx="3227568" cy="1581511"/>
            <a:chOff x="5920124" y="450723"/>
            <a:chExt cx="2471452" cy="984981"/>
          </a:xfrm>
        </p:grpSpPr>
        <p:pic>
          <p:nvPicPr>
            <p:cNvPr id="19" name="Picture 2">
              <a:extLst>
                <a:ext uri="{FF2B5EF4-FFF2-40B4-BE49-F238E27FC236}">
                  <a16:creationId xmlns:a16="http://schemas.microsoft.com/office/drawing/2014/main" id="{B91CC3EA-A58F-4102-B9FF-748B48174F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0124" y="450723"/>
              <a:ext cx="2471452" cy="9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a:extLst>
                <a:ext uri="{FF2B5EF4-FFF2-40B4-BE49-F238E27FC236}">
                  <a16:creationId xmlns:a16="http://schemas.microsoft.com/office/drawing/2014/main" id="{10A45D34-34AA-43B5-AB04-8C863AAA067B}"/>
                </a:ext>
              </a:extLst>
            </p:cNvPr>
            <p:cNvCxnSpPr/>
            <p:nvPr/>
          </p:nvCxnSpPr>
          <p:spPr>
            <a:xfrm flipV="1">
              <a:off x="6354699" y="1003972"/>
              <a:ext cx="88759" cy="423003"/>
            </a:xfrm>
            <a:prstGeom prst="straightConnector1">
              <a:avLst/>
            </a:prstGeom>
            <a:ln w="19050">
              <a:solidFill>
                <a:schemeClr val="tx1"/>
              </a:solidFill>
              <a:tailEnd type="arrow"/>
            </a:ln>
          </p:spPr>
          <p:style>
            <a:lnRef idx="2">
              <a:schemeClr val="accent5"/>
            </a:lnRef>
            <a:fillRef idx="0">
              <a:schemeClr val="accent5"/>
            </a:fillRef>
            <a:effectRef idx="1">
              <a:schemeClr val="accent5"/>
            </a:effectRef>
            <a:fontRef idx="minor">
              <a:schemeClr val="tx1"/>
            </a:fontRef>
          </p:style>
        </p:cxnSp>
        <p:cxnSp>
          <p:nvCxnSpPr>
            <p:cNvPr id="24" name="Straight Arrow Connector 23">
              <a:extLst>
                <a:ext uri="{FF2B5EF4-FFF2-40B4-BE49-F238E27FC236}">
                  <a16:creationId xmlns:a16="http://schemas.microsoft.com/office/drawing/2014/main" id="{6CEF9BD8-92BE-4D23-AE80-3CAF13018230}"/>
                </a:ext>
              </a:extLst>
            </p:cNvPr>
            <p:cNvCxnSpPr/>
            <p:nvPr/>
          </p:nvCxnSpPr>
          <p:spPr>
            <a:xfrm flipV="1">
              <a:off x="6354699" y="1028976"/>
              <a:ext cx="227221" cy="379801"/>
            </a:xfrm>
            <a:prstGeom prst="straightConnector1">
              <a:avLst/>
            </a:prstGeom>
            <a:ln w="1905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pic>
        <p:nvPicPr>
          <p:cNvPr id="25" name="Picture 24">
            <a:extLst>
              <a:ext uri="{FF2B5EF4-FFF2-40B4-BE49-F238E27FC236}">
                <a16:creationId xmlns:a16="http://schemas.microsoft.com/office/drawing/2014/main" id="{CD2016A5-A412-4444-83F3-32FF9CE119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53"/>
          <a:stretch/>
        </p:blipFill>
        <p:spPr>
          <a:xfrm>
            <a:off x="4735766" y="2514892"/>
            <a:ext cx="5054657" cy="3111579"/>
          </a:xfrm>
          <a:prstGeom prst="rect">
            <a:avLst/>
          </a:prstGeom>
        </p:spPr>
      </p:pic>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53293" y="2066786"/>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53293" y="2523852"/>
            <a:ext cx="5723812" cy="1228424"/>
          </a:xfrm>
        </p:spPr>
        <p:txBody>
          <a:bodyPr>
            <a:noAutofit/>
          </a:bodyPr>
          <a:lstStyle/>
          <a:p>
            <a:pPr>
              <a:lnSpc>
                <a:spcPts val="1900"/>
              </a:lnSpc>
              <a:spcBef>
                <a:spcPts val="300"/>
              </a:spcBef>
            </a:pPr>
            <a:r>
              <a:rPr lang="en-US" sz="1800" dirty="0"/>
              <a:t>Remodel T2E for new ACO, </a:t>
            </a:r>
            <a:br>
              <a:rPr lang="en-US" sz="1800" dirty="0"/>
            </a:br>
            <a:r>
              <a:rPr lang="en-US" sz="1800" dirty="0"/>
              <a:t>Lost &amp; Found and HPD offices</a:t>
            </a:r>
          </a:p>
          <a:p>
            <a:pPr>
              <a:lnSpc>
                <a:spcPts val="1900"/>
              </a:lnSpc>
              <a:spcBef>
                <a:spcPts val="300"/>
              </a:spcBef>
            </a:pPr>
            <a:r>
              <a:rPr lang="en-US" sz="1800" dirty="0"/>
              <a:t>Construct new warm shell at T2E </a:t>
            </a:r>
            <a:br>
              <a:rPr lang="en-US" sz="1800" dirty="0"/>
            </a:br>
            <a:r>
              <a:rPr lang="en-US" sz="1800" dirty="0"/>
              <a:t>for TSA Breakroom</a:t>
            </a:r>
          </a:p>
          <a:p>
            <a:pPr>
              <a:lnSpc>
                <a:spcPts val="1900"/>
              </a:lnSpc>
              <a:spcBef>
                <a:spcPts val="300"/>
              </a:spcBef>
            </a:pPr>
            <a:r>
              <a:rPr lang="en-US" sz="1800" dirty="0"/>
              <a:t>Remodel T2W for new AODM offices</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540592" y="3931192"/>
            <a:ext cx="5183188" cy="584200"/>
          </a:xfrm>
        </p:spPr>
        <p:txBody>
          <a:bodyPr/>
          <a:lstStyle/>
          <a:p>
            <a:r>
              <a:rPr lang="en-US" dirty="0"/>
              <a:t>PROJECT MILESTONES</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79295" y="203399"/>
            <a:ext cx="11409822" cy="1023457"/>
          </a:xfrm>
        </p:spPr>
        <p:txBody>
          <a:bodyPr anchor="t">
            <a:noAutofit/>
          </a:bodyPr>
          <a:lstStyle/>
          <a:p>
            <a:r>
              <a:rPr lang="en-US" sz="3600" spc="-100" dirty="0"/>
              <a:t>CIP </a:t>
            </a:r>
            <a:r>
              <a:rPr lang="da-DK" sz="3600" spc="-100" dirty="0"/>
              <a:t>104290 Remodel T2E for ACO &amp; HPD Relocations</a:t>
            </a:r>
            <a:br>
              <a:rPr lang="en-US" sz="3600" spc="-100" dirty="0"/>
            </a:br>
            <a:endParaRPr lang="en-US" sz="3600" spc="-100" dirty="0"/>
          </a:p>
        </p:txBody>
      </p:sp>
      <p:sp>
        <p:nvSpPr>
          <p:cNvPr id="30" name="TextBox 29">
            <a:extLst>
              <a:ext uri="{FF2B5EF4-FFF2-40B4-BE49-F238E27FC236}">
                <a16:creationId xmlns:a16="http://schemas.microsoft.com/office/drawing/2014/main" id="{DEAD63E3-9C6B-465B-B4BD-F722A7FE624E}"/>
              </a:ext>
            </a:extLst>
          </p:cNvPr>
          <p:cNvSpPr txBox="1"/>
          <p:nvPr/>
        </p:nvSpPr>
        <p:spPr>
          <a:xfrm>
            <a:off x="5635541" y="2175756"/>
            <a:ext cx="6212261" cy="338554"/>
          </a:xfrm>
          <a:prstGeom prst="rect">
            <a:avLst/>
          </a:prstGeom>
          <a:noFill/>
        </p:spPr>
        <p:txBody>
          <a:bodyPr wrap="square" rtlCol="0">
            <a:spAutoFit/>
          </a:bodyPr>
          <a:lstStyle/>
          <a:p>
            <a:pPr algn="ctr"/>
            <a:r>
              <a:rPr lang="en-US" sz="1600" b="1" dirty="0">
                <a:solidFill>
                  <a:srgbClr val="FAA21B"/>
                </a:solidFill>
                <a:latin typeface="+mj-lt"/>
              </a:rPr>
              <a:t>T2W North Rotunda  Airport Operations Duty Manager Office (AODM)</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50059" y="4429787"/>
            <a:ext cx="6491047" cy="2208061"/>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spcBef>
                <a:spcPts val="300"/>
              </a:spcBef>
            </a:pPr>
            <a:r>
              <a:rPr lang="en-US" sz="1800" dirty="0"/>
              <a:t>AODM Move to T2W office December 2021</a:t>
            </a:r>
          </a:p>
          <a:p>
            <a:pPr>
              <a:lnSpc>
                <a:spcPts val="1900"/>
              </a:lnSpc>
              <a:spcBef>
                <a:spcPts val="300"/>
              </a:spcBef>
            </a:pPr>
            <a:r>
              <a:rPr lang="en-US" sz="1800" dirty="0"/>
              <a:t>TSA warm shell handover December 2021</a:t>
            </a:r>
          </a:p>
          <a:p>
            <a:pPr>
              <a:lnSpc>
                <a:spcPts val="1900"/>
              </a:lnSpc>
              <a:spcBef>
                <a:spcPts val="300"/>
              </a:spcBef>
            </a:pPr>
            <a:r>
              <a:rPr lang="en-US" sz="1800" dirty="0"/>
              <a:t>ACO, SIDA Training Room, and </a:t>
            </a:r>
            <a:br>
              <a:rPr lang="en-US" sz="1800" dirty="0"/>
            </a:br>
            <a:r>
              <a:rPr lang="en-US" sz="1800" dirty="0"/>
              <a:t>Lost and Found move February 2022 </a:t>
            </a:r>
          </a:p>
          <a:p>
            <a:pPr>
              <a:lnSpc>
                <a:spcPts val="1900"/>
              </a:lnSpc>
              <a:spcBef>
                <a:spcPts val="300"/>
              </a:spcBef>
            </a:pPr>
            <a:r>
              <a:rPr lang="en-US" sz="1800" dirty="0"/>
              <a:t>Completion: April 2022</a:t>
            </a:r>
          </a:p>
        </p:txBody>
      </p:sp>
      <p:pic>
        <p:nvPicPr>
          <p:cNvPr id="18" name="Picture 17">
            <a:extLst>
              <a:ext uri="{FF2B5EF4-FFF2-40B4-BE49-F238E27FC236}">
                <a16:creationId xmlns:a16="http://schemas.microsoft.com/office/drawing/2014/main" id="{E1AAA943-CECF-4DAA-82F5-253D79E6E5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85200" y="3213233"/>
            <a:ext cx="4106800" cy="2985276"/>
          </a:xfrm>
          <a:prstGeom prst="rect">
            <a:avLst/>
          </a:prstGeom>
          <a:scene3d>
            <a:camera prst="orthographicFront"/>
            <a:lightRig rig="sunset" dir="t"/>
          </a:scene3d>
        </p:spPr>
      </p:pic>
      <p:sp>
        <p:nvSpPr>
          <p:cNvPr id="20" name="Rectangle 19">
            <a:extLst>
              <a:ext uri="{FF2B5EF4-FFF2-40B4-BE49-F238E27FC236}">
                <a16:creationId xmlns:a16="http://schemas.microsoft.com/office/drawing/2014/main" id="{B3EA409B-9710-4AE9-9FB4-B1AA416056DB}"/>
              </a:ext>
            </a:extLst>
          </p:cNvPr>
          <p:cNvSpPr/>
          <p:nvPr/>
        </p:nvSpPr>
        <p:spPr>
          <a:xfrm>
            <a:off x="539470" y="374598"/>
            <a:ext cx="365497" cy="89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710306-3267-45AC-B5CA-DB9EDF698C7B}"/>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0592" y="986357"/>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Hamid Kalantar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Clint Welch</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$6.1M</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Construction</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t>
            </a:r>
            <a:r>
              <a:rPr lang="en-US" sz="1400" dirty="0" err="1">
                <a:solidFill>
                  <a:srgbClr val="3D4543"/>
                </a:solidFill>
                <a:latin typeface="Open Sans" panose="020B0606030504020204" pitchFamily="34" charset="0"/>
                <a:ea typeface="Open Sans" panose="020B0606030504020204" pitchFamily="34" charset="0"/>
                <a:cs typeface="Open Sans" panose="020B0606030504020204" pitchFamily="34" charset="0"/>
              </a:rPr>
              <a:t>CatEx</a:t>
            </a:r>
            <a:endPar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238601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33F7573E-EA3C-4B4F-91FB-97BC827B89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9707" y="3589941"/>
            <a:ext cx="4402911" cy="2427738"/>
          </a:xfrm>
          <a:prstGeom prst="rect">
            <a:avLst/>
          </a:prstGeom>
        </p:spPr>
      </p:pic>
      <p:pic>
        <p:nvPicPr>
          <p:cNvPr id="6" name="Content Placeholder 6">
            <a:extLst>
              <a:ext uri="{FF2B5EF4-FFF2-40B4-BE49-F238E27FC236}">
                <a16:creationId xmlns:a16="http://schemas.microsoft.com/office/drawing/2014/main" id="{A6B1E281-CE32-468E-8351-7D983A58E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6194" y="3594263"/>
            <a:ext cx="4365470" cy="2408898"/>
          </a:xfrm>
          <a:prstGeom prst="rect">
            <a:avLst/>
          </a:prstGeom>
        </p:spPr>
      </p:pic>
      <p:sp>
        <p:nvSpPr>
          <p:cNvPr id="7" name="TextBox 6">
            <a:extLst>
              <a:ext uri="{FF2B5EF4-FFF2-40B4-BE49-F238E27FC236}">
                <a16:creationId xmlns:a16="http://schemas.microsoft.com/office/drawing/2014/main" id="{6A984868-2996-46FF-90EE-1DC02A569B1A}"/>
              </a:ext>
            </a:extLst>
          </p:cNvPr>
          <p:cNvSpPr txBox="1"/>
          <p:nvPr/>
        </p:nvSpPr>
        <p:spPr>
          <a:xfrm>
            <a:off x="665735" y="6003032"/>
            <a:ext cx="5240509" cy="338554"/>
          </a:xfrm>
          <a:prstGeom prst="rect">
            <a:avLst/>
          </a:prstGeom>
          <a:noFill/>
        </p:spPr>
        <p:txBody>
          <a:bodyPr wrap="square" rtlCol="0">
            <a:spAutoFit/>
          </a:bodyPr>
          <a:lstStyle/>
          <a:p>
            <a:pPr algn="ctr"/>
            <a:r>
              <a:rPr lang="en-US" sz="1600" b="1" dirty="0">
                <a:solidFill>
                  <a:schemeClr val="bg1"/>
                </a:solidFill>
                <a:latin typeface="+mj-lt"/>
              </a:rPr>
              <a:t>Harbor Police Department</a:t>
            </a:r>
          </a:p>
        </p:txBody>
      </p:sp>
      <p:sp>
        <p:nvSpPr>
          <p:cNvPr id="8" name="TextBox 7">
            <a:extLst>
              <a:ext uri="{FF2B5EF4-FFF2-40B4-BE49-F238E27FC236}">
                <a16:creationId xmlns:a16="http://schemas.microsoft.com/office/drawing/2014/main" id="{CDBE02CB-88F2-44B0-92E8-F371F8265394}"/>
              </a:ext>
            </a:extLst>
          </p:cNvPr>
          <p:cNvSpPr txBox="1"/>
          <p:nvPr/>
        </p:nvSpPr>
        <p:spPr>
          <a:xfrm>
            <a:off x="6281421" y="5994154"/>
            <a:ext cx="5240509" cy="369332"/>
          </a:xfrm>
          <a:prstGeom prst="rect">
            <a:avLst/>
          </a:prstGeom>
          <a:noFill/>
        </p:spPr>
        <p:txBody>
          <a:bodyPr wrap="square" rtlCol="0">
            <a:spAutoFit/>
          </a:bodyPr>
          <a:lstStyle/>
          <a:p>
            <a:pPr algn="ctr"/>
            <a:r>
              <a:rPr lang="en-US" b="1" dirty="0">
                <a:solidFill>
                  <a:schemeClr val="bg1"/>
                </a:solidFill>
                <a:latin typeface="+mj-lt"/>
              </a:rPr>
              <a:t>Transportation Security Administration</a:t>
            </a:r>
          </a:p>
        </p:txBody>
      </p:sp>
      <p:grpSp>
        <p:nvGrpSpPr>
          <p:cNvPr id="10" name="Group 9">
            <a:extLst>
              <a:ext uri="{FF2B5EF4-FFF2-40B4-BE49-F238E27FC236}">
                <a16:creationId xmlns:a16="http://schemas.microsoft.com/office/drawing/2014/main" id="{AC5AC2B9-80F9-4A4C-8246-25FE8EBC42DB}"/>
              </a:ext>
            </a:extLst>
          </p:cNvPr>
          <p:cNvGrpSpPr/>
          <p:nvPr/>
        </p:nvGrpSpPr>
        <p:grpSpPr>
          <a:xfrm>
            <a:off x="1677895" y="723824"/>
            <a:ext cx="3845852" cy="2731778"/>
            <a:chOff x="358493" y="570064"/>
            <a:chExt cx="2963808" cy="2105246"/>
          </a:xfrm>
        </p:grpSpPr>
        <p:pic>
          <p:nvPicPr>
            <p:cNvPr id="11" name="Content Placeholder 5">
              <a:extLst>
                <a:ext uri="{FF2B5EF4-FFF2-40B4-BE49-F238E27FC236}">
                  <a16:creationId xmlns:a16="http://schemas.microsoft.com/office/drawing/2014/main" id="{2608C8D4-A5CD-4AE2-A1F4-58C7B0A66E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493" y="570064"/>
              <a:ext cx="2963808" cy="1879095"/>
            </a:xfrm>
            <a:prstGeom prst="rect">
              <a:avLst/>
            </a:prstGeom>
          </p:spPr>
        </p:pic>
        <p:sp>
          <p:nvSpPr>
            <p:cNvPr id="12" name="TextBox 11">
              <a:extLst>
                <a:ext uri="{FF2B5EF4-FFF2-40B4-BE49-F238E27FC236}">
                  <a16:creationId xmlns:a16="http://schemas.microsoft.com/office/drawing/2014/main" id="{D42BDF0A-FE60-4AFF-A474-E8926AE72363}"/>
                </a:ext>
              </a:extLst>
            </p:cNvPr>
            <p:cNvSpPr txBox="1"/>
            <p:nvPr/>
          </p:nvSpPr>
          <p:spPr>
            <a:xfrm>
              <a:off x="746966" y="2414403"/>
              <a:ext cx="2125626" cy="260907"/>
            </a:xfrm>
            <a:prstGeom prst="rect">
              <a:avLst/>
            </a:prstGeom>
            <a:noFill/>
          </p:spPr>
          <p:txBody>
            <a:bodyPr wrap="square" rtlCol="0">
              <a:spAutoFit/>
            </a:bodyPr>
            <a:lstStyle/>
            <a:p>
              <a:pPr algn="ctr"/>
              <a:r>
                <a:rPr lang="en-US" sz="1600" b="1" dirty="0">
                  <a:solidFill>
                    <a:schemeClr val="bg1"/>
                  </a:solidFill>
                  <a:latin typeface="+mj-lt"/>
                </a:rPr>
                <a:t>Access Control Office</a:t>
              </a:r>
            </a:p>
          </p:txBody>
        </p:sp>
      </p:grpSp>
      <p:grpSp>
        <p:nvGrpSpPr>
          <p:cNvPr id="13" name="Group 12">
            <a:extLst>
              <a:ext uri="{FF2B5EF4-FFF2-40B4-BE49-F238E27FC236}">
                <a16:creationId xmlns:a16="http://schemas.microsoft.com/office/drawing/2014/main" id="{16D4410D-FB91-45DD-98E0-D65F515739C1}"/>
              </a:ext>
            </a:extLst>
          </p:cNvPr>
          <p:cNvGrpSpPr/>
          <p:nvPr/>
        </p:nvGrpSpPr>
        <p:grpSpPr>
          <a:xfrm>
            <a:off x="6713590" y="760636"/>
            <a:ext cx="3863916" cy="2716186"/>
            <a:chOff x="3514511" y="586750"/>
            <a:chExt cx="2977729" cy="2093230"/>
          </a:xfrm>
        </p:grpSpPr>
        <p:pic>
          <p:nvPicPr>
            <p:cNvPr id="14" name="Content Placeholder 6">
              <a:extLst>
                <a:ext uri="{FF2B5EF4-FFF2-40B4-BE49-F238E27FC236}">
                  <a16:creationId xmlns:a16="http://schemas.microsoft.com/office/drawing/2014/main" id="{A779C763-FFCF-43FC-B5F2-6BF76A336B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14511" y="586750"/>
              <a:ext cx="2977729" cy="1866933"/>
            </a:xfrm>
            <a:prstGeom prst="rect">
              <a:avLst/>
            </a:prstGeom>
          </p:spPr>
        </p:pic>
        <p:sp>
          <p:nvSpPr>
            <p:cNvPr id="15" name="TextBox 14">
              <a:extLst>
                <a:ext uri="{FF2B5EF4-FFF2-40B4-BE49-F238E27FC236}">
                  <a16:creationId xmlns:a16="http://schemas.microsoft.com/office/drawing/2014/main" id="{4379010D-907D-41E8-9E05-3DEC2ACA49AF}"/>
                </a:ext>
              </a:extLst>
            </p:cNvPr>
            <p:cNvSpPr txBox="1"/>
            <p:nvPr/>
          </p:nvSpPr>
          <p:spPr>
            <a:xfrm>
              <a:off x="4292215" y="2419073"/>
              <a:ext cx="1422320" cy="260907"/>
            </a:xfrm>
            <a:prstGeom prst="rect">
              <a:avLst/>
            </a:prstGeom>
            <a:noFill/>
          </p:spPr>
          <p:txBody>
            <a:bodyPr wrap="square" rtlCol="0">
              <a:spAutoFit/>
            </a:bodyPr>
            <a:lstStyle/>
            <a:p>
              <a:pPr algn="ctr"/>
              <a:r>
                <a:rPr lang="en-US" sz="1600" b="1" dirty="0">
                  <a:solidFill>
                    <a:schemeClr val="bg1"/>
                  </a:solidFill>
                  <a:latin typeface="+mj-lt"/>
                </a:rPr>
                <a:t>Lost and Found</a:t>
              </a:r>
            </a:p>
          </p:txBody>
        </p:sp>
      </p:grpSp>
      <p:sp>
        <p:nvSpPr>
          <p:cNvPr id="16" name="Title 1">
            <a:extLst>
              <a:ext uri="{FF2B5EF4-FFF2-40B4-BE49-F238E27FC236}">
                <a16:creationId xmlns:a16="http://schemas.microsoft.com/office/drawing/2014/main" id="{4A26522A-77C5-4B0D-97F3-DF7242F34A2C}"/>
              </a:ext>
            </a:extLst>
          </p:cNvPr>
          <p:cNvSpPr>
            <a:spLocks noGrp="1"/>
          </p:cNvSpPr>
          <p:nvPr>
            <p:ph type="title"/>
          </p:nvPr>
        </p:nvSpPr>
        <p:spPr>
          <a:xfrm>
            <a:off x="1524000" y="-28314"/>
            <a:ext cx="9144000" cy="857250"/>
          </a:xfrm>
        </p:spPr>
        <p:txBody>
          <a:bodyPr/>
          <a:lstStyle/>
          <a:p>
            <a:r>
              <a:rPr lang="en-US" sz="2800" dirty="0"/>
              <a:t>T2E</a:t>
            </a:r>
          </a:p>
        </p:txBody>
      </p:sp>
    </p:spTree>
    <p:extLst>
      <p:ext uri="{BB962C8B-B14F-4D97-AF65-F5344CB8AC3E}">
        <p14:creationId xmlns:p14="http://schemas.microsoft.com/office/powerpoint/2010/main" val="270452724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729648" y="792794"/>
            <a:ext cx="3462352" cy="1596137"/>
            <a:chOff x="5434613" y="284626"/>
            <a:chExt cx="3401238" cy="1355542"/>
          </a:xfrm>
        </p:grpSpPr>
        <p:pic>
          <p:nvPicPr>
            <p:cNvPr id="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4613" y="284626"/>
              <a:ext cx="3401238" cy="135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6887497" y="1218979"/>
              <a:ext cx="660543" cy="241111"/>
            </a:xfrm>
            <a:prstGeom prst="straightConnector1">
              <a:avLst/>
            </a:prstGeom>
            <a:ln w="12700">
              <a:solidFill>
                <a:schemeClr val="tx1"/>
              </a:solidFill>
              <a:tailEnd type="arrow"/>
            </a:ln>
          </p:spPr>
          <p:style>
            <a:lnRef idx="2">
              <a:schemeClr val="accent5"/>
            </a:lnRef>
            <a:fillRef idx="0">
              <a:schemeClr val="accent5"/>
            </a:fillRef>
            <a:effectRef idx="1">
              <a:schemeClr val="accent5"/>
            </a:effectRef>
            <a:fontRef idx="minor">
              <a:schemeClr val="tx1"/>
            </a:fontRef>
          </p:style>
        </p:cxn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8000" y="745489"/>
            <a:ext cx="3865163" cy="1318536"/>
          </a:xfrm>
          <a:prstGeom prst="rect">
            <a:avLst/>
          </a:prstGeom>
        </p:spPr>
      </p:pic>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87885" y="3034094"/>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87885" y="3538736"/>
            <a:ext cx="5750552" cy="635254"/>
          </a:xfrm>
        </p:spPr>
        <p:txBody>
          <a:bodyPr>
            <a:noAutofit/>
          </a:bodyPr>
          <a:lstStyle/>
          <a:p>
            <a:pPr>
              <a:lnSpc>
                <a:spcPts val="1900"/>
              </a:lnSpc>
              <a:spcBef>
                <a:spcPts val="300"/>
              </a:spcBef>
            </a:pPr>
            <a:r>
              <a:rPr lang="en-US" dirty="0"/>
              <a:t>Replace existing solid waste and </a:t>
            </a:r>
            <a:r>
              <a:rPr lang="en-US" dirty="0" err="1"/>
              <a:t>triturator</a:t>
            </a:r>
            <a:r>
              <a:rPr lang="en-US" dirty="0"/>
              <a:t>/vehicle wash facilities </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587885" y="4139036"/>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39470" y="4670898"/>
            <a:ext cx="6278187" cy="1305276"/>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spcBef>
                <a:spcPts val="300"/>
              </a:spcBef>
            </a:pPr>
            <a:r>
              <a:rPr lang="en-US" dirty="0"/>
              <a:t>NTP: November 2021</a:t>
            </a:r>
          </a:p>
          <a:p>
            <a:pPr>
              <a:lnSpc>
                <a:spcPts val="1900"/>
              </a:lnSpc>
              <a:spcBef>
                <a:spcPts val="300"/>
              </a:spcBef>
            </a:pPr>
            <a:r>
              <a:rPr lang="en-US" dirty="0"/>
              <a:t>Project Completion: August 2023</a:t>
            </a:r>
          </a:p>
        </p:txBody>
      </p:sp>
      <p:sp>
        <p:nvSpPr>
          <p:cNvPr id="13" name="Rectangle 12"/>
          <p:cNvSpPr/>
          <p:nvPr/>
        </p:nvSpPr>
        <p:spPr>
          <a:xfrm>
            <a:off x="570280" y="1275211"/>
            <a:ext cx="5069254" cy="1384995"/>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Lin </a:t>
            </a:r>
            <a:r>
              <a:rPr lang="en-US" sz="1400" dirty="0" err="1">
                <a:solidFill>
                  <a:srgbClr val="3D4543"/>
                </a:solidFill>
                <a:latin typeface="Open Sans" panose="020B0606030504020204" pitchFamily="34" charset="0"/>
                <a:ea typeface="Open Sans" panose="020B0606030504020204" pitchFamily="34" charset="0"/>
                <a:cs typeface="Open Sans" panose="020B0606030504020204" pitchFamily="34" charset="0"/>
              </a:rPr>
              <a:t>Lin</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Richard Gilb &amp; Amiel Porta</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$26.1M </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Construction</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t>
            </a:r>
            <a:r>
              <a:rPr lang="en-US" sz="1400" dirty="0">
                <a:solidFill>
                  <a:srgbClr val="3D4543"/>
                </a:solidFill>
                <a:latin typeface="Open Sans" panose="020B0606030504020204" pitchFamily="34" charset="0"/>
                <a:ea typeface="Calibri" panose="020F0502020204030204" pitchFamily="34" charset="0"/>
              </a:rPr>
              <a:t>Under Review; CDP anticipated 10/2021</a:t>
            </a:r>
            <a:endPar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defTabSz="822960">
              <a:defRPr/>
            </a:pPr>
            <a:r>
              <a:rPr lang="en-US"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Potential Least Tern Impacts</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79295" y="172549"/>
            <a:ext cx="11409822" cy="1023457"/>
          </a:xfrm>
        </p:spPr>
        <p:txBody>
          <a:bodyPr anchor="t">
            <a:noAutofit/>
          </a:bodyPr>
          <a:lstStyle/>
          <a:p>
            <a:r>
              <a:rPr lang="en-US" sz="3400" spc="-100" dirty="0"/>
              <a:t>CIP 104274: East Solid &amp; Liquid Waste Facilities</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9029" y="2437913"/>
            <a:ext cx="5812971" cy="4420087"/>
          </a:xfrm>
          <a:prstGeom prst="rect">
            <a:avLst/>
          </a:prstGeom>
        </p:spPr>
      </p:pic>
      <p:sp>
        <p:nvSpPr>
          <p:cNvPr id="14" name="TextBox 13">
            <a:extLst>
              <a:ext uri="{FF2B5EF4-FFF2-40B4-BE49-F238E27FC236}">
                <a16:creationId xmlns:a16="http://schemas.microsoft.com/office/drawing/2014/main" id="{4DB2CBDF-2906-4AE7-A4A8-421BFA34861F}"/>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38</a:t>
            </a:fld>
            <a:endParaRPr lang="en-US" sz="1200" dirty="0">
              <a:solidFill>
                <a:schemeClr val="bg1"/>
              </a:solidFill>
              <a:latin typeface="Trebuchet MS" panose="020B0703020202090204" pitchFamily="34" charset="0"/>
            </a:endParaRPr>
          </a:p>
        </p:txBody>
      </p:sp>
      <p:sp>
        <p:nvSpPr>
          <p:cNvPr id="21" name="Rectangle 20">
            <a:extLst>
              <a:ext uri="{FF2B5EF4-FFF2-40B4-BE49-F238E27FC236}">
                <a16:creationId xmlns:a16="http://schemas.microsoft.com/office/drawing/2014/main" id="{C997AB50-04D1-44A3-81DA-CD6FC90D0D62}"/>
              </a:ext>
            </a:extLst>
          </p:cNvPr>
          <p:cNvSpPr/>
          <p:nvPr/>
        </p:nvSpPr>
        <p:spPr>
          <a:xfrm>
            <a:off x="539470" y="374598"/>
            <a:ext cx="339825" cy="84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3BC1941-8279-4192-9A1E-C22B579DCB77}"/>
              </a:ext>
            </a:extLst>
          </p:cNvPr>
          <p:cNvSpPr/>
          <p:nvPr/>
        </p:nvSpPr>
        <p:spPr>
          <a:xfrm>
            <a:off x="663663" y="145819"/>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70903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F577F19-9DC8-4359-8B84-799C06741B80}"/>
              </a:ext>
            </a:extLst>
          </p:cNvPr>
          <p:cNvPicPr>
            <a:picLocks noChangeAspect="1"/>
          </p:cNvPicPr>
          <p:nvPr/>
        </p:nvPicPr>
        <p:blipFill>
          <a:blip r:embed="rId3"/>
          <a:stretch>
            <a:fillRect/>
          </a:stretch>
        </p:blipFill>
        <p:spPr>
          <a:xfrm>
            <a:off x="6462533" y="2930984"/>
            <a:ext cx="5729467" cy="3927016"/>
          </a:xfrm>
          <a:prstGeom prst="rect">
            <a:avLst/>
          </a:prstGeom>
        </p:spPr>
      </p:pic>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96226" y="2240789"/>
            <a:ext cx="528823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96226" y="2746489"/>
            <a:ext cx="5866307" cy="3006611"/>
          </a:xfrm>
        </p:spPr>
        <p:txBody>
          <a:bodyPr>
            <a:noAutofit/>
          </a:bodyPr>
          <a:lstStyle/>
          <a:p>
            <a:pPr>
              <a:lnSpc>
                <a:spcPts val="2000"/>
              </a:lnSpc>
              <a:spcBef>
                <a:spcPts val="300"/>
              </a:spcBef>
            </a:pPr>
            <a:r>
              <a:rPr lang="en-US" sz="1800" dirty="0"/>
              <a:t>Replace existing truck fueling rack in conflict with T1 construction</a:t>
            </a:r>
          </a:p>
          <a:p>
            <a:pPr>
              <a:lnSpc>
                <a:spcPts val="2000"/>
              </a:lnSpc>
              <a:spcBef>
                <a:spcPts val="300"/>
              </a:spcBef>
            </a:pPr>
            <a:r>
              <a:rPr lang="en-US" sz="1800" dirty="0"/>
              <a:t>Provide backup and supplemental aircraft fueling capability to support the proposed hydrant system </a:t>
            </a:r>
          </a:p>
          <a:p>
            <a:pPr>
              <a:lnSpc>
                <a:spcPts val="2000"/>
              </a:lnSpc>
              <a:spcBef>
                <a:spcPts val="300"/>
              </a:spcBef>
            </a:pPr>
            <a:r>
              <a:rPr lang="en-US" sz="1800" dirty="0"/>
              <a:t>Includes 5 fueling bays that meet the most current operational, safety, and sustainability requirements</a:t>
            </a:r>
          </a:p>
          <a:p>
            <a:pPr>
              <a:lnSpc>
                <a:spcPts val="2000"/>
              </a:lnSpc>
              <a:spcBef>
                <a:spcPts val="300"/>
              </a:spcBef>
            </a:pPr>
            <a:r>
              <a:rPr lang="en-US" sz="1800" dirty="0"/>
              <a:t>Includes connection from fuel farm to new hydrant fuel system piping</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596226" y="4963987"/>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94750" y="5443079"/>
            <a:ext cx="5039954" cy="935201"/>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300"/>
              </a:spcBef>
            </a:pPr>
            <a:r>
              <a:rPr lang="en-US" sz="1800" dirty="0"/>
              <a:t>Construction Start: May 2021</a:t>
            </a:r>
          </a:p>
          <a:p>
            <a:pPr>
              <a:lnSpc>
                <a:spcPts val="2000"/>
              </a:lnSpc>
              <a:spcBef>
                <a:spcPts val="300"/>
              </a:spcBef>
            </a:pPr>
            <a:r>
              <a:rPr lang="en-US" sz="1800" dirty="0"/>
              <a:t>Completion: May 2022</a:t>
            </a:r>
          </a:p>
          <a:p>
            <a:pPr>
              <a:lnSpc>
                <a:spcPts val="1900"/>
              </a:lnSpc>
              <a:spcBef>
                <a:spcPts val="300"/>
              </a:spcBef>
            </a:pPr>
            <a:endParaRPr lang="en-US" sz="1600" dirty="0"/>
          </a:p>
        </p:txBody>
      </p:sp>
      <p:sp>
        <p:nvSpPr>
          <p:cNvPr id="13" name="Rectangle 12"/>
          <p:cNvSpPr/>
          <p:nvPr/>
        </p:nvSpPr>
        <p:spPr>
          <a:xfrm>
            <a:off x="1425600" y="1088798"/>
            <a:ext cx="6443475"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Lin </a:t>
            </a:r>
            <a:r>
              <a:rPr lang="en-US" sz="1400" dirty="0" err="1">
                <a:solidFill>
                  <a:srgbClr val="3D4543"/>
                </a:solidFill>
                <a:latin typeface="Open Sans" panose="020B0606030504020204" pitchFamily="34" charset="0"/>
                <a:ea typeface="Open Sans" panose="020B0606030504020204" pitchFamily="34" charset="0"/>
                <a:cs typeface="Open Sans" panose="020B0606030504020204" pitchFamily="34" charset="0"/>
              </a:rPr>
              <a:t>Lin</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Jeff Rasor</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Estimated Project Cost: $14.1M     </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Construction</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All entitlements received</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075576" y="223360"/>
            <a:ext cx="11623018" cy="535763"/>
          </a:xfrm>
        </p:spPr>
        <p:txBody>
          <a:bodyPr anchor="t">
            <a:noAutofit/>
          </a:bodyPr>
          <a:lstStyle/>
          <a:p>
            <a:r>
              <a:rPr lang="en-US" sz="3600" spc="-100" dirty="0"/>
              <a:t>CIP 104249A: West </a:t>
            </a:r>
            <a:r>
              <a:rPr lang="en-US" sz="3600" spc="-100" dirty="0" err="1"/>
              <a:t>Refueler</a:t>
            </a:r>
            <a:r>
              <a:rPr lang="en-US" sz="3600" spc="-100" dirty="0"/>
              <a:t> Loading Facility</a:t>
            </a:r>
          </a:p>
        </p:txBody>
      </p:sp>
      <p:grpSp>
        <p:nvGrpSpPr>
          <p:cNvPr id="29" name="Group 28">
            <a:extLst>
              <a:ext uri="{FF2B5EF4-FFF2-40B4-BE49-F238E27FC236}">
                <a16:creationId xmlns:a16="http://schemas.microsoft.com/office/drawing/2014/main" id="{F5D19AC5-49C6-4AD6-B78A-B9FCF3F5CC56}"/>
              </a:ext>
            </a:extLst>
          </p:cNvPr>
          <p:cNvGrpSpPr/>
          <p:nvPr/>
        </p:nvGrpSpPr>
        <p:grpSpPr>
          <a:xfrm>
            <a:off x="8394970" y="690763"/>
            <a:ext cx="3670682" cy="1587899"/>
            <a:chOff x="7413487" y="297686"/>
            <a:chExt cx="4625478" cy="1843457"/>
          </a:xfrm>
        </p:grpSpPr>
        <p:pic>
          <p:nvPicPr>
            <p:cNvPr id="37" name="Picture 2">
              <a:extLst>
                <a:ext uri="{FF2B5EF4-FFF2-40B4-BE49-F238E27FC236}">
                  <a16:creationId xmlns:a16="http://schemas.microsoft.com/office/drawing/2014/main" id="{E7ABB6D4-B6A0-4637-9E4A-5830241CDA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3487" y="297686"/>
              <a:ext cx="4625478" cy="184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a:extLst>
                <a:ext uri="{FF2B5EF4-FFF2-40B4-BE49-F238E27FC236}">
                  <a16:creationId xmlns:a16="http://schemas.microsoft.com/office/drawing/2014/main" id="{03C46D27-5F5C-4B8E-8A69-90E2EFCB1312}"/>
                </a:ext>
              </a:extLst>
            </p:cNvPr>
            <p:cNvCxnSpPr>
              <a:cxnSpLocks/>
              <a:endCxn id="39" idx="5"/>
            </p:cNvCxnSpPr>
            <p:nvPr/>
          </p:nvCxnSpPr>
          <p:spPr>
            <a:xfrm flipH="1" flipV="1">
              <a:off x="8021324" y="1152586"/>
              <a:ext cx="675002" cy="8762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9" name="Oval 38">
              <a:extLst>
                <a:ext uri="{FF2B5EF4-FFF2-40B4-BE49-F238E27FC236}">
                  <a16:creationId xmlns:a16="http://schemas.microsoft.com/office/drawing/2014/main" id="{06EF4EA3-830B-4DB9-842C-97B530F80EE4}"/>
                </a:ext>
              </a:extLst>
            </p:cNvPr>
            <p:cNvSpPr/>
            <p:nvPr/>
          </p:nvSpPr>
          <p:spPr>
            <a:xfrm>
              <a:off x="7949546" y="1084864"/>
              <a:ext cx="84093" cy="793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a:extLst>
              <a:ext uri="{FF2B5EF4-FFF2-40B4-BE49-F238E27FC236}">
                <a16:creationId xmlns:a16="http://schemas.microsoft.com/office/drawing/2014/main" id="{9F7093A2-2E6A-49AF-973B-E090C05A579D}"/>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latin typeface="Trebuchet MS" panose="020B0703020202090204" pitchFamily="34" charset="0"/>
              </a:rPr>
              <a:pPr algn="r"/>
              <a:t>39</a:t>
            </a:fld>
            <a:endParaRPr lang="en-US" sz="1200" dirty="0">
              <a:latin typeface="Trebuchet MS" panose="020B0703020202090204" pitchFamily="34" charset="0"/>
            </a:endParaRPr>
          </a:p>
        </p:txBody>
      </p:sp>
      <p:sp>
        <p:nvSpPr>
          <p:cNvPr id="17" name="Rectangle 16">
            <a:extLst>
              <a:ext uri="{FF2B5EF4-FFF2-40B4-BE49-F238E27FC236}">
                <a16:creationId xmlns:a16="http://schemas.microsoft.com/office/drawing/2014/main" id="{EEE61A26-1767-4CD3-815B-E3CDDB9C3424}"/>
              </a:ext>
            </a:extLst>
          </p:cNvPr>
          <p:cNvSpPr/>
          <p:nvPr/>
        </p:nvSpPr>
        <p:spPr>
          <a:xfrm>
            <a:off x="539470" y="374598"/>
            <a:ext cx="339825" cy="84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C51C0A-597A-4947-8839-417CF17AA317}"/>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53019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0FE7BC-F3BE-FE44-9E94-A658E10E2CCE}"/>
              </a:ext>
            </a:extLst>
          </p:cNvPr>
          <p:cNvSpPr>
            <a:spLocks noGrp="1"/>
          </p:cNvSpPr>
          <p:nvPr>
            <p:ph type="title"/>
          </p:nvPr>
        </p:nvSpPr>
        <p:spPr>
          <a:xfrm>
            <a:off x="481930" y="118500"/>
            <a:ext cx="10892841" cy="503096"/>
          </a:xfrm>
        </p:spPr>
        <p:txBody>
          <a:bodyPr>
            <a:noAutofit/>
          </a:bodyPr>
          <a:lstStyle/>
          <a:p>
            <a:r>
              <a:rPr lang="en-US" sz="4000" dirty="0"/>
              <a:t>Capital Improvement Program (CIP)</a:t>
            </a:r>
          </a:p>
        </p:txBody>
      </p:sp>
      <p:pic>
        <p:nvPicPr>
          <p:cNvPr id="11" name="Picture 10" descr="Map&#10;&#10;Description automatically generated">
            <a:extLst>
              <a:ext uri="{FF2B5EF4-FFF2-40B4-BE49-F238E27FC236}">
                <a16:creationId xmlns:a16="http://schemas.microsoft.com/office/drawing/2014/main" id="{10C795D5-4A98-4D91-B857-F529EA198C4C}"/>
              </a:ext>
            </a:extLst>
          </p:cNvPr>
          <p:cNvPicPr>
            <a:picLocks noChangeAspect="1"/>
          </p:cNvPicPr>
          <p:nvPr/>
        </p:nvPicPr>
        <p:blipFill>
          <a:blip r:embed="rId2"/>
          <a:stretch>
            <a:fillRect/>
          </a:stretch>
        </p:blipFill>
        <p:spPr>
          <a:xfrm>
            <a:off x="3150355" y="1104456"/>
            <a:ext cx="9041645" cy="5753544"/>
          </a:xfrm>
          <a:prstGeom prst="rect">
            <a:avLst/>
          </a:prstGeom>
        </p:spPr>
      </p:pic>
      <p:pic>
        <p:nvPicPr>
          <p:cNvPr id="2" name="Picture 1">
            <a:extLst>
              <a:ext uri="{FF2B5EF4-FFF2-40B4-BE49-F238E27FC236}">
                <a16:creationId xmlns:a16="http://schemas.microsoft.com/office/drawing/2014/main" id="{7CDEB069-93C8-447B-B2C4-8C8AC5B7E07F}"/>
              </a:ext>
            </a:extLst>
          </p:cNvPr>
          <p:cNvPicPr>
            <a:picLocks noChangeAspect="1"/>
          </p:cNvPicPr>
          <p:nvPr/>
        </p:nvPicPr>
        <p:blipFill>
          <a:blip r:embed="rId3"/>
          <a:stretch>
            <a:fillRect/>
          </a:stretch>
        </p:blipFill>
        <p:spPr>
          <a:xfrm>
            <a:off x="69303" y="1140899"/>
            <a:ext cx="3017520" cy="2717356"/>
          </a:xfrm>
          <a:prstGeom prst="rect">
            <a:avLst/>
          </a:prstGeom>
        </p:spPr>
      </p:pic>
      <p:sp>
        <p:nvSpPr>
          <p:cNvPr id="5" name="TextBox 4">
            <a:extLst>
              <a:ext uri="{FF2B5EF4-FFF2-40B4-BE49-F238E27FC236}">
                <a16:creationId xmlns:a16="http://schemas.microsoft.com/office/drawing/2014/main" id="{3E0E8097-1E03-4306-A2A3-6D4A0F138DFB}"/>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latin typeface="Trebuchet MS" panose="020B0703020202090204" pitchFamily="34" charset="0"/>
              </a:rPr>
              <a:pPr algn="r"/>
              <a:t>4</a:t>
            </a:fld>
            <a:endParaRPr lang="en-US" sz="1200" dirty="0">
              <a:latin typeface="Trebuchet MS" panose="020B0703020202090204" pitchFamily="34" charset="0"/>
            </a:endParaRPr>
          </a:p>
        </p:txBody>
      </p:sp>
    </p:spTree>
    <p:extLst>
      <p:ext uri="{BB962C8B-B14F-4D97-AF65-F5344CB8AC3E}">
        <p14:creationId xmlns:p14="http://schemas.microsoft.com/office/powerpoint/2010/main" val="370030390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5D19AC5-49C6-4AD6-B78A-B9FCF3F5CC56}"/>
              </a:ext>
            </a:extLst>
          </p:cNvPr>
          <p:cNvGrpSpPr/>
          <p:nvPr/>
        </p:nvGrpSpPr>
        <p:grpSpPr>
          <a:xfrm>
            <a:off x="8317149" y="630299"/>
            <a:ext cx="3660954" cy="1587899"/>
            <a:chOff x="7413487" y="297686"/>
            <a:chExt cx="4625478" cy="1843457"/>
          </a:xfrm>
        </p:grpSpPr>
        <p:pic>
          <p:nvPicPr>
            <p:cNvPr id="37" name="Picture 2">
              <a:extLst>
                <a:ext uri="{FF2B5EF4-FFF2-40B4-BE49-F238E27FC236}">
                  <a16:creationId xmlns:a16="http://schemas.microsoft.com/office/drawing/2014/main" id="{E7ABB6D4-B6A0-4637-9E4A-5830241CDA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3487" y="297686"/>
              <a:ext cx="4625478" cy="184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a:extLst>
                <a:ext uri="{FF2B5EF4-FFF2-40B4-BE49-F238E27FC236}">
                  <a16:creationId xmlns:a16="http://schemas.microsoft.com/office/drawing/2014/main" id="{03C46D27-5F5C-4B8E-8A69-90E2EFCB1312}"/>
                </a:ext>
              </a:extLst>
            </p:cNvPr>
            <p:cNvCxnSpPr>
              <a:cxnSpLocks/>
              <a:endCxn id="39" idx="5"/>
            </p:cNvCxnSpPr>
            <p:nvPr/>
          </p:nvCxnSpPr>
          <p:spPr>
            <a:xfrm flipH="1" flipV="1">
              <a:off x="8021324" y="1152586"/>
              <a:ext cx="675002" cy="8762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9" name="Oval 38">
              <a:extLst>
                <a:ext uri="{FF2B5EF4-FFF2-40B4-BE49-F238E27FC236}">
                  <a16:creationId xmlns:a16="http://schemas.microsoft.com/office/drawing/2014/main" id="{06EF4EA3-830B-4DB9-842C-97B530F80EE4}"/>
                </a:ext>
              </a:extLst>
            </p:cNvPr>
            <p:cNvSpPr/>
            <p:nvPr/>
          </p:nvSpPr>
          <p:spPr>
            <a:xfrm>
              <a:off x="7949546" y="1084864"/>
              <a:ext cx="84093" cy="7934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578470" y="2203336"/>
            <a:ext cx="5157787" cy="584200"/>
          </a:xfrm>
          <a:solidFill>
            <a:srgbClr val="1ECAD3">
              <a:alpha val="0"/>
            </a:srgbClr>
          </a:solidFill>
          <a:ln>
            <a:noFill/>
          </a:ln>
        </p:spPr>
        <p:txBody>
          <a:bodyPr lIns="91440" rIns="182880" anchor="ctr">
            <a:normAutofit/>
          </a:bodyPr>
          <a:lstStyle/>
          <a:p>
            <a:r>
              <a:rPr lang="en-US" dirty="0"/>
              <a:t>SCOPE</a:t>
            </a:r>
            <a:endParaRPr lang="en-US" sz="2000" spc="100" dirty="0">
              <a:solidFill>
                <a:srgbClr val="1ECAD3"/>
              </a:solidFill>
              <a:latin typeface="Trebuchet MS" panose="020B0703020202090204" pitchFamily="34" charset="0"/>
            </a:endParaRPr>
          </a:p>
        </p:txBody>
      </p:sp>
      <p:sp>
        <p:nvSpPr>
          <p:cNvPr id="4" name="Content Placeholder 3">
            <a:extLst>
              <a:ext uri="{FF2B5EF4-FFF2-40B4-BE49-F238E27FC236}">
                <a16:creationId xmlns:a16="http://schemas.microsoft.com/office/drawing/2014/main" id="{16AAAF89-4803-DA45-BDEA-90ED58F0A2F6}"/>
              </a:ext>
            </a:extLst>
          </p:cNvPr>
          <p:cNvSpPr>
            <a:spLocks noGrp="1"/>
          </p:cNvSpPr>
          <p:nvPr>
            <p:ph sz="half" idx="2"/>
          </p:nvPr>
        </p:nvSpPr>
        <p:spPr>
          <a:xfrm>
            <a:off x="578470" y="2709036"/>
            <a:ext cx="5295119" cy="1037133"/>
          </a:xfrm>
        </p:spPr>
        <p:txBody>
          <a:bodyPr>
            <a:noAutofit/>
          </a:bodyPr>
          <a:lstStyle/>
          <a:p>
            <a:pPr>
              <a:lnSpc>
                <a:spcPts val="2000"/>
              </a:lnSpc>
              <a:spcBef>
                <a:spcPts val="300"/>
              </a:spcBef>
            </a:pPr>
            <a:r>
              <a:rPr lang="en-US" sz="1800" dirty="0"/>
              <a:t>Provide expanded solid waste management capacity to meet future demands</a:t>
            </a:r>
          </a:p>
          <a:p>
            <a:pPr>
              <a:lnSpc>
                <a:spcPts val="2000"/>
              </a:lnSpc>
              <a:spcBef>
                <a:spcPts val="300"/>
              </a:spcBef>
            </a:pPr>
            <a:r>
              <a:rPr lang="en-US" sz="1800" dirty="0"/>
              <a:t>Reduce vehicle service road congestion by adding a second waste facility  </a:t>
            </a:r>
          </a:p>
          <a:p>
            <a:pPr>
              <a:lnSpc>
                <a:spcPts val="2000"/>
              </a:lnSpc>
              <a:spcBef>
                <a:spcPts val="300"/>
              </a:spcBef>
            </a:pPr>
            <a:r>
              <a:rPr lang="en-US" sz="1800" dirty="0"/>
              <a:t>Enhance support for SAN’s Zero Waste Plan</a:t>
            </a:r>
          </a:p>
          <a:p>
            <a:pPr>
              <a:lnSpc>
                <a:spcPts val="2000"/>
              </a:lnSpc>
              <a:spcBef>
                <a:spcPts val="300"/>
              </a:spcBef>
            </a:pPr>
            <a:r>
              <a:rPr lang="en-US" sz="1800" dirty="0"/>
              <a:t>Includes a 2,800 SF canopy enclosure for separate food, recycling, and non-recycling waste streams </a:t>
            </a:r>
          </a:p>
        </p:txBody>
      </p:sp>
      <p:sp>
        <p:nvSpPr>
          <p:cNvPr id="5" name="Text Placeholder 4">
            <a:extLst>
              <a:ext uri="{FF2B5EF4-FFF2-40B4-BE49-F238E27FC236}">
                <a16:creationId xmlns:a16="http://schemas.microsoft.com/office/drawing/2014/main" id="{0C930359-44B3-E049-A1F5-8EEB5065891B}"/>
              </a:ext>
            </a:extLst>
          </p:cNvPr>
          <p:cNvSpPr>
            <a:spLocks noGrp="1"/>
          </p:cNvSpPr>
          <p:nvPr>
            <p:ph type="body" sz="quarter" idx="3"/>
          </p:nvPr>
        </p:nvSpPr>
        <p:spPr>
          <a:xfrm>
            <a:off x="578470" y="4879924"/>
            <a:ext cx="5183188" cy="584200"/>
          </a:xfrm>
        </p:spPr>
        <p:txBody>
          <a:bodyPr/>
          <a:lstStyle/>
          <a:p>
            <a:r>
              <a:rPr lang="en-US" dirty="0"/>
              <a:t>PROJECT MILESTONES</a:t>
            </a:r>
          </a:p>
        </p:txBody>
      </p:sp>
      <p:sp>
        <p:nvSpPr>
          <p:cNvPr id="9" name="Content Placeholder 3">
            <a:extLst>
              <a:ext uri="{FF2B5EF4-FFF2-40B4-BE49-F238E27FC236}">
                <a16:creationId xmlns:a16="http://schemas.microsoft.com/office/drawing/2014/main" id="{16AAAF89-4803-DA45-BDEA-90ED58F0A2F6}"/>
              </a:ext>
            </a:extLst>
          </p:cNvPr>
          <p:cNvSpPr txBox="1">
            <a:spLocks/>
          </p:cNvSpPr>
          <p:nvPr/>
        </p:nvSpPr>
        <p:spPr>
          <a:xfrm>
            <a:off x="578471" y="5355194"/>
            <a:ext cx="5039954" cy="1689552"/>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FFDA00"/>
              </a:buClr>
              <a:buFont typeface="Arial" panose="020B0604020202020204" pitchFamily="34" charset="0"/>
              <a:buChar char="•"/>
              <a:defRPr sz="2000" b="0" kern="1200" spc="0" baseline="0">
                <a:solidFill>
                  <a:srgbClr val="3D4543"/>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Clr>
                <a:srgbClr val="FFDA00"/>
              </a:buClr>
              <a:buFont typeface="Arial" panose="020B0604020202020204" pitchFamily="34" charset="0"/>
              <a:buChar char="•"/>
              <a:defRPr sz="2000" kern="1200">
                <a:solidFill>
                  <a:srgbClr val="3D4543"/>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800" kern="1200">
                <a:solidFill>
                  <a:srgbClr val="3D4543"/>
                </a:solidFill>
                <a:latin typeface="Trebuchet MS" panose="020B0703020202090204" pitchFamily="34" charset="0"/>
                <a:ea typeface="+mn-ea"/>
                <a:cs typeface="+mn-cs"/>
              </a:defRPr>
            </a:lvl4pPr>
            <a:lvl5pPr marL="1600200" indent="-228600" algn="l" defTabSz="914400" rtl="0" eaLnBrk="1" latinLnBrk="0" hangingPunct="1">
              <a:lnSpc>
                <a:spcPct val="90000"/>
              </a:lnSpc>
              <a:spcBef>
                <a:spcPts val="500"/>
              </a:spcBef>
              <a:buClr>
                <a:srgbClr val="FFDA00"/>
              </a:buClr>
              <a:buFont typeface="Arial" panose="020B0604020202020204" pitchFamily="34" charset="0"/>
              <a:buChar char="•"/>
              <a:defRPr sz="1600" kern="1200">
                <a:solidFill>
                  <a:srgbClr val="3D4543"/>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300"/>
              </a:spcBef>
            </a:pPr>
            <a:r>
              <a:rPr lang="en-US" sz="1800" dirty="0"/>
              <a:t>Construction Start: May 2021</a:t>
            </a:r>
          </a:p>
          <a:p>
            <a:pPr>
              <a:lnSpc>
                <a:spcPts val="2000"/>
              </a:lnSpc>
              <a:spcBef>
                <a:spcPts val="300"/>
              </a:spcBef>
            </a:pPr>
            <a:r>
              <a:rPr lang="en-US" sz="1800" dirty="0"/>
              <a:t>Completion: May 2022</a:t>
            </a:r>
          </a:p>
          <a:p>
            <a:pPr marL="0" indent="0">
              <a:lnSpc>
                <a:spcPts val="1900"/>
              </a:lnSpc>
              <a:spcBef>
                <a:spcPts val="300"/>
              </a:spcBef>
              <a:buNone/>
            </a:pPr>
            <a:endParaRPr lang="en-US" sz="1600" dirty="0"/>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79295" y="189888"/>
            <a:ext cx="11623018" cy="581305"/>
          </a:xfrm>
        </p:spPr>
        <p:txBody>
          <a:bodyPr anchor="t">
            <a:noAutofit/>
          </a:bodyPr>
          <a:lstStyle/>
          <a:p>
            <a:r>
              <a:rPr lang="en-US" sz="3600" spc="-100" dirty="0"/>
              <a:t>CIP 104274A: West Solid Waste Facility</a:t>
            </a:r>
          </a:p>
        </p:txBody>
      </p:sp>
      <p:pic>
        <p:nvPicPr>
          <p:cNvPr id="21" name="Picture 20">
            <a:extLst>
              <a:ext uri="{FF2B5EF4-FFF2-40B4-BE49-F238E27FC236}">
                <a16:creationId xmlns:a16="http://schemas.microsoft.com/office/drawing/2014/main" id="{DA0C4C87-04C8-4DE7-8E9E-B8BFCE37F346}"/>
              </a:ext>
            </a:extLst>
          </p:cNvPr>
          <p:cNvPicPr>
            <a:picLocks noChangeAspect="1"/>
          </p:cNvPicPr>
          <p:nvPr/>
        </p:nvPicPr>
        <p:blipFill>
          <a:blip r:embed="rId4"/>
          <a:stretch>
            <a:fillRect/>
          </a:stretch>
        </p:blipFill>
        <p:spPr>
          <a:xfrm>
            <a:off x="6227987" y="2369690"/>
            <a:ext cx="5964013" cy="3628650"/>
          </a:xfrm>
          <a:prstGeom prst="rect">
            <a:avLst/>
          </a:prstGeom>
        </p:spPr>
      </p:pic>
      <p:sp>
        <p:nvSpPr>
          <p:cNvPr id="16" name="Rectangle 15">
            <a:extLst>
              <a:ext uri="{FF2B5EF4-FFF2-40B4-BE49-F238E27FC236}">
                <a16:creationId xmlns:a16="http://schemas.microsoft.com/office/drawing/2014/main" id="{41DFFE57-A113-4379-8651-B6C09B8699E2}"/>
              </a:ext>
            </a:extLst>
          </p:cNvPr>
          <p:cNvSpPr/>
          <p:nvPr/>
        </p:nvSpPr>
        <p:spPr>
          <a:xfrm>
            <a:off x="539470" y="374598"/>
            <a:ext cx="339825" cy="845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641FC7-C86A-4DDC-BEFD-A9A4F600A656}"/>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9171" y="958798"/>
            <a:ext cx="5069254" cy="1169551"/>
          </a:xfrm>
          <a:prstGeom prst="rect">
            <a:avLst/>
          </a:prstGeom>
          <a:noFill/>
        </p:spPr>
        <p:txBody>
          <a:bodyPr wrap="square">
            <a:spAutoFit/>
          </a:bodyPr>
          <a:lstStyle/>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Manager: Lin </a:t>
            </a:r>
            <a:r>
              <a:rPr lang="en-US" sz="1400" dirty="0" err="1">
                <a:solidFill>
                  <a:srgbClr val="3D4543"/>
                </a:solidFill>
                <a:latin typeface="Open Sans" panose="020B0606030504020204" pitchFamily="34" charset="0"/>
                <a:ea typeface="Open Sans" panose="020B0606030504020204" pitchFamily="34" charset="0"/>
                <a:cs typeface="Open Sans" panose="020B0606030504020204" pitchFamily="34" charset="0"/>
              </a:rPr>
              <a:t>Lin</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Sponsor: Richard Gilb &amp; Amiel Porta</a:t>
            </a:r>
            <a:b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Project Budget: $9.4M</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Phase: Construction</a:t>
            </a:r>
          </a:p>
          <a:p>
            <a:pPr defTabSz="822960">
              <a:defRPr/>
            </a:pPr>
            <a:r>
              <a:rPr lang="en-US" sz="1400" dirty="0">
                <a:solidFill>
                  <a:srgbClr val="3D4543"/>
                </a:solidFill>
                <a:latin typeface="Open Sans" panose="020B0606030504020204" pitchFamily="34" charset="0"/>
                <a:ea typeface="Open Sans" panose="020B0606030504020204" pitchFamily="34" charset="0"/>
                <a:cs typeface="Open Sans" panose="020B0606030504020204" pitchFamily="34" charset="0"/>
              </a:rPr>
              <a:t>CEQA/Coastal: All entitlements received</a:t>
            </a:r>
          </a:p>
        </p:txBody>
      </p:sp>
    </p:spTree>
    <p:extLst>
      <p:ext uri="{BB962C8B-B14F-4D97-AF65-F5344CB8AC3E}">
        <p14:creationId xmlns:p14="http://schemas.microsoft.com/office/powerpoint/2010/main" val="299347941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ish&#10;&#10;Description automatically generated">
            <a:extLst>
              <a:ext uri="{FF2B5EF4-FFF2-40B4-BE49-F238E27FC236}">
                <a16:creationId xmlns:a16="http://schemas.microsoft.com/office/drawing/2014/main" id="{56644409-8BAF-FF49-A8E8-3EBD314DDFC1}"/>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90503E9-F101-3647-A148-0A0DFB5278AA}"/>
              </a:ext>
            </a:extLst>
          </p:cNvPr>
          <p:cNvSpPr>
            <a:spLocks noGrp="1"/>
          </p:cNvSpPr>
          <p:nvPr>
            <p:ph type="title"/>
          </p:nvPr>
        </p:nvSpPr>
        <p:spPr>
          <a:xfrm>
            <a:off x="760376" y="242514"/>
            <a:ext cx="10515600" cy="929459"/>
          </a:xfrm>
        </p:spPr>
        <p:txBody>
          <a:bodyPr>
            <a:noAutofit/>
          </a:bodyPr>
          <a:lstStyle>
            <a:lvl1pPr algn="ctr">
              <a:defRPr sz="5400" spc="-100" baseline="0">
                <a:solidFill>
                  <a:schemeClr val="bg1"/>
                </a:solidFill>
              </a:defRPr>
            </a:lvl1pPr>
          </a:lstStyle>
          <a:p>
            <a:r>
              <a:rPr lang="en-US" sz="4000" dirty="0"/>
              <a:t>West Refueler Loading and </a:t>
            </a:r>
            <a:br>
              <a:rPr lang="en-US" sz="4000" dirty="0"/>
            </a:br>
            <a:r>
              <a:rPr lang="en-US" sz="4000" dirty="0"/>
              <a:t>West Solid and Liquid Waste Facilities</a:t>
            </a:r>
          </a:p>
        </p:txBody>
      </p:sp>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11" name="TextBox 10">
            <a:extLst>
              <a:ext uri="{FF2B5EF4-FFF2-40B4-BE49-F238E27FC236}">
                <a16:creationId xmlns:a16="http://schemas.microsoft.com/office/drawing/2014/main" id="{962D431C-D595-B645-874C-DB94B99F6EDB}"/>
              </a:ext>
            </a:extLst>
          </p:cNvPr>
          <p:cNvSpPr txBox="1"/>
          <p:nvPr/>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4" name="Title 1">
            <a:extLst>
              <a:ext uri="{FF2B5EF4-FFF2-40B4-BE49-F238E27FC236}">
                <a16:creationId xmlns:a16="http://schemas.microsoft.com/office/drawing/2014/main" id="{490503E9-F101-3647-A148-0A0DFB5278AA}"/>
              </a:ext>
            </a:extLst>
          </p:cNvPr>
          <p:cNvSpPr txBox="1">
            <a:spLocks/>
          </p:cNvSpPr>
          <p:nvPr/>
        </p:nvSpPr>
        <p:spPr>
          <a:xfrm>
            <a:off x="1762919" y="5603479"/>
            <a:ext cx="3406303" cy="3534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Drilling for Auger Cast Piles</a:t>
            </a:r>
          </a:p>
        </p:txBody>
      </p:sp>
      <p:sp>
        <p:nvSpPr>
          <p:cNvPr id="15" name="Title 1">
            <a:extLst>
              <a:ext uri="{FF2B5EF4-FFF2-40B4-BE49-F238E27FC236}">
                <a16:creationId xmlns:a16="http://schemas.microsoft.com/office/drawing/2014/main" id="{E8ACC120-59DA-464A-81EF-4D1BC4194E43}"/>
              </a:ext>
            </a:extLst>
          </p:cNvPr>
          <p:cNvSpPr txBox="1">
            <a:spLocks/>
          </p:cNvSpPr>
          <p:nvPr/>
        </p:nvSpPr>
        <p:spPr>
          <a:xfrm>
            <a:off x="6505366" y="5603479"/>
            <a:ext cx="4390628" cy="3534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Grout Truck and Pump Truck</a:t>
            </a:r>
          </a:p>
        </p:txBody>
      </p:sp>
      <p:pic>
        <p:nvPicPr>
          <p:cNvPr id="3" name="Picture 2" descr="A picture containing outdoor, sky, boat, transport&#10;&#10;Description automatically generated">
            <a:extLst>
              <a:ext uri="{FF2B5EF4-FFF2-40B4-BE49-F238E27FC236}">
                <a16:creationId xmlns:a16="http://schemas.microsoft.com/office/drawing/2014/main" id="{8B789DB2-5FDB-4EC7-AB63-E9784EF43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65" y="1768791"/>
            <a:ext cx="5019412" cy="3764560"/>
          </a:xfrm>
          <a:prstGeom prst="rect">
            <a:avLst/>
          </a:prstGeom>
        </p:spPr>
      </p:pic>
      <p:pic>
        <p:nvPicPr>
          <p:cNvPr id="5" name="Picture 4" descr="A picture containing sky, outdoor, ground, transport&#10;&#10;Description automatically generated">
            <a:extLst>
              <a:ext uri="{FF2B5EF4-FFF2-40B4-BE49-F238E27FC236}">
                <a16:creationId xmlns:a16="http://schemas.microsoft.com/office/drawing/2014/main" id="{FA8496A8-535A-43B4-BA70-321300DB1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201" y="1772245"/>
            <a:ext cx="5019412" cy="3764559"/>
          </a:xfrm>
          <a:prstGeom prst="rect">
            <a:avLst/>
          </a:prstGeom>
        </p:spPr>
      </p:pic>
    </p:spTree>
    <p:extLst>
      <p:ext uri="{BB962C8B-B14F-4D97-AF65-F5344CB8AC3E}">
        <p14:creationId xmlns:p14="http://schemas.microsoft.com/office/powerpoint/2010/main" val="261997853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apezoid 9">
            <a:extLst>
              <a:ext uri="{FF2B5EF4-FFF2-40B4-BE49-F238E27FC236}">
                <a16:creationId xmlns:a16="http://schemas.microsoft.com/office/drawing/2014/main" id="{DA4AEFE4-19CD-5E4A-B4B3-33E762570591}"/>
              </a:ext>
            </a:extLst>
          </p:cNvPr>
          <p:cNvSpPr/>
          <p:nvPr/>
        </p:nvSpPr>
        <p:spPr>
          <a:xfrm rot="16200000">
            <a:off x="2800755" y="14677090"/>
            <a:ext cx="7056585" cy="16068839"/>
          </a:xfrm>
          <a:prstGeom prst="trapezoid">
            <a:avLst>
              <a:gd name="adj" fmla="val 36283"/>
            </a:avLst>
          </a:prstGeom>
          <a:solidFill>
            <a:srgbClr val="1ECAD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rapezoid 11">
            <a:extLst>
              <a:ext uri="{FF2B5EF4-FFF2-40B4-BE49-F238E27FC236}">
                <a16:creationId xmlns:a16="http://schemas.microsoft.com/office/drawing/2014/main" id="{DB1C2A0D-6DF5-E24A-89BC-07C9907FACE7}"/>
              </a:ext>
            </a:extLst>
          </p:cNvPr>
          <p:cNvSpPr/>
          <p:nvPr/>
        </p:nvSpPr>
        <p:spPr>
          <a:xfrm rot="5400000">
            <a:off x="5043221" y="13062311"/>
            <a:ext cx="7889645" cy="17979554"/>
          </a:xfrm>
          <a:prstGeom prst="trapezoid">
            <a:avLst>
              <a:gd name="adj" fmla="val 36283"/>
            </a:avLst>
          </a:prstGeom>
          <a:solidFill>
            <a:srgbClr val="1ECAD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A picture containing fish&#10;&#10;Description automatically generated">
            <a:extLst>
              <a:ext uri="{FF2B5EF4-FFF2-40B4-BE49-F238E27FC236}">
                <a16:creationId xmlns:a16="http://schemas.microsoft.com/office/drawing/2014/main" id="{56644409-8BAF-FF49-A8E8-3EBD314DDFC1}"/>
              </a:ext>
            </a:extLst>
          </p:cNvPr>
          <p:cNvPicPr>
            <a:picLocks noChangeAspect="1"/>
          </p:cNvPicPr>
          <p:nvPr/>
        </p:nvPicPr>
        <p:blipFill>
          <a:blip r:embed="rId2"/>
          <a:stretch>
            <a:fillRect/>
          </a:stretch>
        </p:blipFill>
        <p:spPr>
          <a:xfrm>
            <a:off x="9728" y="-4389"/>
            <a:ext cx="12192000" cy="6858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36E95CB-F3EF-0645-B060-F24C7E9BF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109" y="5901605"/>
            <a:ext cx="1530117" cy="722214"/>
          </a:xfrm>
          <a:prstGeom prst="rect">
            <a:avLst/>
          </a:prstGeom>
        </p:spPr>
      </p:pic>
      <p:sp>
        <p:nvSpPr>
          <p:cNvPr id="11" name="TextBox 10">
            <a:extLst>
              <a:ext uri="{FF2B5EF4-FFF2-40B4-BE49-F238E27FC236}">
                <a16:creationId xmlns:a16="http://schemas.microsoft.com/office/drawing/2014/main" id="{962D431C-D595-B645-874C-DB94B99F6EDB}"/>
              </a:ext>
            </a:extLst>
          </p:cNvPr>
          <p:cNvSpPr txBox="1"/>
          <p:nvPr/>
        </p:nvSpPr>
        <p:spPr>
          <a:xfrm>
            <a:off x="9174685" y="6351775"/>
            <a:ext cx="26517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8CC91-F194-F74F-8EF0-E7913105EA8B}"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4" name="Title 1">
            <a:extLst>
              <a:ext uri="{FF2B5EF4-FFF2-40B4-BE49-F238E27FC236}">
                <a16:creationId xmlns:a16="http://schemas.microsoft.com/office/drawing/2014/main" id="{490503E9-F101-3647-A148-0A0DFB5278AA}"/>
              </a:ext>
            </a:extLst>
          </p:cNvPr>
          <p:cNvSpPr txBox="1">
            <a:spLocks/>
          </p:cNvSpPr>
          <p:nvPr/>
        </p:nvSpPr>
        <p:spPr>
          <a:xfrm>
            <a:off x="1384825" y="5567248"/>
            <a:ext cx="3902414" cy="6146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Installing</a:t>
            </a:r>
            <a:r>
              <a:rPr lang="en-US" sz="2000" dirty="0">
                <a:solidFill>
                  <a:srgbClr val="FFFFFF"/>
                </a:solidFill>
              </a:rPr>
              <a:t> Reinforcing for Containment Pit</a:t>
            </a:r>
            <a:endParaRPr kumimoji="0" lang="en-US" sz="2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endParaRPr>
          </a:p>
        </p:txBody>
      </p:sp>
      <p:sp>
        <p:nvSpPr>
          <p:cNvPr id="15" name="Title 1">
            <a:extLst>
              <a:ext uri="{FF2B5EF4-FFF2-40B4-BE49-F238E27FC236}">
                <a16:creationId xmlns:a16="http://schemas.microsoft.com/office/drawing/2014/main" id="{83828BFD-6CC9-4CB3-B715-E69420140EA6}"/>
              </a:ext>
            </a:extLst>
          </p:cNvPr>
          <p:cNvSpPr txBox="1">
            <a:spLocks/>
          </p:cNvSpPr>
          <p:nvPr/>
        </p:nvSpPr>
        <p:spPr>
          <a:xfrm>
            <a:off x="6713250" y="5567247"/>
            <a:ext cx="4343105" cy="61463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Preparing Steel Cages and Centering Rebar for Auger Cast Piles</a:t>
            </a:r>
          </a:p>
        </p:txBody>
      </p:sp>
      <p:sp>
        <p:nvSpPr>
          <p:cNvPr id="17" name="Title 1">
            <a:extLst>
              <a:ext uri="{FF2B5EF4-FFF2-40B4-BE49-F238E27FC236}">
                <a16:creationId xmlns:a16="http://schemas.microsoft.com/office/drawing/2014/main" id="{D0C3E811-EC12-4F39-A1F8-219E1EE26CA1}"/>
              </a:ext>
            </a:extLst>
          </p:cNvPr>
          <p:cNvSpPr txBox="1">
            <a:spLocks/>
          </p:cNvSpPr>
          <p:nvPr/>
        </p:nvSpPr>
        <p:spPr>
          <a:xfrm>
            <a:off x="9728" y="213939"/>
            <a:ext cx="12192000" cy="92945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5400" b="1" i="0" kern="1200" spc="-100" baseline="0">
                <a:solidFill>
                  <a:schemeClr val="bg1"/>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West </a:t>
            </a:r>
            <a:r>
              <a:rPr kumimoji="0" lang="en-US" sz="4000" b="1" i="0" u="none" strike="noStrike" kern="1200" cap="none" spc="-100" normalizeH="0" baseline="0" noProof="0" dirty="0" err="1">
                <a:ln>
                  <a:noFill/>
                </a:ln>
                <a:solidFill>
                  <a:srgbClr val="FFFFFF"/>
                </a:solidFill>
                <a:effectLst/>
                <a:uLnTx/>
                <a:uFillTx/>
                <a:latin typeface="Trebuchet MS" panose="020B0703020202090204" pitchFamily="34" charset="0"/>
                <a:ea typeface="+mj-ea"/>
                <a:cs typeface="+mj-cs"/>
              </a:rPr>
              <a:t>Refueler</a:t>
            </a:r>
            <a:r>
              <a:rPr kumimoji="0" lang="en-US" sz="4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 Loading and </a:t>
            </a:r>
            <a:br>
              <a:rPr kumimoji="0" lang="en-US" sz="4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br>
            <a:r>
              <a:rPr kumimoji="0" lang="en-US" sz="4000" b="1" i="0" u="none" strike="noStrike" kern="1200" cap="none" spc="-100" normalizeH="0" baseline="0" noProof="0" dirty="0">
                <a:ln>
                  <a:noFill/>
                </a:ln>
                <a:solidFill>
                  <a:srgbClr val="FFFFFF"/>
                </a:solidFill>
                <a:effectLst/>
                <a:uLnTx/>
                <a:uFillTx/>
                <a:latin typeface="Trebuchet MS" panose="020B0703020202090204" pitchFamily="34" charset="0"/>
                <a:ea typeface="+mj-ea"/>
                <a:cs typeface="+mj-cs"/>
              </a:rPr>
              <a:t>West Solid and Liquid Waste Facilities</a:t>
            </a:r>
          </a:p>
        </p:txBody>
      </p:sp>
      <p:pic>
        <p:nvPicPr>
          <p:cNvPr id="3" name="Picture 2" descr="A picture containing orange&#10;&#10;Description automatically generated">
            <a:extLst>
              <a:ext uri="{FF2B5EF4-FFF2-40B4-BE49-F238E27FC236}">
                <a16:creationId xmlns:a16="http://schemas.microsoft.com/office/drawing/2014/main" id="{93765B87-7132-4B9A-98DA-C74939972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74" y="1599258"/>
            <a:ext cx="5212612" cy="3909459"/>
          </a:xfrm>
          <a:prstGeom prst="rect">
            <a:avLst/>
          </a:prstGeom>
        </p:spPr>
      </p:pic>
      <p:pic>
        <p:nvPicPr>
          <p:cNvPr id="5" name="Picture 4" descr="A picture containing sky, outdoor, ground, construction&#10;&#10;Description automatically generated">
            <a:extLst>
              <a:ext uri="{FF2B5EF4-FFF2-40B4-BE49-F238E27FC236}">
                <a16:creationId xmlns:a16="http://schemas.microsoft.com/office/drawing/2014/main" id="{C84D218D-0179-432B-8785-7F743D12E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993" y="1599258"/>
            <a:ext cx="5212612" cy="3909459"/>
          </a:xfrm>
          <a:prstGeom prst="rect">
            <a:avLst/>
          </a:prstGeom>
        </p:spPr>
      </p:pic>
    </p:spTree>
    <p:extLst>
      <p:ext uri="{BB962C8B-B14F-4D97-AF65-F5344CB8AC3E}">
        <p14:creationId xmlns:p14="http://schemas.microsoft.com/office/powerpoint/2010/main" val="63766435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7903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79253" y="89468"/>
            <a:ext cx="2804200" cy="1328489"/>
          </a:xfrm>
          <a:prstGeom prst="rect">
            <a:avLst/>
          </a:prstGeom>
        </p:spPr>
      </p:pic>
      <p:sp>
        <p:nvSpPr>
          <p:cNvPr id="4" name="object 4"/>
          <p:cNvSpPr/>
          <p:nvPr/>
        </p:nvSpPr>
        <p:spPr>
          <a:xfrm>
            <a:off x="7064184" y="1788084"/>
            <a:ext cx="45720" cy="1618181"/>
          </a:xfrm>
          <a:custGeom>
            <a:avLst/>
            <a:gdLst/>
            <a:ahLst/>
            <a:cxnLst/>
            <a:rect l="l" t="t" r="r" b="b"/>
            <a:pathLst>
              <a:path w="45720" h="1059814">
                <a:moveTo>
                  <a:pt x="45720" y="0"/>
                </a:moveTo>
                <a:lnTo>
                  <a:pt x="0" y="0"/>
                </a:lnTo>
                <a:lnTo>
                  <a:pt x="0" y="1059573"/>
                </a:lnTo>
                <a:lnTo>
                  <a:pt x="45720" y="1059573"/>
                </a:lnTo>
                <a:lnTo>
                  <a:pt x="45720" y="0"/>
                </a:lnTo>
                <a:close/>
              </a:path>
            </a:pathLst>
          </a:custGeom>
          <a:solidFill>
            <a:srgbClr val="FFDF00"/>
          </a:solidFill>
        </p:spPr>
        <p:txBody>
          <a:bodyPr wrap="square" lIns="0" tIns="0" rIns="0" bIns="0" rtlCol="0"/>
          <a:lstStyle/>
          <a:p>
            <a:endParaRPr>
              <a:solidFill>
                <a:prstClr val="black"/>
              </a:solidFill>
              <a:latin typeface="Calibri"/>
            </a:endParaRPr>
          </a:p>
        </p:txBody>
      </p:sp>
      <p:pic>
        <p:nvPicPr>
          <p:cNvPr id="5" name="object 5"/>
          <p:cNvPicPr/>
          <p:nvPr/>
        </p:nvPicPr>
        <p:blipFill>
          <a:blip r:embed="rId3" cstate="print"/>
          <a:stretch>
            <a:fillRect/>
          </a:stretch>
        </p:blipFill>
        <p:spPr>
          <a:xfrm>
            <a:off x="12700" y="0"/>
            <a:ext cx="6810552" cy="6858000"/>
          </a:xfrm>
          <a:prstGeom prst="rect">
            <a:avLst/>
          </a:prstGeom>
        </p:spPr>
      </p:pic>
      <p:sp>
        <p:nvSpPr>
          <p:cNvPr id="6" name="object 6"/>
          <p:cNvSpPr txBox="1"/>
          <p:nvPr/>
        </p:nvSpPr>
        <p:spPr>
          <a:xfrm>
            <a:off x="714764" y="4190239"/>
            <a:ext cx="2096770" cy="299720"/>
          </a:xfrm>
          <a:prstGeom prst="rect">
            <a:avLst/>
          </a:prstGeom>
        </p:spPr>
        <p:txBody>
          <a:bodyPr vert="horz" wrap="square" lIns="0" tIns="12700" rIns="0" bIns="0" rtlCol="0">
            <a:spAutoFit/>
          </a:bodyPr>
          <a:lstStyle/>
          <a:p>
            <a:pPr marL="12700">
              <a:spcBef>
                <a:spcPts val="100"/>
              </a:spcBef>
            </a:pPr>
            <a:r>
              <a:rPr dirty="0">
                <a:solidFill>
                  <a:srgbClr val="FFFFFF"/>
                </a:solidFill>
                <a:latin typeface="Arial"/>
                <a:cs typeface="Arial"/>
              </a:rPr>
              <a:t>September</a:t>
            </a:r>
            <a:r>
              <a:rPr spc="-45" dirty="0">
                <a:solidFill>
                  <a:srgbClr val="FFFFFF"/>
                </a:solidFill>
                <a:latin typeface="Arial"/>
                <a:cs typeface="Arial"/>
              </a:rPr>
              <a:t> </a:t>
            </a:r>
            <a:r>
              <a:rPr spc="-5" dirty="0">
                <a:solidFill>
                  <a:srgbClr val="FFFFFF"/>
                </a:solidFill>
                <a:latin typeface="Arial"/>
                <a:cs typeface="Arial"/>
              </a:rPr>
              <a:t>23,</a:t>
            </a:r>
            <a:r>
              <a:rPr spc="-45" dirty="0">
                <a:solidFill>
                  <a:srgbClr val="FFFFFF"/>
                </a:solidFill>
                <a:latin typeface="Arial"/>
                <a:cs typeface="Arial"/>
              </a:rPr>
              <a:t> </a:t>
            </a:r>
            <a:r>
              <a:rPr spc="-5" dirty="0">
                <a:solidFill>
                  <a:srgbClr val="FFFFFF"/>
                </a:solidFill>
                <a:latin typeface="Arial"/>
                <a:cs typeface="Arial"/>
              </a:rPr>
              <a:t>2021</a:t>
            </a:r>
            <a:endParaRPr>
              <a:solidFill>
                <a:prstClr val="black"/>
              </a:solidFill>
              <a:latin typeface="Arial"/>
              <a:cs typeface="Arial"/>
            </a:endParaRPr>
          </a:p>
        </p:txBody>
      </p:sp>
      <p:sp>
        <p:nvSpPr>
          <p:cNvPr id="7" name="TextBox 6">
            <a:extLst>
              <a:ext uri="{FF2B5EF4-FFF2-40B4-BE49-F238E27FC236}">
                <a16:creationId xmlns:a16="http://schemas.microsoft.com/office/drawing/2014/main" id="{16315D41-CA12-4E89-BD8A-B57C52269369}"/>
              </a:ext>
            </a:extLst>
          </p:cNvPr>
          <p:cNvSpPr txBox="1"/>
          <p:nvPr/>
        </p:nvSpPr>
        <p:spPr>
          <a:xfrm>
            <a:off x="7188574" y="1629581"/>
            <a:ext cx="4992506" cy="1754326"/>
          </a:xfrm>
          <a:prstGeom prst="rect">
            <a:avLst/>
          </a:prstGeom>
          <a:noFill/>
          <a:ln>
            <a:noFill/>
          </a:ln>
        </p:spPr>
        <p:txBody>
          <a:bodyPr wrap="square" rtlCol="0">
            <a:spAutoFit/>
          </a:bodyPr>
          <a:lstStyle/>
          <a:p>
            <a:r>
              <a:rPr lang="en-US" sz="3600" dirty="0">
                <a:solidFill>
                  <a:srgbClr val="00A8E1"/>
                </a:solidFill>
                <a:latin typeface="Gotham-Medium"/>
                <a:cs typeface="Gotham-Medium"/>
              </a:rPr>
              <a:t>Customer Experience Design </a:t>
            </a:r>
          </a:p>
          <a:p>
            <a:r>
              <a:rPr lang="en-US" sz="3600" dirty="0">
                <a:solidFill>
                  <a:srgbClr val="00A8E1"/>
                </a:solidFill>
                <a:latin typeface="Gotham-Medium"/>
                <a:cs typeface="Gotham-Medium"/>
              </a:rPr>
              <a:t>&amp; Innovation</a:t>
            </a:r>
          </a:p>
        </p:txBody>
      </p:sp>
      <p:sp>
        <p:nvSpPr>
          <p:cNvPr id="8" name="TextBox 7">
            <a:extLst>
              <a:ext uri="{FF2B5EF4-FFF2-40B4-BE49-F238E27FC236}">
                <a16:creationId xmlns:a16="http://schemas.microsoft.com/office/drawing/2014/main" id="{B22C027A-93A8-4FFE-A395-EE8C64C54BFB}"/>
              </a:ext>
            </a:extLst>
          </p:cNvPr>
          <p:cNvSpPr txBox="1"/>
          <p:nvPr/>
        </p:nvSpPr>
        <p:spPr>
          <a:xfrm>
            <a:off x="7320872" y="4190239"/>
            <a:ext cx="5080162" cy="19260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A8E1"/>
                </a:solidFill>
                <a:effectLst/>
                <a:uLnTx/>
                <a:uFillTx/>
                <a:latin typeface="Gotham-Black"/>
                <a:cs typeface="Gotham-Black"/>
              </a:rPr>
              <a:t>Presented By:</a:t>
            </a:r>
          </a:p>
          <a:p>
            <a:pPr marL="0" marR="0" lvl="0" indent="0" defTabSz="914400" eaLnBrk="1" fontAlgn="auto" latinLnBrk="0" hangingPunct="1">
              <a:lnSpc>
                <a:spcPct val="8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543"/>
              </a:solidFill>
              <a:effectLst/>
              <a:uLnTx/>
              <a:uFillTx/>
              <a:latin typeface="Open Sans"/>
              <a:cs typeface="Open Sans"/>
            </a:endParaRPr>
          </a:p>
          <a:p>
            <a:pPr marL="0" marR="0" lvl="0" indent="0" defTabSz="914400" eaLnBrk="1" fontAlgn="auto" latinLnBrk="0" hangingPunct="1">
              <a:lnSpc>
                <a:spcPct val="8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543"/>
              </a:solidFill>
              <a:effectLst/>
              <a:uLnTx/>
              <a:uFillTx/>
              <a:latin typeface="Open Sans"/>
              <a:cs typeface="Open Sans"/>
            </a:endParaRPr>
          </a:p>
          <a:p>
            <a:pPr marL="0" marR="0" lvl="0" indent="0" defTabSz="91440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D4543"/>
                </a:solidFill>
                <a:effectLst/>
                <a:uLnTx/>
                <a:uFillTx/>
                <a:latin typeface="Open Sans"/>
                <a:cs typeface="Open Sans"/>
              </a:rPr>
              <a:t>Kimberly McLean</a:t>
            </a:r>
          </a:p>
          <a:p>
            <a:pPr marL="0" marR="0" lvl="0" indent="0" defTabSz="914400" eaLnBrk="1" fontAlgn="auto" latinLnBrk="0" hangingPunct="1">
              <a:lnSpc>
                <a:spcPct val="80000"/>
              </a:lnSpc>
              <a:spcBef>
                <a:spcPts val="0"/>
              </a:spcBef>
              <a:spcAft>
                <a:spcPts val="0"/>
              </a:spcAft>
              <a:buClrTx/>
              <a:buSzTx/>
              <a:buFontTx/>
              <a:buNone/>
              <a:tabLst/>
              <a:defRPr/>
            </a:pPr>
            <a:endParaRPr lang="en-US" kern="0" dirty="0">
              <a:solidFill>
                <a:srgbClr val="3D4543"/>
              </a:solidFill>
              <a:latin typeface="Open Sans"/>
              <a:cs typeface="Open Sans"/>
            </a:endParaRPr>
          </a:p>
          <a:p>
            <a:pPr marL="0" marR="0" lvl="0" indent="0" defTabSz="914400" eaLnBrk="1" fontAlgn="auto" latinLnBrk="0" hangingPunct="1">
              <a:lnSpc>
                <a:spcPct val="8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D4543"/>
                </a:solidFill>
                <a:effectLst/>
                <a:uLnTx/>
                <a:uFillTx/>
                <a:latin typeface="Open Sans"/>
                <a:cs typeface="Open Sans"/>
              </a:rPr>
              <a:t>Karli Wagner</a:t>
            </a:r>
          </a:p>
          <a:p>
            <a:pPr marL="0" marR="0" lvl="0" indent="0" defTabSz="914400" eaLnBrk="1" fontAlgn="auto" latinLnBrk="0" hangingPunct="1">
              <a:lnSpc>
                <a:spcPct val="8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8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701" y="0"/>
            <a:ext cx="12161519" cy="6858000"/>
          </a:xfrm>
          <a:prstGeom prst="rect">
            <a:avLst/>
          </a:prstGeom>
        </p:spPr>
      </p:pic>
      <p:sp>
        <p:nvSpPr>
          <p:cNvPr id="3" name="object 3"/>
          <p:cNvSpPr/>
          <p:nvPr/>
        </p:nvSpPr>
        <p:spPr>
          <a:xfrm>
            <a:off x="12700" y="0"/>
            <a:ext cx="12161520" cy="6858000"/>
          </a:xfrm>
          <a:custGeom>
            <a:avLst/>
            <a:gdLst/>
            <a:ahLst/>
            <a:cxnLst/>
            <a:rect l="l" t="t" r="r" b="b"/>
            <a:pathLst>
              <a:path w="12161520" h="6858000">
                <a:moveTo>
                  <a:pt x="12161519" y="0"/>
                </a:moveTo>
                <a:lnTo>
                  <a:pt x="0" y="0"/>
                </a:lnTo>
                <a:lnTo>
                  <a:pt x="0" y="6858000"/>
                </a:lnTo>
                <a:lnTo>
                  <a:pt x="12161519" y="6858000"/>
                </a:lnTo>
                <a:lnTo>
                  <a:pt x="12161519" y="0"/>
                </a:lnTo>
                <a:close/>
              </a:path>
            </a:pathLst>
          </a:custGeom>
          <a:solidFill>
            <a:srgbClr val="0F7497"/>
          </a:solidFill>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xfrm>
            <a:off x="3108768" y="2703061"/>
            <a:ext cx="5969635" cy="1122680"/>
          </a:xfrm>
          <a:prstGeom prst="rect">
            <a:avLst/>
          </a:prstGeom>
        </p:spPr>
        <p:txBody>
          <a:bodyPr vert="horz" wrap="square" lIns="0" tIns="12700" rIns="0" bIns="0" rtlCol="0">
            <a:spAutoFit/>
          </a:bodyPr>
          <a:lstStyle/>
          <a:p>
            <a:pPr marL="12700" marR="5080" indent="1075055">
              <a:spcBef>
                <a:spcPts val="100"/>
              </a:spcBef>
              <a:tabLst>
                <a:tab pos="1988185" algn="l"/>
                <a:tab pos="3096260" algn="l"/>
                <a:tab pos="3736340" algn="l"/>
                <a:tab pos="4050029" algn="l"/>
                <a:tab pos="4610100" algn="l"/>
              </a:tabLst>
            </a:pPr>
            <a:r>
              <a:rPr sz="3600" b="1" spc="-120" dirty="0"/>
              <a:t>We	</a:t>
            </a:r>
            <a:r>
              <a:rPr sz="3600" b="1" spc="-30" dirty="0"/>
              <a:t>now	live	</a:t>
            </a:r>
            <a:r>
              <a:rPr sz="3600" b="1" dirty="0"/>
              <a:t>in	a </a:t>
            </a:r>
            <a:r>
              <a:rPr sz="3600" b="1" spc="5" dirty="0"/>
              <a:t> </a:t>
            </a:r>
            <a:r>
              <a:rPr sz="3600" b="1" dirty="0"/>
              <a:t>personaliz</a:t>
            </a:r>
            <a:r>
              <a:rPr sz="3600" b="1" spc="-20" dirty="0"/>
              <a:t>a</a:t>
            </a:r>
            <a:r>
              <a:rPr sz="3600" b="1" dirty="0"/>
              <a:t>tion	e</a:t>
            </a:r>
            <a:r>
              <a:rPr sz="3600" b="1" spc="-55" dirty="0"/>
              <a:t>c</a:t>
            </a:r>
            <a:r>
              <a:rPr sz="3600" b="1" dirty="0"/>
              <a:t>ono</a:t>
            </a:r>
            <a:r>
              <a:rPr sz="3600" b="1" spc="-55" dirty="0"/>
              <a:t>m</a:t>
            </a:r>
            <a:r>
              <a:rPr sz="3600" b="1" spc="-310" dirty="0"/>
              <a:t>y</a:t>
            </a:r>
            <a:r>
              <a:rPr sz="3600" b="1" dirty="0"/>
              <a:t>.</a:t>
            </a:r>
            <a:endParaRPr sz="3600"/>
          </a:p>
        </p:txBody>
      </p:sp>
      <p:sp>
        <p:nvSpPr>
          <p:cNvPr id="5" name="object 5"/>
          <p:cNvSpPr/>
          <p:nvPr/>
        </p:nvSpPr>
        <p:spPr>
          <a:xfrm>
            <a:off x="2985260" y="3458406"/>
            <a:ext cx="0" cy="749935"/>
          </a:xfrm>
          <a:custGeom>
            <a:avLst/>
            <a:gdLst/>
            <a:ahLst/>
            <a:cxnLst/>
            <a:rect l="l" t="t" r="r" b="b"/>
            <a:pathLst>
              <a:path h="749935">
                <a:moveTo>
                  <a:pt x="0" y="0"/>
                </a:moveTo>
                <a:lnTo>
                  <a:pt x="0" y="749808"/>
                </a:lnTo>
              </a:path>
            </a:pathLst>
          </a:custGeom>
          <a:ln w="38100">
            <a:solidFill>
              <a:srgbClr val="FEDE00"/>
            </a:solidFill>
          </a:ln>
        </p:spPr>
        <p:txBody>
          <a:bodyPr wrap="square" lIns="0" tIns="0" rIns="0" bIns="0" rtlCol="0"/>
          <a:lstStyle/>
          <a:p>
            <a:endParaRPr>
              <a:solidFill>
                <a:prstClr val="black"/>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0"/>
            <a:ext cx="12161520" cy="4892040"/>
            <a:chOff x="0" y="0"/>
            <a:chExt cx="12161520" cy="4892040"/>
          </a:xfrm>
        </p:grpSpPr>
        <p:pic>
          <p:nvPicPr>
            <p:cNvPr id="3" name="object 3"/>
            <p:cNvPicPr/>
            <p:nvPr/>
          </p:nvPicPr>
          <p:blipFill>
            <a:blip r:embed="rId2" cstate="print"/>
            <a:stretch>
              <a:fillRect/>
            </a:stretch>
          </p:blipFill>
          <p:spPr>
            <a:xfrm>
              <a:off x="0" y="0"/>
              <a:ext cx="12161519" cy="4892040"/>
            </a:xfrm>
            <a:prstGeom prst="rect">
              <a:avLst/>
            </a:prstGeom>
          </p:spPr>
        </p:pic>
        <p:sp>
          <p:nvSpPr>
            <p:cNvPr id="4" name="object 4"/>
            <p:cNvSpPr/>
            <p:nvPr/>
          </p:nvSpPr>
          <p:spPr>
            <a:xfrm>
              <a:off x="0" y="0"/>
              <a:ext cx="12161520" cy="4892040"/>
            </a:xfrm>
            <a:custGeom>
              <a:avLst/>
              <a:gdLst/>
              <a:ahLst/>
              <a:cxnLst/>
              <a:rect l="l" t="t" r="r" b="b"/>
              <a:pathLst>
                <a:path w="12161520" h="4892040">
                  <a:moveTo>
                    <a:pt x="0" y="4892040"/>
                  </a:moveTo>
                  <a:lnTo>
                    <a:pt x="12161519" y="4892040"/>
                  </a:lnTo>
                  <a:lnTo>
                    <a:pt x="12161519" y="0"/>
                  </a:lnTo>
                  <a:lnTo>
                    <a:pt x="0" y="0"/>
                  </a:lnTo>
                  <a:lnTo>
                    <a:pt x="0" y="4892040"/>
                  </a:lnTo>
                  <a:close/>
                </a:path>
              </a:pathLst>
            </a:custGeom>
            <a:solidFill>
              <a:srgbClr val="0F7497"/>
            </a:solidFill>
          </p:spPr>
          <p:txBody>
            <a:bodyPr wrap="square" lIns="0" tIns="0" rIns="0" bIns="0" rtlCol="0"/>
            <a:lstStyle/>
            <a:p>
              <a:endParaRPr>
                <a:solidFill>
                  <a:prstClr val="black"/>
                </a:solidFill>
                <a:latin typeface="Calibri"/>
              </a:endParaRPr>
            </a:p>
          </p:txBody>
        </p:sp>
      </p:grpSp>
      <p:sp>
        <p:nvSpPr>
          <p:cNvPr id="5" name="object 5"/>
          <p:cNvSpPr txBox="1">
            <a:spLocks noGrp="1"/>
          </p:cNvSpPr>
          <p:nvPr>
            <p:ph type="title"/>
          </p:nvPr>
        </p:nvSpPr>
        <p:spPr>
          <a:xfrm>
            <a:off x="2689068" y="2136134"/>
            <a:ext cx="6809740" cy="1671320"/>
          </a:xfrm>
          <a:prstGeom prst="rect">
            <a:avLst/>
          </a:prstGeom>
        </p:spPr>
        <p:txBody>
          <a:bodyPr vert="horz" wrap="square" lIns="0" tIns="12700" rIns="0" bIns="0" rtlCol="0">
            <a:spAutoFit/>
          </a:bodyPr>
          <a:lstStyle/>
          <a:p>
            <a:pPr marL="12700" marR="5080" indent="-635" algn="ctr">
              <a:spcBef>
                <a:spcPts val="100"/>
              </a:spcBef>
              <a:tabLst>
                <a:tab pos="628015" algn="l"/>
                <a:tab pos="904240" algn="l"/>
                <a:tab pos="1095375" algn="l"/>
                <a:tab pos="1519555" algn="l"/>
                <a:tab pos="1600200" algn="l"/>
                <a:tab pos="2007870" algn="l"/>
                <a:tab pos="4156075" algn="l"/>
                <a:tab pos="4667885" algn="l"/>
                <a:tab pos="5023485" algn="l"/>
              </a:tabLst>
            </a:pPr>
            <a:r>
              <a:rPr sz="3600" b="1" spc="-5" dirty="0"/>
              <a:t>This	</a:t>
            </a:r>
            <a:r>
              <a:rPr sz="3600" b="1" dirty="0"/>
              <a:t>is		a	</a:t>
            </a:r>
            <a:r>
              <a:rPr sz="3600" b="1" spc="-15" dirty="0"/>
              <a:t>different	</a:t>
            </a:r>
            <a:r>
              <a:rPr sz="3600" b="1" spc="-35" dirty="0"/>
              <a:t>era	</a:t>
            </a:r>
            <a:r>
              <a:rPr sz="3600" b="1" spc="-15" dirty="0"/>
              <a:t>from </a:t>
            </a:r>
            <a:r>
              <a:rPr sz="3600" b="1" spc="-10" dirty="0"/>
              <a:t> </a:t>
            </a:r>
            <a:r>
              <a:rPr sz="3600" b="1" dirty="0"/>
              <a:t>the	p</a:t>
            </a:r>
            <a:r>
              <a:rPr sz="3600" b="1" spc="-55" dirty="0"/>
              <a:t>r</a:t>
            </a:r>
            <a:r>
              <a:rPr sz="3600" b="1" dirty="0"/>
              <a:t>oduct-</a:t>
            </a:r>
            <a:r>
              <a:rPr sz="3600" b="1" spc="-55" dirty="0"/>
              <a:t>c</a:t>
            </a:r>
            <a:r>
              <a:rPr sz="3600" b="1" dirty="0"/>
              <a:t>entric	e</a:t>
            </a:r>
            <a:r>
              <a:rPr sz="3600" b="1" spc="-55" dirty="0"/>
              <a:t>c</a:t>
            </a:r>
            <a:r>
              <a:rPr sz="3600" b="1" dirty="0"/>
              <a:t>ono</a:t>
            </a:r>
            <a:r>
              <a:rPr sz="3600" b="1" spc="-55" dirty="0"/>
              <a:t>m</a:t>
            </a:r>
            <a:r>
              <a:rPr sz="3600" b="1" dirty="0"/>
              <a:t>y  of	the	</a:t>
            </a:r>
            <a:r>
              <a:rPr sz="3600" b="1" spc="-10" dirty="0"/>
              <a:t>past.</a:t>
            </a:r>
            <a:endParaRPr sz="3600"/>
          </a:p>
        </p:txBody>
      </p:sp>
      <p:sp>
        <p:nvSpPr>
          <p:cNvPr id="6" name="object 6"/>
          <p:cNvSpPr txBox="1"/>
          <p:nvPr/>
        </p:nvSpPr>
        <p:spPr>
          <a:xfrm>
            <a:off x="1872276" y="5225285"/>
            <a:ext cx="1128395" cy="787400"/>
          </a:xfrm>
          <a:prstGeom prst="rect">
            <a:avLst/>
          </a:prstGeom>
        </p:spPr>
        <p:txBody>
          <a:bodyPr vert="horz" wrap="square" lIns="0" tIns="12700" rIns="0" bIns="0" rtlCol="0">
            <a:spAutoFit/>
          </a:bodyPr>
          <a:lstStyle/>
          <a:p>
            <a:pPr marL="12700" marR="5080" algn="ctr">
              <a:spcBef>
                <a:spcPts val="100"/>
              </a:spcBef>
            </a:pPr>
            <a:r>
              <a:rPr sz="1500" b="1" dirty="0">
                <a:solidFill>
                  <a:srgbClr val="0F7497"/>
                </a:solidFill>
                <a:latin typeface="Gotham"/>
                <a:cs typeface="Gotham"/>
              </a:rPr>
              <a:t>PRODUC</a:t>
            </a:r>
            <a:r>
              <a:rPr sz="1500" b="1" spc="-25" dirty="0">
                <a:solidFill>
                  <a:srgbClr val="0F7497"/>
                </a:solidFill>
                <a:latin typeface="Gotham"/>
                <a:cs typeface="Gotham"/>
              </a:rPr>
              <a:t>T</a:t>
            </a:r>
            <a:r>
              <a:rPr sz="1500" b="1" dirty="0">
                <a:solidFill>
                  <a:srgbClr val="0F7497"/>
                </a:solidFill>
                <a:latin typeface="Gotham"/>
                <a:cs typeface="Gotham"/>
              </a:rPr>
              <a:t>S  </a:t>
            </a:r>
            <a:r>
              <a:rPr sz="1500" b="1" spc="-50" dirty="0">
                <a:solidFill>
                  <a:srgbClr val="0F7497"/>
                </a:solidFill>
                <a:latin typeface="Gotham"/>
                <a:cs typeface="Gotham"/>
              </a:rPr>
              <a:t>ONLY</a:t>
            </a:r>
            <a:endParaRPr sz="1500">
              <a:solidFill>
                <a:prstClr val="black"/>
              </a:solidFill>
              <a:latin typeface="Gotham"/>
              <a:cs typeface="Gotham"/>
            </a:endParaRPr>
          </a:p>
          <a:p>
            <a:pPr algn="ctr">
              <a:spcBef>
                <a:spcPts val="600"/>
              </a:spcBef>
            </a:pPr>
            <a:r>
              <a:rPr sz="1500" b="1" i="1" spc="-15" dirty="0">
                <a:solidFill>
                  <a:srgbClr val="0F7497"/>
                </a:solidFill>
                <a:latin typeface="Gotham"/>
                <a:cs typeface="Gotham"/>
              </a:rPr>
              <a:t>1970s</a:t>
            </a:r>
            <a:endParaRPr sz="1500">
              <a:solidFill>
                <a:prstClr val="black"/>
              </a:solidFill>
              <a:latin typeface="Gotham"/>
              <a:cs typeface="Gotham"/>
            </a:endParaRPr>
          </a:p>
        </p:txBody>
      </p:sp>
      <p:sp>
        <p:nvSpPr>
          <p:cNvPr id="7" name="object 7"/>
          <p:cNvSpPr txBox="1"/>
          <p:nvPr/>
        </p:nvSpPr>
        <p:spPr>
          <a:xfrm>
            <a:off x="4281721" y="5225285"/>
            <a:ext cx="1185545" cy="787400"/>
          </a:xfrm>
          <a:prstGeom prst="rect">
            <a:avLst/>
          </a:prstGeom>
        </p:spPr>
        <p:txBody>
          <a:bodyPr vert="horz" wrap="square" lIns="0" tIns="12700" rIns="0" bIns="0" rtlCol="0">
            <a:spAutoFit/>
          </a:bodyPr>
          <a:lstStyle/>
          <a:p>
            <a:pPr algn="ctr">
              <a:spcBef>
                <a:spcPts val="100"/>
              </a:spcBef>
            </a:pPr>
            <a:r>
              <a:rPr sz="1500" b="1" spc="-5" dirty="0">
                <a:solidFill>
                  <a:srgbClr val="0F7497"/>
                </a:solidFill>
                <a:latin typeface="Gotham"/>
                <a:cs typeface="Gotham"/>
              </a:rPr>
              <a:t>PRODUCTS</a:t>
            </a:r>
            <a:endParaRPr sz="1500">
              <a:solidFill>
                <a:prstClr val="black"/>
              </a:solidFill>
              <a:latin typeface="Gotham"/>
              <a:cs typeface="Gotham"/>
            </a:endParaRPr>
          </a:p>
          <a:p>
            <a:pPr algn="ctr"/>
            <a:r>
              <a:rPr sz="1500" b="1" dirty="0">
                <a:solidFill>
                  <a:srgbClr val="0F7497"/>
                </a:solidFill>
                <a:latin typeface="Gotham"/>
                <a:cs typeface="Gotham"/>
              </a:rPr>
              <a:t>+</a:t>
            </a:r>
            <a:r>
              <a:rPr sz="1500" b="1" spc="-65" dirty="0">
                <a:solidFill>
                  <a:srgbClr val="0F7497"/>
                </a:solidFill>
                <a:latin typeface="Gotham"/>
                <a:cs typeface="Gotham"/>
              </a:rPr>
              <a:t> </a:t>
            </a:r>
            <a:r>
              <a:rPr sz="1500" b="1" spc="-5" dirty="0">
                <a:solidFill>
                  <a:srgbClr val="0F7497"/>
                </a:solidFill>
                <a:latin typeface="Gotham"/>
                <a:cs typeface="Gotham"/>
              </a:rPr>
              <a:t>SERVICES</a:t>
            </a:r>
            <a:endParaRPr sz="1500">
              <a:solidFill>
                <a:prstClr val="black"/>
              </a:solidFill>
              <a:latin typeface="Gotham"/>
              <a:cs typeface="Gotham"/>
            </a:endParaRPr>
          </a:p>
          <a:p>
            <a:pPr algn="ctr">
              <a:spcBef>
                <a:spcPts val="600"/>
              </a:spcBef>
            </a:pPr>
            <a:r>
              <a:rPr sz="1500" b="1" i="1" dirty="0">
                <a:solidFill>
                  <a:srgbClr val="0F7497"/>
                </a:solidFill>
                <a:latin typeface="Gotham"/>
                <a:cs typeface="Gotham"/>
              </a:rPr>
              <a:t>1990s</a:t>
            </a:r>
            <a:endParaRPr sz="1500">
              <a:solidFill>
                <a:prstClr val="black"/>
              </a:solidFill>
              <a:latin typeface="Gotham"/>
              <a:cs typeface="Gotham"/>
            </a:endParaRPr>
          </a:p>
        </p:txBody>
      </p:sp>
      <p:sp>
        <p:nvSpPr>
          <p:cNvPr id="8" name="object 8"/>
          <p:cNvSpPr txBox="1"/>
          <p:nvPr/>
        </p:nvSpPr>
        <p:spPr>
          <a:xfrm>
            <a:off x="6742409" y="5225285"/>
            <a:ext cx="1139825" cy="787400"/>
          </a:xfrm>
          <a:prstGeom prst="rect">
            <a:avLst/>
          </a:prstGeom>
        </p:spPr>
        <p:txBody>
          <a:bodyPr vert="horz" wrap="square" lIns="0" tIns="12700" rIns="0" bIns="0" rtlCol="0">
            <a:spAutoFit/>
          </a:bodyPr>
          <a:lstStyle/>
          <a:p>
            <a:pPr marL="12065" marR="5080" algn="ctr">
              <a:spcBef>
                <a:spcPts val="100"/>
              </a:spcBef>
            </a:pPr>
            <a:r>
              <a:rPr sz="1500" b="1" dirty="0">
                <a:solidFill>
                  <a:srgbClr val="0F7497"/>
                </a:solidFill>
                <a:latin typeface="Gotham"/>
                <a:cs typeface="Gotham"/>
              </a:rPr>
              <a:t>CU</a:t>
            </a:r>
            <a:r>
              <a:rPr sz="1500" b="1" spc="-25" dirty="0">
                <a:solidFill>
                  <a:srgbClr val="0F7497"/>
                </a:solidFill>
                <a:latin typeface="Gotham"/>
                <a:cs typeface="Gotham"/>
              </a:rPr>
              <a:t>S</a:t>
            </a:r>
            <a:r>
              <a:rPr sz="1500" b="1" spc="-45" dirty="0">
                <a:solidFill>
                  <a:srgbClr val="0F7497"/>
                </a:solidFill>
                <a:latin typeface="Gotham"/>
                <a:cs typeface="Gotham"/>
              </a:rPr>
              <a:t>T</a:t>
            </a:r>
            <a:r>
              <a:rPr sz="1500" b="1" dirty="0">
                <a:solidFill>
                  <a:srgbClr val="0F7497"/>
                </a:solidFill>
                <a:latin typeface="Gotham"/>
                <a:cs typeface="Gotham"/>
              </a:rPr>
              <a:t>OMER  CENTRIC</a:t>
            </a:r>
            <a:endParaRPr sz="1500">
              <a:solidFill>
                <a:prstClr val="black"/>
              </a:solidFill>
              <a:latin typeface="Gotham"/>
              <a:cs typeface="Gotham"/>
            </a:endParaRPr>
          </a:p>
          <a:p>
            <a:pPr algn="ctr">
              <a:spcBef>
                <a:spcPts val="600"/>
              </a:spcBef>
            </a:pPr>
            <a:r>
              <a:rPr sz="1500" b="1" i="1" dirty="0">
                <a:solidFill>
                  <a:srgbClr val="0F7497"/>
                </a:solidFill>
                <a:latin typeface="Gotham"/>
                <a:cs typeface="Gotham"/>
              </a:rPr>
              <a:t>2000s</a:t>
            </a:r>
            <a:endParaRPr sz="1500">
              <a:solidFill>
                <a:prstClr val="black"/>
              </a:solidFill>
              <a:latin typeface="Gotham"/>
              <a:cs typeface="Gotham"/>
            </a:endParaRPr>
          </a:p>
        </p:txBody>
      </p:sp>
      <p:sp>
        <p:nvSpPr>
          <p:cNvPr id="9" name="object 9"/>
          <p:cNvSpPr txBox="1"/>
          <p:nvPr/>
        </p:nvSpPr>
        <p:spPr>
          <a:xfrm>
            <a:off x="9000024" y="5225285"/>
            <a:ext cx="1499870" cy="787400"/>
          </a:xfrm>
          <a:prstGeom prst="rect">
            <a:avLst/>
          </a:prstGeom>
        </p:spPr>
        <p:txBody>
          <a:bodyPr vert="horz" wrap="square" lIns="0" tIns="12700" rIns="0" bIns="0" rtlCol="0">
            <a:spAutoFit/>
          </a:bodyPr>
          <a:lstStyle/>
          <a:p>
            <a:pPr marL="12700" marR="5080" algn="ctr">
              <a:spcBef>
                <a:spcPts val="100"/>
              </a:spcBef>
            </a:pPr>
            <a:r>
              <a:rPr sz="1500" b="1" dirty="0">
                <a:solidFill>
                  <a:srgbClr val="0F7497"/>
                </a:solidFill>
                <a:latin typeface="Gotham"/>
                <a:cs typeface="Gotham"/>
              </a:rPr>
              <a:t>REL</a:t>
            </a:r>
            <a:r>
              <a:rPr sz="1500" b="1" spc="-135" dirty="0">
                <a:solidFill>
                  <a:srgbClr val="0F7497"/>
                </a:solidFill>
                <a:latin typeface="Gotham"/>
                <a:cs typeface="Gotham"/>
              </a:rPr>
              <a:t>A</a:t>
            </a:r>
            <a:r>
              <a:rPr sz="1500" b="1" dirty="0">
                <a:solidFill>
                  <a:srgbClr val="0F7497"/>
                </a:solidFill>
                <a:latin typeface="Gotham"/>
                <a:cs typeface="Gotham"/>
              </a:rPr>
              <a:t>TIONSHIP  CENTRIC</a:t>
            </a:r>
            <a:endParaRPr sz="1500">
              <a:solidFill>
                <a:prstClr val="black"/>
              </a:solidFill>
              <a:latin typeface="Gotham"/>
              <a:cs typeface="Gotham"/>
            </a:endParaRPr>
          </a:p>
          <a:p>
            <a:pPr marR="6985" algn="ctr">
              <a:spcBef>
                <a:spcPts val="600"/>
              </a:spcBef>
            </a:pPr>
            <a:r>
              <a:rPr sz="1500" b="1" i="1" spc="-60" dirty="0">
                <a:solidFill>
                  <a:srgbClr val="0F7497"/>
                </a:solidFill>
                <a:latin typeface="Gotham"/>
                <a:cs typeface="Gotham"/>
              </a:rPr>
              <a:t>TODAY</a:t>
            </a:r>
            <a:endParaRPr sz="1500">
              <a:solidFill>
                <a:prstClr val="black"/>
              </a:solidFill>
              <a:latin typeface="Gotham"/>
              <a:cs typeface="Gotham"/>
            </a:endParaRPr>
          </a:p>
        </p:txBody>
      </p:sp>
      <p:grpSp>
        <p:nvGrpSpPr>
          <p:cNvPr id="10" name="object 10"/>
          <p:cNvGrpSpPr/>
          <p:nvPr/>
        </p:nvGrpSpPr>
        <p:grpSpPr>
          <a:xfrm>
            <a:off x="3253639" y="5311085"/>
            <a:ext cx="727075" cy="126364"/>
            <a:chOff x="3240938" y="5311085"/>
            <a:chExt cx="727075" cy="126364"/>
          </a:xfrm>
        </p:grpSpPr>
        <p:sp>
          <p:nvSpPr>
            <p:cNvPr id="11" name="object 11"/>
            <p:cNvSpPr/>
            <p:nvPr/>
          </p:nvSpPr>
          <p:spPr>
            <a:xfrm>
              <a:off x="3240938" y="5374250"/>
              <a:ext cx="717550" cy="0"/>
            </a:xfrm>
            <a:custGeom>
              <a:avLst/>
              <a:gdLst/>
              <a:ahLst/>
              <a:cxnLst/>
              <a:rect l="l" t="t" r="r" b="b"/>
              <a:pathLst>
                <a:path w="717550">
                  <a:moveTo>
                    <a:pt x="0" y="0"/>
                  </a:moveTo>
                  <a:lnTo>
                    <a:pt x="717537" y="0"/>
                  </a:lnTo>
                </a:path>
              </a:pathLst>
            </a:custGeom>
            <a:ln w="19050">
              <a:solidFill>
                <a:srgbClr val="1BAADE"/>
              </a:solidFill>
            </a:ln>
          </p:spPr>
          <p:txBody>
            <a:bodyPr wrap="square" lIns="0" tIns="0" rIns="0" bIns="0" rtlCol="0"/>
            <a:lstStyle/>
            <a:p>
              <a:endParaRPr>
                <a:solidFill>
                  <a:prstClr val="black"/>
                </a:solidFill>
                <a:latin typeface="Calibri"/>
              </a:endParaRPr>
            </a:p>
          </p:txBody>
        </p:sp>
        <p:sp>
          <p:nvSpPr>
            <p:cNvPr id="12" name="object 12"/>
            <p:cNvSpPr/>
            <p:nvPr/>
          </p:nvSpPr>
          <p:spPr>
            <a:xfrm>
              <a:off x="3900775" y="5320610"/>
              <a:ext cx="57785" cy="107314"/>
            </a:xfrm>
            <a:custGeom>
              <a:avLst/>
              <a:gdLst/>
              <a:ahLst/>
              <a:cxnLst/>
              <a:rect l="l" t="t" r="r" b="b"/>
              <a:pathLst>
                <a:path w="57785" h="107314">
                  <a:moveTo>
                    <a:pt x="0" y="0"/>
                  </a:moveTo>
                  <a:lnTo>
                    <a:pt x="57696" y="53644"/>
                  </a:lnTo>
                  <a:lnTo>
                    <a:pt x="0" y="107276"/>
                  </a:lnTo>
                </a:path>
              </a:pathLst>
            </a:custGeom>
            <a:ln w="19049">
              <a:solidFill>
                <a:srgbClr val="1BAADE"/>
              </a:solidFill>
            </a:ln>
          </p:spPr>
          <p:txBody>
            <a:bodyPr wrap="square" lIns="0" tIns="0" rIns="0" bIns="0" rtlCol="0"/>
            <a:lstStyle/>
            <a:p>
              <a:endParaRPr>
                <a:solidFill>
                  <a:prstClr val="black"/>
                </a:solidFill>
                <a:latin typeface="Calibri"/>
              </a:endParaRPr>
            </a:p>
          </p:txBody>
        </p:sp>
      </p:grpSp>
      <p:grpSp>
        <p:nvGrpSpPr>
          <p:cNvPr id="13" name="object 13"/>
          <p:cNvGrpSpPr/>
          <p:nvPr/>
        </p:nvGrpSpPr>
        <p:grpSpPr>
          <a:xfrm>
            <a:off x="5727701" y="5311085"/>
            <a:ext cx="727075" cy="126364"/>
            <a:chOff x="5715000" y="5311085"/>
            <a:chExt cx="727075" cy="126364"/>
          </a:xfrm>
        </p:grpSpPr>
        <p:sp>
          <p:nvSpPr>
            <p:cNvPr id="14" name="object 14"/>
            <p:cNvSpPr/>
            <p:nvPr/>
          </p:nvSpPr>
          <p:spPr>
            <a:xfrm>
              <a:off x="5715000" y="5374250"/>
              <a:ext cx="717550" cy="0"/>
            </a:xfrm>
            <a:custGeom>
              <a:avLst/>
              <a:gdLst/>
              <a:ahLst/>
              <a:cxnLst/>
              <a:rect l="l" t="t" r="r" b="b"/>
              <a:pathLst>
                <a:path w="717550">
                  <a:moveTo>
                    <a:pt x="0" y="0"/>
                  </a:moveTo>
                  <a:lnTo>
                    <a:pt x="717537" y="0"/>
                  </a:lnTo>
                </a:path>
              </a:pathLst>
            </a:custGeom>
            <a:ln w="19050">
              <a:solidFill>
                <a:srgbClr val="1BAADE"/>
              </a:solidFill>
            </a:ln>
          </p:spPr>
          <p:txBody>
            <a:bodyPr wrap="square" lIns="0" tIns="0" rIns="0" bIns="0" rtlCol="0"/>
            <a:lstStyle/>
            <a:p>
              <a:endParaRPr>
                <a:solidFill>
                  <a:prstClr val="black"/>
                </a:solidFill>
                <a:latin typeface="Calibri"/>
              </a:endParaRPr>
            </a:p>
          </p:txBody>
        </p:sp>
        <p:sp>
          <p:nvSpPr>
            <p:cNvPr id="15" name="object 15"/>
            <p:cNvSpPr/>
            <p:nvPr/>
          </p:nvSpPr>
          <p:spPr>
            <a:xfrm>
              <a:off x="6374837" y="5320610"/>
              <a:ext cx="57785" cy="107314"/>
            </a:xfrm>
            <a:custGeom>
              <a:avLst/>
              <a:gdLst/>
              <a:ahLst/>
              <a:cxnLst/>
              <a:rect l="l" t="t" r="r" b="b"/>
              <a:pathLst>
                <a:path w="57785" h="107314">
                  <a:moveTo>
                    <a:pt x="0" y="0"/>
                  </a:moveTo>
                  <a:lnTo>
                    <a:pt x="57696" y="53644"/>
                  </a:lnTo>
                  <a:lnTo>
                    <a:pt x="0" y="107276"/>
                  </a:lnTo>
                </a:path>
              </a:pathLst>
            </a:custGeom>
            <a:ln w="19049">
              <a:solidFill>
                <a:srgbClr val="1BAADE"/>
              </a:solidFill>
            </a:ln>
          </p:spPr>
          <p:txBody>
            <a:bodyPr wrap="square" lIns="0" tIns="0" rIns="0" bIns="0" rtlCol="0"/>
            <a:lstStyle/>
            <a:p>
              <a:endParaRPr>
                <a:solidFill>
                  <a:prstClr val="black"/>
                </a:solidFill>
                <a:latin typeface="Calibri"/>
              </a:endParaRPr>
            </a:p>
          </p:txBody>
        </p:sp>
      </p:grpSp>
      <p:grpSp>
        <p:nvGrpSpPr>
          <p:cNvPr id="16" name="object 16"/>
          <p:cNvGrpSpPr/>
          <p:nvPr/>
        </p:nvGrpSpPr>
        <p:grpSpPr>
          <a:xfrm>
            <a:off x="8098841" y="5311085"/>
            <a:ext cx="727075" cy="126364"/>
            <a:chOff x="8086140" y="5311085"/>
            <a:chExt cx="727075" cy="126364"/>
          </a:xfrm>
        </p:grpSpPr>
        <p:sp>
          <p:nvSpPr>
            <p:cNvPr id="17" name="object 17"/>
            <p:cNvSpPr/>
            <p:nvPr/>
          </p:nvSpPr>
          <p:spPr>
            <a:xfrm>
              <a:off x="8086140" y="5374250"/>
              <a:ext cx="717550" cy="0"/>
            </a:xfrm>
            <a:custGeom>
              <a:avLst/>
              <a:gdLst/>
              <a:ahLst/>
              <a:cxnLst/>
              <a:rect l="l" t="t" r="r" b="b"/>
              <a:pathLst>
                <a:path w="717550">
                  <a:moveTo>
                    <a:pt x="0" y="0"/>
                  </a:moveTo>
                  <a:lnTo>
                    <a:pt x="717537" y="0"/>
                  </a:lnTo>
                </a:path>
              </a:pathLst>
            </a:custGeom>
            <a:ln w="19050">
              <a:solidFill>
                <a:srgbClr val="1BAADE"/>
              </a:solidFill>
            </a:ln>
          </p:spPr>
          <p:txBody>
            <a:bodyPr wrap="square" lIns="0" tIns="0" rIns="0" bIns="0" rtlCol="0"/>
            <a:lstStyle/>
            <a:p>
              <a:endParaRPr>
                <a:solidFill>
                  <a:prstClr val="black"/>
                </a:solidFill>
                <a:latin typeface="Calibri"/>
              </a:endParaRPr>
            </a:p>
          </p:txBody>
        </p:sp>
        <p:sp>
          <p:nvSpPr>
            <p:cNvPr id="18" name="object 18"/>
            <p:cNvSpPr/>
            <p:nvPr/>
          </p:nvSpPr>
          <p:spPr>
            <a:xfrm>
              <a:off x="8745977" y="5320610"/>
              <a:ext cx="57785" cy="107314"/>
            </a:xfrm>
            <a:custGeom>
              <a:avLst/>
              <a:gdLst/>
              <a:ahLst/>
              <a:cxnLst/>
              <a:rect l="l" t="t" r="r" b="b"/>
              <a:pathLst>
                <a:path w="57784" h="107314">
                  <a:moveTo>
                    <a:pt x="0" y="0"/>
                  </a:moveTo>
                  <a:lnTo>
                    <a:pt x="57696" y="53644"/>
                  </a:lnTo>
                  <a:lnTo>
                    <a:pt x="0" y="107276"/>
                  </a:lnTo>
                </a:path>
              </a:pathLst>
            </a:custGeom>
            <a:ln w="19049">
              <a:solidFill>
                <a:srgbClr val="1BAADE"/>
              </a:solidFill>
            </a:ln>
          </p:spPr>
          <p:txBody>
            <a:bodyPr wrap="square" lIns="0" tIns="0" rIns="0" bIns="0" rtlCol="0"/>
            <a:lstStyle/>
            <a:p>
              <a:endParaRPr>
                <a:solidFill>
                  <a:prstClr val="black"/>
                </a:solidFill>
                <a:latin typeface="Calibri"/>
              </a:endParaRPr>
            </a:p>
          </p:txBody>
        </p:sp>
      </p:grpSp>
      <p:pic>
        <p:nvPicPr>
          <p:cNvPr id="19" name="object 19"/>
          <p:cNvPicPr/>
          <p:nvPr/>
        </p:nvPicPr>
        <p:blipFill>
          <a:blip r:embed="rId3" cstate="print"/>
          <a:stretch>
            <a:fillRect/>
          </a:stretch>
        </p:blipFill>
        <p:spPr>
          <a:xfrm>
            <a:off x="11159235" y="6000435"/>
            <a:ext cx="870508" cy="74326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4101" y="581654"/>
            <a:ext cx="7624445" cy="2768600"/>
          </a:xfrm>
          <a:prstGeom prst="rect">
            <a:avLst/>
          </a:prstGeom>
        </p:spPr>
        <p:txBody>
          <a:bodyPr vert="horz" wrap="square" lIns="0" tIns="12700" rIns="0" bIns="0" rtlCol="0">
            <a:spAutoFit/>
          </a:bodyPr>
          <a:lstStyle/>
          <a:p>
            <a:pPr marL="12700" marR="5080" indent="-635" algn="ctr">
              <a:spcBef>
                <a:spcPts val="100"/>
              </a:spcBef>
              <a:tabLst>
                <a:tab pos="572135" algn="l"/>
                <a:tab pos="1582420" algn="l"/>
                <a:tab pos="2012314" algn="l"/>
                <a:tab pos="2155825" algn="l"/>
                <a:tab pos="2291080" algn="l"/>
                <a:tab pos="2322830" algn="l"/>
                <a:tab pos="2779395" algn="l"/>
                <a:tab pos="3249930" algn="l"/>
                <a:tab pos="3398520" algn="l"/>
                <a:tab pos="3671570" algn="l"/>
                <a:tab pos="4756785" algn="l"/>
                <a:tab pos="4781550" algn="l"/>
                <a:tab pos="4930140" algn="l"/>
                <a:tab pos="5438140" algn="l"/>
                <a:tab pos="5999480" algn="l"/>
              </a:tabLst>
            </a:pPr>
            <a:r>
              <a:rPr sz="3600" b="1" spc="-5" dirty="0">
                <a:solidFill>
                  <a:srgbClr val="00AEEF"/>
                </a:solidFill>
              </a:rPr>
              <a:t>Organizations	</a:t>
            </a:r>
            <a:r>
              <a:rPr sz="3600" b="1" dirty="0">
                <a:solidFill>
                  <a:srgbClr val="00AEEF"/>
                </a:solidFill>
              </a:rPr>
              <a:t>using		</a:t>
            </a:r>
            <a:r>
              <a:rPr sz="3600" b="1" spc="-15" dirty="0">
                <a:solidFill>
                  <a:srgbClr val="00AEEF"/>
                </a:solidFill>
              </a:rPr>
              <a:t>data-driven </a:t>
            </a:r>
            <a:r>
              <a:rPr sz="3600" b="1" spc="-10" dirty="0">
                <a:solidFill>
                  <a:srgbClr val="00AEEF"/>
                </a:solidFill>
              </a:rPr>
              <a:t> </a:t>
            </a:r>
            <a:r>
              <a:rPr sz="3600" b="1" dirty="0">
                <a:solidFill>
                  <a:srgbClr val="00AEEF"/>
                </a:solidFill>
              </a:rPr>
              <a:t>decisions		see	</a:t>
            </a:r>
            <a:r>
              <a:rPr sz="3600" b="1" spc="-15" dirty="0">
                <a:solidFill>
                  <a:srgbClr val="00AEEF"/>
                </a:solidFill>
              </a:rPr>
              <a:t>dramatic	</a:t>
            </a:r>
            <a:r>
              <a:rPr sz="3600" b="1" spc="-10" dirty="0">
                <a:solidFill>
                  <a:srgbClr val="00AEEF"/>
                </a:solidFill>
              </a:rPr>
              <a:t>increases </a:t>
            </a:r>
            <a:r>
              <a:rPr sz="3600" b="1" spc="-1065" dirty="0">
                <a:solidFill>
                  <a:srgbClr val="00AEEF"/>
                </a:solidFill>
              </a:rPr>
              <a:t> </a:t>
            </a:r>
            <a:r>
              <a:rPr sz="3600" b="1" dirty="0">
                <a:solidFill>
                  <a:srgbClr val="00AEEF"/>
                </a:solidFill>
              </a:rPr>
              <a:t>in	ROI	</a:t>
            </a:r>
            <a:r>
              <a:rPr sz="3600" b="1" spc="-95" dirty="0">
                <a:solidFill>
                  <a:srgbClr val="00AEEF"/>
                </a:solidFill>
              </a:rPr>
              <a:t>b</a:t>
            </a:r>
            <a:r>
              <a:rPr sz="3600" b="1" dirty="0">
                <a:solidFill>
                  <a:srgbClr val="00AEEF"/>
                </a:solidFill>
              </a:rPr>
              <a:t>y		deli</a:t>
            </a:r>
            <a:r>
              <a:rPr sz="3600" b="1" spc="-110" dirty="0">
                <a:solidFill>
                  <a:srgbClr val="00AEEF"/>
                </a:solidFill>
              </a:rPr>
              <a:t>v</a:t>
            </a:r>
            <a:r>
              <a:rPr sz="3600" b="1" dirty="0">
                <a:solidFill>
                  <a:srgbClr val="00AEEF"/>
                </a:solidFill>
              </a:rPr>
              <a:t>ering	</a:t>
            </a:r>
            <a:r>
              <a:rPr sz="3600" b="1" spc="-40" dirty="0">
                <a:solidFill>
                  <a:srgbClr val="00AEEF"/>
                </a:solidFill>
              </a:rPr>
              <a:t>s</a:t>
            </a:r>
            <a:r>
              <a:rPr sz="3600" b="1" dirty="0">
                <a:solidFill>
                  <a:srgbClr val="00AEEF"/>
                </a:solidFill>
              </a:rPr>
              <a:t>t</a:t>
            </a:r>
            <a:r>
              <a:rPr sz="3600" b="1" spc="-90" dirty="0">
                <a:solidFill>
                  <a:srgbClr val="00AEEF"/>
                </a:solidFill>
              </a:rPr>
              <a:t>r</a:t>
            </a:r>
            <a:r>
              <a:rPr sz="3600" b="1" spc="-20" dirty="0">
                <a:solidFill>
                  <a:srgbClr val="00AEEF"/>
                </a:solidFill>
              </a:rPr>
              <a:t>a</a:t>
            </a:r>
            <a:r>
              <a:rPr sz="3600" b="1" spc="-55" dirty="0">
                <a:solidFill>
                  <a:srgbClr val="00AEEF"/>
                </a:solidFill>
              </a:rPr>
              <a:t>t</a:t>
            </a:r>
            <a:r>
              <a:rPr sz="3600" b="1" dirty="0">
                <a:solidFill>
                  <a:srgbClr val="00AEEF"/>
                </a:solidFill>
              </a:rPr>
              <a:t>egically  </a:t>
            </a:r>
            <a:r>
              <a:rPr sz="3600" b="1" spc="-25" dirty="0">
                <a:solidFill>
                  <a:srgbClr val="00AEEF"/>
                </a:solidFill>
              </a:rPr>
              <a:t>creative	</a:t>
            </a:r>
            <a:r>
              <a:rPr sz="3600" b="1" spc="-15" dirty="0">
                <a:solidFill>
                  <a:srgbClr val="00AEEF"/>
                </a:solidFill>
              </a:rPr>
              <a:t>experiences	</a:t>
            </a:r>
            <a:r>
              <a:rPr sz="3600" b="1" spc="-5" dirty="0">
                <a:solidFill>
                  <a:srgbClr val="00AEEF"/>
                </a:solidFill>
              </a:rPr>
              <a:t>that	</a:t>
            </a:r>
            <a:r>
              <a:rPr sz="3600" b="1" spc="-10" dirty="0">
                <a:solidFill>
                  <a:srgbClr val="00AEEF"/>
                </a:solidFill>
              </a:rPr>
              <a:t>feel </a:t>
            </a:r>
            <a:r>
              <a:rPr sz="3600" b="1" spc="-5" dirty="0">
                <a:solidFill>
                  <a:srgbClr val="00AEEF"/>
                </a:solidFill>
              </a:rPr>
              <a:t> </a:t>
            </a:r>
            <a:r>
              <a:rPr sz="3600" b="1" dirty="0">
                <a:solidFill>
                  <a:srgbClr val="00AEEF"/>
                </a:solidFill>
              </a:rPr>
              <a:t>personal	</a:t>
            </a:r>
            <a:r>
              <a:rPr sz="3600" b="1" spc="-30" dirty="0">
                <a:solidFill>
                  <a:srgbClr val="00AEEF"/>
                </a:solidFill>
              </a:rPr>
              <a:t>to	</a:t>
            </a:r>
            <a:r>
              <a:rPr sz="3600" b="1" dirty="0">
                <a:solidFill>
                  <a:srgbClr val="00AEEF"/>
                </a:solidFill>
              </a:rPr>
              <a:t>the	</a:t>
            </a:r>
            <a:r>
              <a:rPr sz="3600" b="1" spc="-50" dirty="0">
                <a:solidFill>
                  <a:srgbClr val="00AEEF"/>
                </a:solidFill>
              </a:rPr>
              <a:t>customer.</a:t>
            </a:r>
            <a:endParaRPr sz="3600"/>
          </a:p>
        </p:txBody>
      </p:sp>
      <p:sp>
        <p:nvSpPr>
          <p:cNvPr id="3" name="object 3"/>
          <p:cNvSpPr txBox="1"/>
          <p:nvPr/>
        </p:nvSpPr>
        <p:spPr>
          <a:xfrm>
            <a:off x="3740330" y="4110311"/>
            <a:ext cx="1573530" cy="756920"/>
          </a:xfrm>
          <a:prstGeom prst="rect">
            <a:avLst/>
          </a:prstGeom>
        </p:spPr>
        <p:txBody>
          <a:bodyPr vert="horz" wrap="square" lIns="0" tIns="12700" rIns="0" bIns="0" rtlCol="0">
            <a:spAutoFit/>
          </a:bodyPr>
          <a:lstStyle/>
          <a:p>
            <a:pPr marL="12700">
              <a:spcBef>
                <a:spcPts val="100"/>
              </a:spcBef>
            </a:pPr>
            <a:r>
              <a:rPr sz="4800" dirty="0">
                <a:solidFill>
                  <a:srgbClr val="7ABD31"/>
                </a:solidFill>
                <a:latin typeface="Open Sans"/>
                <a:cs typeface="Open Sans"/>
              </a:rPr>
              <a:t>228%</a:t>
            </a:r>
            <a:endParaRPr sz="4800">
              <a:solidFill>
                <a:prstClr val="black"/>
              </a:solidFill>
              <a:latin typeface="Open Sans"/>
              <a:cs typeface="Open Sans"/>
            </a:endParaRPr>
          </a:p>
        </p:txBody>
      </p:sp>
      <p:sp>
        <p:nvSpPr>
          <p:cNvPr id="4" name="object 4"/>
          <p:cNvSpPr txBox="1"/>
          <p:nvPr/>
        </p:nvSpPr>
        <p:spPr>
          <a:xfrm>
            <a:off x="3968339" y="4798687"/>
            <a:ext cx="1116965" cy="695960"/>
          </a:xfrm>
          <a:prstGeom prst="rect">
            <a:avLst/>
          </a:prstGeom>
        </p:spPr>
        <p:txBody>
          <a:bodyPr vert="horz" wrap="square" lIns="0" tIns="12700" rIns="0" bIns="0" rtlCol="0">
            <a:spAutoFit/>
          </a:bodyPr>
          <a:lstStyle/>
          <a:p>
            <a:pPr marL="12700" marR="5080" indent="7620">
              <a:spcBef>
                <a:spcPts val="100"/>
              </a:spcBef>
            </a:pPr>
            <a:r>
              <a:rPr sz="2200" dirty="0">
                <a:solidFill>
                  <a:srgbClr val="7ABD31"/>
                </a:solidFill>
                <a:latin typeface="Open Sans"/>
                <a:cs typeface="Open Sans"/>
              </a:rPr>
              <a:t>possible  increase</a:t>
            </a:r>
            <a:endParaRPr sz="2200">
              <a:solidFill>
                <a:prstClr val="black"/>
              </a:solidFill>
              <a:latin typeface="Open Sans"/>
              <a:cs typeface="Open Sans"/>
            </a:endParaRPr>
          </a:p>
        </p:txBody>
      </p:sp>
      <p:sp>
        <p:nvSpPr>
          <p:cNvPr id="5" name="object 5"/>
          <p:cNvSpPr txBox="1"/>
          <p:nvPr/>
        </p:nvSpPr>
        <p:spPr>
          <a:xfrm>
            <a:off x="5960689" y="4671569"/>
            <a:ext cx="2484120" cy="574040"/>
          </a:xfrm>
          <a:prstGeom prst="rect">
            <a:avLst/>
          </a:prstGeom>
        </p:spPr>
        <p:txBody>
          <a:bodyPr vert="horz" wrap="square" lIns="0" tIns="12700" rIns="0" bIns="0" rtlCol="0">
            <a:spAutoFit/>
          </a:bodyPr>
          <a:lstStyle/>
          <a:p>
            <a:pPr marL="164465" marR="5080" indent="-152400">
              <a:spcBef>
                <a:spcPts val="100"/>
              </a:spcBef>
            </a:pPr>
            <a:r>
              <a:rPr dirty="0">
                <a:solidFill>
                  <a:srgbClr val="3F4444"/>
                </a:solidFill>
                <a:latin typeface="Open Sans"/>
                <a:cs typeface="Open Sans"/>
              </a:rPr>
              <a:t>over</a:t>
            </a:r>
            <a:r>
              <a:rPr spc="-20" dirty="0">
                <a:solidFill>
                  <a:srgbClr val="3F4444"/>
                </a:solidFill>
                <a:latin typeface="Open Sans"/>
                <a:cs typeface="Open Sans"/>
              </a:rPr>
              <a:t> </a:t>
            </a:r>
            <a:r>
              <a:rPr dirty="0">
                <a:solidFill>
                  <a:srgbClr val="3F4444"/>
                </a:solidFill>
                <a:latin typeface="Open Sans"/>
                <a:cs typeface="Open Sans"/>
              </a:rPr>
              <a:t>S&amp;P</a:t>
            </a:r>
            <a:r>
              <a:rPr spc="-20" dirty="0">
                <a:solidFill>
                  <a:srgbClr val="3F4444"/>
                </a:solidFill>
                <a:latin typeface="Open Sans"/>
                <a:cs typeface="Open Sans"/>
              </a:rPr>
              <a:t> </a:t>
            </a:r>
            <a:r>
              <a:rPr dirty="0">
                <a:solidFill>
                  <a:srgbClr val="3F4444"/>
                </a:solidFill>
                <a:latin typeface="Open Sans"/>
                <a:cs typeface="Open Sans"/>
              </a:rPr>
              <a:t>in</a:t>
            </a:r>
            <a:r>
              <a:rPr spc="-20" dirty="0">
                <a:solidFill>
                  <a:srgbClr val="3F4444"/>
                </a:solidFill>
                <a:latin typeface="Open Sans"/>
                <a:cs typeface="Open Sans"/>
              </a:rPr>
              <a:t> </a:t>
            </a:r>
            <a:r>
              <a:rPr dirty="0">
                <a:solidFill>
                  <a:srgbClr val="3F4444"/>
                </a:solidFill>
                <a:latin typeface="Open Sans"/>
                <a:cs typeface="Open Sans"/>
              </a:rPr>
              <a:t>10</a:t>
            </a:r>
            <a:r>
              <a:rPr spc="-20" dirty="0">
                <a:solidFill>
                  <a:srgbClr val="3F4444"/>
                </a:solidFill>
                <a:latin typeface="Open Sans"/>
                <a:cs typeface="Open Sans"/>
              </a:rPr>
              <a:t> </a:t>
            </a:r>
            <a:r>
              <a:rPr dirty="0">
                <a:solidFill>
                  <a:srgbClr val="3F4444"/>
                </a:solidFill>
                <a:latin typeface="Open Sans"/>
                <a:cs typeface="Open Sans"/>
              </a:rPr>
              <a:t>yrs</a:t>
            </a:r>
            <a:r>
              <a:rPr spc="-20" dirty="0">
                <a:solidFill>
                  <a:srgbClr val="3F4444"/>
                </a:solidFill>
                <a:latin typeface="Open Sans"/>
                <a:cs typeface="Open Sans"/>
              </a:rPr>
              <a:t> </a:t>
            </a:r>
            <a:r>
              <a:rPr dirty="0">
                <a:solidFill>
                  <a:srgbClr val="3F4444"/>
                </a:solidFill>
                <a:latin typeface="Open Sans"/>
                <a:cs typeface="Open Sans"/>
              </a:rPr>
              <a:t>time </a:t>
            </a:r>
            <a:r>
              <a:rPr spc="-455" dirty="0">
                <a:solidFill>
                  <a:srgbClr val="3F4444"/>
                </a:solidFill>
                <a:latin typeface="Open Sans"/>
                <a:cs typeface="Open Sans"/>
              </a:rPr>
              <a:t> </a:t>
            </a:r>
            <a:r>
              <a:rPr dirty="0">
                <a:solidFill>
                  <a:srgbClr val="3F4444"/>
                </a:solidFill>
                <a:latin typeface="Open Sans"/>
                <a:cs typeface="Open Sans"/>
              </a:rPr>
              <a:t>with</a:t>
            </a:r>
            <a:r>
              <a:rPr spc="-30" dirty="0">
                <a:solidFill>
                  <a:srgbClr val="3F4444"/>
                </a:solidFill>
                <a:latin typeface="Open Sans"/>
                <a:cs typeface="Open Sans"/>
              </a:rPr>
              <a:t> </a:t>
            </a:r>
            <a:r>
              <a:rPr dirty="0">
                <a:solidFill>
                  <a:srgbClr val="3F4444"/>
                </a:solidFill>
                <a:latin typeface="Open Sans"/>
                <a:cs typeface="Open Sans"/>
              </a:rPr>
              <a:t>design-thinking</a:t>
            </a:r>
            <a:endParaRPr>
              <a:solidFill>
                <a:prstClr val="black"/>
              </a:solidFill>
              <a:latin typeface="Open Sans"/>
              <a:cs typeface="Open Sans"/>
            </a:endParaRPr>
          </a:p>
        </p:txBody>
      </p:sp>
      <p:sp>
        <p:nvSpPr>
          <p:cNvPr id="6" name="object 6"/>
          <p:cNvSpPr txBox="1"/>
          <p:nvPr/>
        </p:nvSpPr>
        <p:spPr>
          <a:xfrm>
            <a:off x="295441" y="6506862"/>
            <a:ext cx="3109595" cy="166712"/>
          </a:xfrm>
          <a:prstGeom prst="rect">
            <a:avLst/>
          </a:prstGeom>
        </p:spPr>
        <p:txBody>
          <a:bodyPr vert="horz" wrap="square" lIns="0" tIns="12700" rIns="0" bIns="0" rtlCol="0">
            <a:spAutoFit/>
          </a:bodyPr>
          <a:lstStyle/>
          <a:p>
            <a:pPr marL="12700">
              <a:spcBef>
                <a:spcPts val="100"/>
              </a:spcBef>
            </a:pPr>
            <a:r>
              <a:rPr sz="1000" dirty="0">
                <a:solidFill>
                  <a:srgbClr val="3F4444"/>
                </a:solidFill>
                <a:latin typeface="Open Sans"/>
                <a:cs typeface="Open Sans"/>
              </a:rPr>
              <a:t>*2014</a:t>
            </a:r>
            <a:r>
              <a:rPr sz="1000" spc="-20" dirty="0">
                <a:solidFill>
                  <a:srgbClr val="3F4444"/>
                </a:solidFill>
                <a:latin typeface="Open Sans"/>
                <a:cs typeface="Open Sans"/>
              </a:rPr>
              <a:t> </a:t>
            </a:r>
            <a:r>
              <a:rPr sz="1000" dirty="0">
                <a:solidFill>
                  <a:srgbClr val="3F4444"/>
                </a:solidFill>
                <a:latin typeface="Open Sans"/>
                <a:cs typeface="Open Sans"/>
              </a:rPr>
              <a:t>Design</a:t>
            </a:r>
            <a:r>
              <a:rPr sz="1000" spc="-15" dirty="0">
                <a:solidFill>
                  <a:srgbClr val="3F4444"/>
                </a:solidFill>
                <a:latin typeface="Open Sans"/>
                <a:cs typeface="Open Sans"/>
              </a:rPr>
              <a:t> </a:t>
            </a:r>
            <a:r>
              <a:rPr sz="1000" dirty="0">
                <a:solidFill>
                  <a:srgbClr val="3F4444"/>
                </a:solidFill>
                <a:latin typeface="Open Sans"/>
                <a:cs typeface="Open Sans"/>
              </a:rPr>
              <a:t>Management</a:t>
            </a:r>
            <a:r>
              <a:rPr sz="1000" spc="-20" dirty="0">
                <a:solidFill>
                  <a:srgbClr val="3F4444"/>
                </a:solidFill>
                <a:latin typeface="Open Sans"/>
                <a:cs typeface="Open Sans"/>
              </a:rPr>
              <a:t> </a:t>
            </a:r>
            <a:r>
              <a:rPr sz="1000" dirty="0">
                <a:solidFill>
                  <a:srgbClr val="3F4444"/>
                </a:solidFill>
                <a:latin typeface="Open Sans"/>
                <a:cs typeface="Open Sans"/>
              </a:rPr>
              <a:t>Institute</a:t>
            </a:r>
            <a:r>
              <a:rPr sz="1000" spc="-15" dirty="0">
                <a:solidFill>
                  <a:srgbClr val="3F4444"/>
                </a:solidFill>
                <a:latin typeface="Open Sans"/>
                <a:cs typeface="Open Sans"/>
              </a:rPr>
              <a:t> </a:t>
            </a:r>
            <a:r>
              <a:rPr sz="1000" spc="-5" dirty="0">
                <a:solidFill>
                  <a:srgbClr val="3F4444"/>
                </a:solidFill>
                <a:latin typeface="Open Sans"/>
                <a:cs typeface="Open Sans"/>
              </a:rPr>
              <a:t>Research</a:t>
            </a:r>
            <a:r>
              <a:rPr sz="1000" spc="-25" dirty="0">
                <a:solidFill>
                  <a:srgbClr val="3F4444"/>
                </a:solidFill>
                <a:latin typeface="Open Sans"/>
                <a:cs typeface="Open Sans"/>
              </a:rPr>
              <a:t> </a:t>
            </a:r>
            <a:r>
              <a:rPr sz="1000" dirty="0">
                <a:solidFill>
                  <a:srgbClr val="3F4444"/>
                </a:solidFill>
                <a:latin typeface="Open Sans"/>
                <a:cs typeface="Open Sans"/>
              </a:rPr>
              <a:t>Study</a:t>
            </a:r>
            <a:endParaRPr sz="1000">
              <a:solidFill>
                <a:prstClr val="black"/>
              </a:solidFill>
              <a:latin typeface="Open Sans"/>
              <a:cs typeface="Open Sans"/>
            </a:endParaRPr>
          </a:p>
        </p:txBody>
      </p:sp>
      <p:sp>
        <p:nvSpPr>
          <p:cNvPr id="7" name="object 7"/>
          <p:cNvSpPr/>
          <p:nvPr/>
        </p:nvSpPr>
        <p:spPr>
          <a:xfrm>
            <a:off x="3317239" y="3657598"/>
            <a:ext cx="2341245" cy="2341245"/>
          </a:xfrm>
          <a:custGeom>
            <a:avLst/>
            <a:gdLst/>
            <a:ahLst/>
            <a:cxnLst/>
            <a:rect l="l" t="t" r="r" b="b"/>
            <a:pathLst>
              <a:path w="2341245" h="2341245">
                <a:moveTo>
                  <a:pt x="1170432" y="2340864"/>
                </a:moveTo>
                <a:lnTo>
                  <a:pt x="1218677" y="2339887"/>
                </a:lnTo>
                <a:lnTo>
                  <a:pt x="1266426" y="2336984"/>
                </a:lnTo>
                <a:lnTo>
                  <a:pt x="1313640" y="2332190"/>
                </a:lnTo>
                <a:lnTo>
                  <a:pt x="1360283" y="2325545"/>
                </a:lnTo>
                <a:lnTo>
                  <a:pt x="1406316" y="2317085"/>
                </a:lnTo>
                <a:lnTo>
                  <a:pt x="1451702" y="2306848"/>
                </a:lnTo>
                <a:lnTo>
                  <a:pt x="1496402" y="2294872"/>
                </a:lnTo>
                <a:lnTo>
                  <a:pt x="1540381" y="2281195"/>
                </a:lnTo>
                <a:lnTo>
                  <a:pt x="1583599" y="2265853"/>
                </a:lnTo>
                <a:lnTo>
                  <a:pt x="1626019" y="2248886"/>
                </a:lnTo>
                <a:lnTo>
                  <a:pt x="1667603" y="2230330"/>
                </a:lnTo>
                <a:lnTo>
                  <a:pt x="1708315" y="2210223"/>
                </a:lnTo>
                <a:lnTo>
                  <a:pt x="1748115" y="2188603"/>
                </a:lnTo>
                <a:lnTo>
                  <a:pt x="1786968" y="2165507"/>
                </a:lnTo>
                <a:lnTo>
                  <a:pt x="1824834" y="2140974"/>
                </a:lnTo>
                <a:lnTo>
                  <a:pt x="1861676" y="2115040"/>
                </a:lnTo>
                <a:lnTo>
                  <a:pt x="1897457" y="2087743"/>
                </a:lnTo>
                <a:lnTo>
                  <a:pt x="1932138" y="2059121"/>
                </a:lnTo>
                <a:lnTo>
                  <a:pt x="1965683" y="2029213"/>
                </a:lnTo>
                <a:lnTo>
                  <a:pt x="1998054" y="1998054"/>
                </a:lnTo>
                <a:lnTo>
                  <a:pt x="2029213" y="1965683"/>
                </a:lnTo>
                <a:lnTo>
                  <a:pt x="2059121" y="1932138"/>
                </a:lnTo>
                <a:lnTo>
                  <a:pt x="2087743" y="1897457"/>
                </a:lnTo>
                <a:lnTo>
                  <a:pt x="2115040" y="1861676"/>
                </a:lnTo>
                <a:lnTo>
                  <a:pt x="2140974" y="1824834"/>
                </a:lnTo>
                <a:lnTo>
                  <a:pt x="2165507" y="1786968"/>
                </a:lnTo>
                <a:lnTo>
                  <a:pt x="2188603" y="1748115"/>
                </a:lnTo>
                <a:lnTo>
                  <a:pt x="2210223" y="1708315"/>
                </a:lnTo>
                <a:lnTo>
                  <a:pt x="2230330" y="1667603"/>
                </a:lnTo>
                <a:lnTo>
                  <a:pt x="2248886" y="1626019"/>
                </a:lnTo>
                <a:lnTo>
                  <a:pt x="2265853" y="1583599"/>
                </a:lnTo>
                <a:lnTo>
                  <a:pt x="2281195" y="1540381"/>
                </a:lnTo>
                <a:lnTo>
                  <a:pt x="2294872" y="1496402"/>
                </a:lnTo>
                <a:lnTo>
                  <a:pt x="2306848" y="1451702"/>
                </a:lnTo>
                <a:lnTo>
                  <a:pt x="2317085" y="1406316"/>
                </a:lnTo>
                <a:lnTo>
                  <a:pt x="2325545" y="1360283"/>
                </a:lnTo>
                <a:lnTo>
                  <a:pt x="2332190" y="1313640"/>
                </a:lnTo>
                <a:lnTo>
                  <a:pt x="2336984" y="1266426"/>
                </a:lnTo>
                <a:lnTo>
                  <a:pt x="2339887" y="1218677"/>
                </a:lnTo>
                <a:lnTo>
                  <a:pt x="2340864" y="1170432"/>
                </a:lnTo>
                <a:lnTo>
                  <a:pt x="2339887" y="1122186"/>
                </a:lnTo>
                <a:lnTo>
                  <a:pt x="2336984" y="1074437"/>
                </a:lnTo>
                <a:lnTo>
                  <a:pt x="2332190" y="1027223"/>
                </a:lnTo>
                <a:lnTo>
                  <a:pt x="2325545" y="980580"/>
                </a:lnTo>
                <a:lnTo>
                  <a:pt x="2317085" y="934547"/>
                </a:lnTo>
                <a:lnTo>
                  <a:pt x="2306848" y="889161"/>
                </a:lnTo>
                <a:lnTo>
                  <a:pt x="2294872" y="844461"/>
                </a:lnTo>
                <a:lnTo>
                  <a:pt x="2281195" y="800482"/>
                </a:lnTo>
                <a:lnTo>
                  <a:pt x="2265853" y="757264"/>
                </a:lnTo>
                <a:lnTo>
                  <a:pt x="2248886" y="714844"/>
                </a:lnTo>
                <a:lnTo>
                  <a:pt x="2230330" y="673260"/>
                </a:lnTo>
                <a:lnTo>
                  <a:pt x="2210223" y="632548"/>
                </a:lnTo>
                <a:lnTo>
                  <a:pt x="2188603" y="592748"/>
                </a:lnTo>
                <a:lnTo>
                  <a:pt x="2165507" y="553895"/>
                </a:lnTo>
                <a:lnTo>
                  <a:pt x="2140974" y="516029"/>
                </a:lnTo>
                <a:lnTo>
                  <a:pt x="2115040" y="479187"/>
                </a:lnTo>
                <a:lnTo>
                  <a:pt x="2087743" y="443406"/>
                </a:lnTo>
                <a:lnTo>
                  <a:pt x="2059121" y="408725"/>
                </a:lnTo>
                <a:lnTo>
                  <a:pt x="2029213" y="375180"/>
                </a:lnTo>
                <a:lnTo>
                  <a:pt x="1998054" y="342809"/>
                </a:lnTo>
                <a:lnTo>
                  <a:pt x="1965683" y="311650"/>
                </a:lnTo>
                <a:lnTo>
                  <a:pt x="1932138" y="281742"/>
                </a:lnTo>
                <a:lnTo>
                  <a:pt x="1897457" y="253120"/>
                </a:lnTo>
                <a:lnTo>
                  <a:pt x="1861676" y="225823"/>
                </a:lnTo>
                <a:lnTo>
                  <a:pt x="1824834" y="199889"/>
                </a:lnTo>
                <a:lnTo>
                  <a:pt x="1786968" y="175356"/>
                </a:lnTo>
                <a:lnTo>
                  <a:pt x="1748115" y="152260"/>
                </a:lnTo>
                <a:lnTo>
                  <a:pt x="1708315" y="130640"/>
                </a:lnTo>
                <a:lnTo>
                  <a:pt x="1667603" y="110533"/>
                </a:lnTo>
                <a:lnTo>
                  <a:pt x="1626019" y="91977"/>
                </a:lnTo>
                <a:lnTo>
                  <a:pt x="1583599" y="75010"/>
                </a:lnTo>
                <a:lnTo>
                  <a:pt x="1540381" y="59668"/>
                </a:lnTo>
                <a:lnTo>
                  <a:pt x="1496402" y="45991"/>
                </a:lnTo>
                <a:lnTo>
                  <a:pt x="1451702" y="34015"/>
                </a:lnTo>
                <a:lnTo>
                  <a:pt x="1406316" y="23778"/>
                </a:lnTo>
                <a:lnTo>
                  <a:pt x="1360283" y="15318"/>
                </a:lnTo>
                <a:lnTo>
                  <a:pt x="1313640" y="8673"/>
                </a:lnTo>
                <a:lnTo>
                  <a:pt x="1266426" y="3879"/>
                </a:lnTo>
                <a:lnTo>
                  <a:pt x="1218677" y="976"/>
                </a:lnTo>
                <a:lnTo>
                  <a:pt x="1170432" y="0"/>
                </a:lnTo>
                <a:lnTo>
                  <a:pt x="1122186" y="976"/>
                </a:lnTo>
                <a:lnTo>
                  <a:pt x="1074437" y="3879"/>
                </a:lnTo>
                <a:lnTo>
                  <a:pt x="1027223" y="8673"/>
                </a:lnTo>
                <a:lnTo>
                  <a:pt x="980580" y="15318"/>
                </a:lnTo>
                <a:lnTo>
                  <a:pt x="934547" y="23778"/>
                </a:lnTo>
                <a:lnTo>
                  <a:pt x="889161" y="34015"/>
                </a:lnTo>
                <a:lnTo>
                  <a:pt x="844461" y="45991"/>
                </a:lnTo>
                <a:lnTo>
                  <a:pt x="800482" y="59668"/>
                </a:lnTo>
                <a:lnTo>
                  <a:pt x="757264" y="75010"/>
                </a:lnTo>
                <a:lnTo>
                  <a:pt x="714844" y="91977"/>
                </a:lnTo>
                <a:lnTo>
                  <a:pt x="673260" y="110533"/>
                </a:lnTo>
                <a:lnTo>
                  <a:pt x="632548" y="130640"/>
                </a:lnTo>
                <a:lnTo>
                  <a:pt x="592748" y="152260"/>
                </a:lnTo>
                <a:lnTo>
                  <a:pt x="553895" y="175356"/>
                </a:lnTo>
                <a:lnTo>
                  <a:pt x="516029" y="199889"/>
                </a:lnTo>
                <a:lnTo>
                  <a:pt x="479187" y="225823"/>
                </a:lnTo>
                <a:lnTo>
                  <a:pt x="443406" y="253120"/>
                </a:lnTo>
                <a:lnTo>
                  <a:pt x="408725" y="281742"/>
                </a:lnTo>
                <a:lnTo>
                  <a:pt x="375180" y="311650"/>
                </a:lnTo>
                <a:lnTo>
                  <a:pt x="342809" y="342809"/>
                </a:lnTo>
                <a:lnTo>
                  <a:pt x="311650" y="375180"/>
                </a:lnTo>
                <a:lnTo>
                  <a:pt x="281742" y="408725"/>
                </a:lnTo>
                <a:lnTo>
                  <a:pt x="253120" y="443406"/>
                </a:lnTo>
                <a:lnTo>
                  <a:pt x="225823" y="479187"/>
                </a:lnTo>
                <a:lnTo>
                  <a:pt x="199889" y="516029"/>
                </a:lnTo>
                <a:lnTo>
                  <a:pt x="175356" y="553895"/>
                </a:lnTo>
                <a:lnTo>
                  <a:pt x="152260" y="592748"/>
                </a:lnTo>
                <a:lnTo>
                  <a:pt x="130640" y="632548"/>
                </a:lnTo>
                <a:lnTo>
                  <a:pt x="110533" y="673260"/>
                </a:lnTo>
                <a:lnTo>
                  <a:pt x="91977" y="714844"/>
                </a:lnTo>
                <a:lnTo>
                  <a:pt x="75010" y="757264"/>
                </a:lnTo>
                <a:lnTo>
                  <a:pt x="59668" y="800482"/>
                </a:lnTo>
                <a:lnTo>
                  <a:pt x="45991" y="844461"/>
                </a:lnTo>
                <a:lnTo>
                  <a:pt x="34015" y="889161"/>
                </a:lnTo>
                <a:lnTo>
                  <a:pt x="23778" y="934547"/>
                </a:lnTo>
                <a:lnTo>
                  <a:pt x="15318" y="980580"/>
                </a:lnTo>
                <a:lnTo>
                  <a:pt x="8673" y="1027223"/>
                </a:lnTo>
                <a:lnTo>
                  <a:pt x="3879" y="1074437"/>
                </a:lnTo>
                <a:lnTo>
                  <a:pt x="976" y="1122186"/>
                </a:lnTo>
                <a:lnTo>
                  <a:pt x="0" y="1170432"/>
                </a:lnTo>
                <a:lnTo>
                  <a:pt x="976" y="1218677"/>
                </a:lnTo>
                <a:lnTo>
                  <a:pt x="3879" y="1266426"/>
                </a:lnTo>
                <a:lnTo>
                  <a:pt x="8673" y="1313640"/>
                </a:lnTo>
                <a:lnTo>
                  <a:pt x="15318" y="1360283"/>
                </a:lnTo>
                <a:lnTo>
                  <a:pt x="23778" y="1406316"/>
                </a:lnTo>
                <a:lnTo>
                  <a:pt x="34015" y="1451702"/>
                </a:lnTo>
                <a:lnTo>
                  <a:pt x="45991" y="1496402"/>
                </a:lnTo>
                <a:lnTo>
                  <a:pt x="59668" y="1540381"/>
                </a:lnTo>
                <a:lnTo>
                  <a:pt x="75010" y="1583599"/>
                </a:lnTo>
                <a:lnTo>
                  <a:pt x="91977" y="1626019"/>
                </a:lnTo>
                <a:lnTo>
                  <a:pt x="110533" y="1667603"/>
                </a:lnTo>
                <a:lnTo>
                  <a:pt x="130640" y="1708315"/>
                </a:lnTo>
                <a:lnTo>
                  <a:pt x="152260" y="1748115"/>
                </a:lnTo>
                <a:lnTo>
                  <a:pt x="175356" y="1786968"/>
                </a:lnTo>
                <a:lnTo>
                  <a:pt x="199889" y="1824834"/>
                </a:lnTo>
                <a:lnTo>
                  <a:pt x="225823" y="1861676"/>
                </a:lnTo>
                <a:lnTo>
                  <a:pt x="253120" y="1897457"/>
                </a:lnTo>
                <a:lnTo>
                  <a:pt x="281742" y="1932138"/>
                </a:lnTo>
                <a:lnTo>
                  <a:pt x="311650" y="1965683"/>
                </a:lnTo>
                <a:lnTo>
                  <a:pt x="342809" y="1998054"/>
                </a:lnTo>
                <a:lnTo>
                  <a:pt x="375180" y="2029213"/>
                </a:lnTo>
                <a:lnTo>
                  <a:pt x="408725" y="2059121"/>
                </a:lnTo>
                <a:lnTo>
                  <a:pt x="443406" y="2087743"/>
                </a:lnTo>
                <a:lnTo>
                  <a:pt x="479187" y="2115040"/>
                </a:lnTo>
                <a:lnTo>
                  <a:pt x="516029" y="2140974"/>
                </a:lnTo>
                <a:lnTo>
                  <a:pt x="553895" y="2165507"/>
                </a:lnTo>
                <a:lnTo>
                  <a:pt x="592748" y="2188603"/>
                </a:lnTo>
                <a:lnTo>
                  <a:pt x="632548" y="2210223"/>
                </a:lnTo>
                <a:lnTo>
                  <a:pt x="673260" y="2230330"/>
                </a:lnTo>
                <a:lnTo>
                  <a:pt x="714844" y="2248886"/>
                </a:lnTo>
                <a:lnTo>
                  <a:pt x="757264" y="2265853"/>
                </a:lnTo>
                <a:lnTo>
                  <a:pt x="800482" y="2281195"/>
                </a:lnTo>
                <a:lnTo>
                  <a:pt x="844461" y="2294872"/>
                </a:lnTo>
                <a:lnTo>
                  <a:pt x="889161" y="2306848"/>
                </a:lnTo>
                <a:lnTo>
                  <a:pt x="934547" y="2317085"/>
                </a:lnTo>
                <a:lnTo>
                  <a:pt x="980580" y="2325545"/>
                </a:lnTo>
                <a:lnTo>
                  <a:pt x="1027223" y="2332190"/>
                </a:lnTo>
                <a:lnTo>
                  <a:pt x="1074437" y="2336984"/>
                </a:lnTo>
                <a:lnTo>
                  <a:pt x="1122186" y="2339887"/>
                </a:lnTo>
                <a:lnTo>
                  <a:pt x="1170432" y="2340864"/>
                </a:lnTo>
                <a:close/>
              </a:path>
            </a:pathLst>
          </a:custGeom>
          <a:ln w="25400">
            <a:solidFill>
              <a:srgbClr val="D82284"/>
            </a:solidFill>
          </a:ln>
        </p:spPr>
        <p:txBody>
          <a:bodyPr wrap="square" lIns="0" tIns="0" rIns="0" bIns="0" rtlCol="0"/>
          <a:lstStyle/>
          <a:p>
            <a:endParaRPr>
              <a:solidFill>
                <a:prstClr val="black"/>
              </a:solidFill>
              <a:latin typeface="Calibri"/>
            </a:endParaRPr>
          </a:p>
        </p:txBody>
      </p:sp>
      <p:pic>
        <p:nvPicPr>
          <p:cNvPr id="8" name="object 8"/>
          <p:cNvPicPr/>
          <p:nvPr/>
        </p:nvPicPr>
        <p:blipFill>
          <a:blip r:embed="rId2" cstate="print"/>
          <a:stretch>
            <a:fillRect/>
          </a:stretch>
        </p:blipFill>
        <p:spPr>
          <a:xfrm>
            <a:off x="11022076" y="6000435"/>
            <a:ext cx="870508" cy="74326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72069" y="0"/>
            <a:ext cx="3502151" cy="6858000"/>
          </a:xfrm>
          <a:prstGeom prst="rect">
            <a:avLst/>
          </a:prstGeom>
        </p:spPr>
      </p:pic>
      <p:sp>
        <p:nvSpPr>
          <p:cNvPr id="3" name="object 3"/>
          <p:cNvSpPr txBox="1">
            <a:spLocks noGrp="1"/>
          </p:cNvSpPr>
          <p:nvPr>
            <p:ph type="title"/>
          </p:nvPr>
        </p:nvSpPr>
        <p:spPr>
          <a:xfrm>
            <a:off x="958195" y="586735"/>
            <a:ext cx="5852160" cy="2159000"/>
          </a:xfrm>
          <a:prstGeom prst="rect">
            <a:avLst/>
          </a:prstGeom>
        </p:spPr>
        <p:txBody>
          <a:bodyPr vert="horz" wrap="square" lIns="0" tIns="12700" rIns="0" bIns="0" rtlCol="0">
            <a:spAutoFit/>
          </a:bodyPr>
          <a:lstStyle/>
          <a:p>
            <a:pPr marL="12700" marR="5080" indent="-635" algn="ctr">
              <a:lnSpc>
                <a:spcPct val="125000"/>
              </a:lnSpc>
              <a:spcBef>
                <a:spcPts val="100"/>
              </a:spcBef>
            </a:pPr>
            <a:r>
              <a:rPr sz="2800" b="1" spc="-20" dirty="0">
                <a:solidFill>
                  <a:srgbClr val="0F7497"/>
                </a:solidFill>
              </a:rPr>
              <a:t>At</a:t>
            </a:r>
            <a:r>
              <a:rPr sz="2800" b="1" spc="5" dirty="0">
                <a:solidFill>
                  <a:srgbClr val="0F7497"/>
                </a:solidFill>
              </a:rPr>
              <a:t> </a:t>
            </a:r>
            <a:r>
              <a:rPr sz="2800" b="1" spc="15" dirty="0">
                <a:solidFill>
                  <a:srgbClr val="0F7497"/>
                </a:solidFill>
              </a:rPr>
              <a:t>SAN,</a:t>
            </a:r>
            <a:r>
              <a:rPr sz="2800" b="1" spc="5" dirty="0">
                <a:solidFill>
                  <a:srgbClr val="0F7497"/>
                </a:solidFill>
              </a:rPr>
              <a:t> </a:t>
            </a:r>
            <a:r>
              <a:rPr sz="2800" b="1" spc="20" dirty="0">
                <a:solidFill>
                  <a:srgbClr val="0F7497"/>
                </a:solidFill>
              </a:rPr>
              <a:t>our</a:t>
            </a:r>
            <a:r>
              <a:rPr sz="2800" b="1" spc="5" dirty="0">
                <a:solidFill>
                  <a:srgbClr val="0F7497"/>
                </a:solidFill>
              </a:rPr>
              <a:t> </a:t>
            </a:r>
            <a:r>
              <a:rPr sz="2800" b="1" spc="15" dirty="0">
                <a:solidFill>
                  <a:srgbClr val="0F7497"/>
                </a:solidFill>
              </a:rPr>
              <a:t>Customer </a:t>
            </a:r>
            <a:r>
              <a:rPr sz="2800" b="1" spc="20" dirty="0">
                <a:solidFill>
                  <a:srgbClr val="0F7497"/>
                </a:solidFill>
              </a:rPr>
              <a:t> </a:t>
            </a:r>
            <a:r>
              <a:rPr sz="2800" b="1" spc="15" dirty="0">
                <a:solidFill>
                  <a:srgbClr val="0F7497"/>
                </a:solidFill>
              </a:rPr>
              <a:t>Experience </a:t>
            </a:r>
            <a:r>
              <a:rPr sz="2800" b="1" spc="20" dirty="0">
                <a:solidFill>
                  <a:srgbClr val="0F7497"/>
                </a:solidFill>
              </a:rPr>
              <a:t>Design </a:t>
            </a:r>
            <a:r>
              <a:rPr sz="2800" b="1" spc="25" dirty="0">
                <a:solidFill>
                  <a:srgbClr val="0F7497"/>
                </a:solidFill>
              </a:rPr>
              <a:t>&amp; </a:t>
            </a:r>
            <a:r>
              <a:rPr sz="2800" b="1" dirty="0">
                <a:solidFill>
                  <a:srgbClr val="0F7497"/>
                </a:solidFill>
              </a:rPr>
              <a:t>Innovation </a:t>
            </a:r>
            <a:r>
              <a:rPr sz="2800" b="1" spc="-825" dirty="0">
                <a:solidFill>
                  <a:srgbClr val="0F7497"/>
                </a:solidFill>
              </a:rPr>
              <a:t> </a:t>
            </a:r>
            <a:r>
              <a:rPr sz="2800" b="1" spc="15" dirty="0">
                <a:solidFill>
                  <a:srgbClr val="0F7497"/>
                </a:solidFill>
              </a:rPr>
              <a:t>team </a:t>
            </a:r>
            <a:r>
              <a:rPr sz="2800" b="1" spc="20" dirty="0">
                <a:solidFill>
                  <a:srgbClr val="0F7497"/>
                </a:solidFill>
              </a:rPr>
              <a:t>has a personalization- </a:t>
            </a:r>
            <a:r>
              <a:rPr sz="2800" b="1" spc="25" dirty="0">
                <a:solidFill>
                  <a:srgbClr val="0F7497"/>
                </a:solidFill>
              </a:rPr>
              <a:t> </a:t>
            </a:r>
            <a:r>
              <a:rPr sz="2800" b="1" spc="10" dirty="0">
                <a:solidFill>
                  <a:srgbClr val="0F7497"/>
                </a:solidFill>
              </a:rPr>
              <a:t>centric</a:t>
            </a:r>
            <a:r>
              <a:rPr sz="2800" b="1" spc="5" dirty="0">
                <a:solidFill>
                  <a:srgbClr val="0F7497"/>
                </a:solidFill>
              </a:rPr>
              <a:t> </a:t>
            </a:r>
            <a:r>
              <a:rPr sz="2800" b="1" dirty="0">
                <a:solidFill>
                  <a:srgbClr val="0F7497"/>
                </a:solidFill>
              </a:rPr>
              <a:t>strategy:</a:t>
            </a:r>
            <a:endParaRPr sz="2800"/>
          </a:p>
        </p:txBody>
      </p:sp>
      <p:sp>
        <p:nvSpPr>
          <p:cNvPr id="4" name="object 4"/>
          <p:cNvSpPr txBox="1"/>
          <p:nvPr/>
        </p:nvSpPr>
        <p:spPr>
          <a:xfrm>
            <a:off x="1324587" y="2948531"/>
            <a:ext cx="5118735" cy="2933065"/>
          </a:xfrm>
          <a:prstGeom prst="rect">
            <a:avLst/>
          </a:prstGeom>
        </p:spPr>
        <p:txBody>
          <a:bodyPr vert="horz" wrap="square" lIns="0" tIns="95250" rIns="0" bIns="0" rtlCol="0">
            <a:spAutoFit/>
          </a:bodyPr>
          <a:lstStyle/>
          <a:p>
            <a:pPr algn="ctr">
              <a:spcBef>
                <a:spcPts val="750"/>
              </a:spcBef>
            </a:pPr>
            <a:r>
              <a:rPr sz="2200" spc="15" dirty="0">
                <a:solidFill>
                  <a:srgbClr val="0F7497"/>
                </a:solidFill>
                <a:latin typeface="Gotham"/>
                <a:cs typeface="Gotham"/>
              </a:rPr>
              <a:t>Data</a:t>
            </a:r>
            <a:r>
              <a:rPr sz="2200" spc="-45" dirty="0">
                <a:solidFill>
                  <a:srgbClr val="0F7497"/>
                </a:solidFill>
                <a:latin typeface="Gotham"/>
                <a:cs typeface="Gotham"/>
              </a:rPr>
              <a:t> </a:t>
            </a:r>
            <a:r>
              <a:rPr sz="2200" spc="5" dirty="0">
                <a:solidFill>
                  <a:srgbClr val="0F7497"/>
                </a:solidFill>
                <a:latin typeface="Gotham"/>
                <a:cs typeface="Gotham"/>
              </a:rPr>
              <a:t>research</a:t>
            </a:r>
            <a:endParaRPr sz="2200">
              <a:solidFill>
                <a:prstClr val="black"/>
              </a:solidFill>
              <a:latin typeface="Gotham"/>
              <a:cs typeface="Gotham"/>
            </a:endParaRPr>
          </a:p>
          <a:p>
            <a:pPr algn="ctr">
              <a:spcBef>
                <a:spcPts val="890"/>
              </a:spcBef>
            </a:pPr>
            <a:r>
              <a:rPr sz="3000" spc="-20" dirty="0">
                <a:solidFill>
                  <a:srgbClr val="D82284"/>
                </a:solidFill>
                <a:latin typeface="Gotham"/>
                <a:cs typeface="Gotham"/>
              </a:rPr>
              <a:t>+</a:t>
            </a:r>
            <a:endParaRPr sz="3000">
              <a:solidFill>
                <a:prstClr val="black"/>
              </a:solidFill>
              <a:latin typeface="Gotham"/>
              <a:cs typeface="Gotham"/>
            </a:endParaRPr>
          </a:p>
          <a:p>
            <a:pPr algn="ctr">
              <a:spcBef>
                <a:spcPts val="270"/>
              </a:spcBef>
            </a:pPr>
            <a:r>
              <a:rPr sz="2200" spc="10" dirty="0">
                <a:solidFill>
                  <a:srgbClr val="0F7497"/>
                </a:solidFill>
                <a:latin typeface="Gotham"/>
                <a:cs typeface="Gotham"/>
              </a:rPr>
              <a:t>Human-centered</a:t>
            </a:r>
            <a:r>
              <a:rPr sz="2200" spc="-10" dirty="0">
                <a:solidFill>
                  <a:srgbClr val="0F7497"/>
                </a:solidFill>
                <a:latin typeface="Gotham"/>
                <a:cs typeface="Gotham"/>
              </a:rPr>
              <a:t> </a:t>
            </a:r>
            <a:r>
              <a:rPr sz="2200" spc="15" dirty="0">
                <a:solidFill>
                  <a:srgbClr val="0F7497"/>
                </a:solidFill>
                <a:latin typeface="Gotham"/>
                <a:cs typeface="Gotham"/>
              </a:rPr>
              <a:t>design</a:t>
            </a:r>
            <a:r>
              <a:rPr sz="2200" spc="-10" dirty="0">
                <a:solidFill>
                  <a:srgbClr val="0F7497"/>
                </a:solidFill>
                <a:latin typeface="Gotham"/>
                <a:cs typeface="Gotham"/>
              </a:rPr>
              <a:t> </a:t>
            </a:r>
            <a:r>
              <a:rPr sz="2200" spc="10" dirty="0">
                <a:solidFill>
                  <a:srgbClr val="0F7497"/>
                </a:solidFill>
                <a:latin typeface="Gotham"/>
                <a:cs typeface="Gotham"/>
              </a:rPr>
              <a:t>approach</a:t>
            </a:r>
            <a:endParaRPr sz="2200">
              <a:solidFill>
                <a:prstClr val="black"/>
              </a:solidFill>
              <a:latin typeface="Gotham"/>
              <a:cs typeface="Gotham"/>
            </a:endParaRPr>
          </a:p>
          <a:p>
            <a:pPr algn="ctr">
              <a:spcBef>
                <a:spcPts val="635"/>
              </a:spcBef>
            </a:pPr>
            <a:r>
              <a:rPr sz="3000" spc="-20" dirty="0">
                <a:solidFill>
                  <a:srgbClr val="D82284"/>
                </a:solidFill>
                <a:latin typeface="Gotham"/>
                <a:cs typeface="Gotham"/>
              </a:rPr>
              <a:t>=</a:t>
            </a:r>
            <a:endParaRPr sz="3000">
              <a:solidFill>
                <a:prstClr val="black"/>
              </a:solidFill>
              <a:latin typeface="Gotham"/>
              <a:cs typeface="Gotham"/>
            </a:endParaRPr>
          </a:p>
          <a:p>
            <a:pPr marL="12065" marR="5080" algn="ctr">
              <a:lnSpc>
                <a:spcPts val="2400"/>
              </a:lnSpc>
              <a:spcBef>
                <a:spcPts val="805"/>
              </a:spcBef>
            </a:pPr>
            <a:r>
              <a:rPr sz="2200" spc="15" dirty="0">
                <a:solidFill>
                  <a:srgbClr val="0F7497"/>
                </a:solidFill>
                <a:latin typeface="Gotham"/>
                <a:cs typeface="Gotham"/>
              </a:rPr>
              <a:t>Recommendations</a:t>
            </a:r>
            <a:r>
              <a:rPr sz="2200" spc="-10" dirty="0">
                <a:solidFill>
                  <a:srgbClr val="0F7497"/>
                </a:solidFill>
                <a:latin typeface="Gotham"/>
                <a:cs typeface="Gotham"/>
              </a:rPr>
              <a:t> </a:t>
            </a:r>
            <a:r>
              <a:rPr sz="2200" spc="10" dirty="0">
                <a:solidFill>
                  <a:srgbClr val="0F7497"/>
                </a:solidFill>
                <a:latin typeface="Gotham"/>
                <a:cs typeface="Gotham"/>
              </a:rPr>
              <a:t>that</a:t>
            </a:r>
            <a:r>
              <a:rPr sz="2200" spc="-10" dirty="0">
                <a:solidFill>
                  <a:srgbClr val="0F7497"/>
                </a:solidFill>
                <a:latin typeface="Gotham"/>
                <a:cs typeface="Gotham"/>
              </a:rPr>
              <a:t> </a:t>
            </a:r>
            <a:r>
              <a:rPr sz="2200" spc="10" dirty="0">
                <a:solidFill>
                  <a:srgbClr val="0F7497"/>
                </a:solidFill>
                <a:latin typeface="Gotham"/>
                <a:cs typeface="Gotham"/>
              </a:rPr>
              <a:t>enhance</a:t>
            </a:r>
            <a:r>
              <a:rPr sz="2200" spc="-5" dirty="0">
                <a:solidFill>
                  <a:srgbClr val="0F7497"/>
                </a:solidFill>
                <a:latin typeface="Gotham"/>
                <a:cs typeface="Gotham"/>
              </a:rPr>
              <a:t> </a:t>
            </a:r>
            <a:r>
              <a:rPr sz="2200" spc="15" dirty="0">
                <a:solidFill>
                  <a:srgbClr val="0F7497"/>
                </a:solidFill>
                <a:latin typeface="Gotham"/>
                <a:cs typeface="Gotham"/>
              </a:rPr>
              <a:t>the </a:t>
            </a:r>
            <a:r>
              <a:rPr sz="2200" spc="-645" dirty="0">
                <a:solidFill>
                  <a:srgbClr val="0F7497"/>
                </a:solidFill>
                <a:latin typeface="Gotham"/>
                <a:cs typeface="Gotham"/>
              </a:rPr>
              <a:t> </a:t>
            </a:r>
            <a:r>
              <a:rPr sz="2200" spc="5" dirty="0">
                <a:solidFill>
                  <a:srgbClr val="0F7497"/>
                </a:solidFill>
                <a:latin typeface="Gotham"/>
                <a:cs typeface="Gotham"/>
              </a:rPr>
              <a:t>experience, </a:t>
            </a:r>
            <a:r>
              <a:rPr sz="2200" spc="10" dirty="0">
                <a:solidFill>
                  <a:srgbClr val="0F7497"/>
                </a:solidFill>
                <a:latin typeface="Gotham"/>
                <a:cs typeface="Gotham"/>
              </a:rPr>
              <a:t>offer </a:t>
            </a:r>
            <a:r>
              <a:rPr sz="2200" dirty="0">
                <a:solidFill>
                  <a:srgbClr val="0F7497"/>
                </a:solidFill>
                <a:latin typeface="Gotham"/>
                <a:cs typeface="Gotham"/>
              </a:rPr>
              <a:t>innovation, </a:t>
            </a:r>
            <a:r>
              <a:rPr sz="2200" spc="20" dirty="0">
                <a:solidFill>
                  <a:srgbClr val="0F7497"/>
                </a:solidFill>
                <a:latin typeface="Gotham"/>
                <a:cs typeface="Gotham"/>
              </a:rPr>
              <a:t>and </a:t>
            </a:r>
            <a:r>
              <a:rPr sz="2200" spc="25" dirty="0">
                <a:solidFill>
                  <a:srgbClr val="0F7497"/>
                </a:solidFill>
                <a:latin typeface="Gotham"/>
                <a:cs typeface="Gotham"/>
              </a:rPr>
              <a:t> </a:t>
            </a:r>
            <a:r>
              <a:rPr sz="2200" spc="10" dirty="0">
                <a:solidFill>
                  <a:srgbClr val="0F7497"/>
                </a:solidFill>
                <a:latin typeface="Gotham"/>
                <a:cs typeface="Gotham"/>
              </a:rPr>
              <a:t>increase</a:t>
            </a:r>
            <a:r>
              <a:rPr sz="2200" dirty="0">
                <a:solidFill>
                  <a:srgbClr val="0F7497"/>
                </a:solidFill>
                <a:latin typeface="Gotham"/>
                <a:cs typeface="Gotham"/>
              </a:rPr>
              <a:t> </a:t>
            </a:r>
            <a:r>
              <a:rPr sz="2200" spc="-10" dirty="0">
                <a:solidFill>
                  <a:srgbClr val="0F7497"/>
                </a:solidFill>
                <a:latin typeface="Gotham"/>
                <a:cs typeface="Gotham"/>
              </a:rPr>
              <a:t>revenue</a:t>
            </a:r>
            <a:endParaRPr sz="2200">
              <a:solidFill>
                <a:prstClr val="black"/>
              </a:solidFill>
              <a:latin typeface="Gotham"/>
              <a:cs typeface="Gotham"/>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13094" y="5517033"/>
            <a:ext cx="748030" cy="748030"/>
          </a:xfrm>
          <a:custGeom>
            <a:avLst/>
            <a:gdLst/>
            <a:ahLst/>
            <a:cxnLst/>
            <a:rect l="l" t="t" r="r" b="b"/>
            <a:pathLst>
              <a:path w="748030" h="748029">
                <a:moveTo>
                  <a:pt x="373824" y="0"/>
                </a:moveTo>
                <a:lnTo>
                  <a:pt x="326931" y="2912"/>
                </a:lnTo>
                <a:lnTo>
                  <a:pt x="281777" y="11417"/>
                </a:lnTo>
                <a:lnTo>
                  <a:pt x="238711" y="25163"/>
                </a:lnTo>
                <a:lnTo>
                  <a:pt x="198084" y="43800"/>
                </a:lnTo>
                <a:lnTo>
                  <a:pt x="160247" y="66978"/>
                </a:lnTo>
                <a:lnTo>
                  <a:pt x="125550" y="94346"/>
                </a:lnTo>
                <a:lnTo>
                  <a:pt x="94342" y="125555"/>
                </a:lnTo>
                <a:lnTo>
                  <a:pt x="66975" y="160253"/>
                </a:lnTo>
                <a:lnTo>
                  <a:pt x="43798" y="198090"/>
                </a:lnTo>
                <a:lnTo>
                  <a:pt x="25161" y="238716"/>
                </a:lnTo>
                <a:lnTo>
                  <a:pt x="11416" y="281781"/>
                </a:lnTo>
                <a:lnTo>
                  <a:pt x="2912" y="326934"/>
                </a:lnTo>
                <a:lnTo>
                  <a:pt x="0" y="373824"/>
                </a:lnTo>
                <a:lnTo>
                  <a:pt x="2912" y="420717"/>
                </a:lnTo>
                <a:lnTo>
                  <a:pt x="11416" y="465872"/>
                </a:lnTo>
                <a:lnTo>
                  <a:pt x="25161" y="508939"/>
                </a:lnTo>
                <a:lnTo>
                  <a:pt x="43798" y="549566"/>
                </a:lnTo>
                <a:lnTo>
                  <a:pt x="66975" y="587405"/>
                </a:lnTo>
                <a:lnTo>
                  <a:pt x="94342" y="622104"/>
                </a:lnTo>
                <a:lnTo>
                  <a:pt x="125550" y="653313"/>
                </a:lnTo>
                <a:lnTo>
                  <a:pt x="160247" y="680682"/>
                </a:lnTo>
                <a:lnTo>
                  <a:pt x="198084" y="703860"/>
                </a:lnTo>
                <a:lnTo>
                  <a:pt x="238711" y="722498"/>
                </a:lnTo>
                <a:lnTo>
                  <a:pt x="281777" y="736244"/>
                </a:lnTo>
                <a:lnTo>
                  <a:pt x="326931" y="744748"/>
                </a:lnTo>
                <a:lnTo>
                  <a:pt x="373824" y="747661"/>
                </a:lnTo>
                <a:lnTo>
                  <a:pt x="420717" y="744748"/>
                </a:lnTo>
                <a:lnTo>
                  <a:pt x="465871" y="736244"/>
                </a:lnTo>
                <a:lnTo>
                  <a:pt x="508937" y="722498"/>
                </a:lnTo>
                <a:lnTo>
                  <a:pt x="549564" y="703860"/>
                </a:lnTo>
                <a:lnTo>
                  <a:pt x="587401" y="680682"/>
                </a:lnTo>
                <a:lnTo>
                  <a:pt x="622098" y="653313"/>
                </a:lnTo>
                <a:lnTo>
                  <a:pt x="653306" y="622104"/>
                </a:lnTo>
                <a:lnTo>
                  <a:pt x="680673" y="587405"/>
                </a:lnTo>
                <a:lnTo>
                  <a:pt x="703850" y="549566"/>
                </a:lnTo>
                <a:lnTo>
                  <a:pt x="722487" y="508939"/>
                </a:lnTo>
                <a:lnTo>
                  <a:pt x="736232" y="465872"/>
                </a:lnTo>
                <a:lnTo>
                  <a:pt x="744736" y="420717"/>
                </a:lnTo>
                <a:lnTo>
                  <a:pt x="747649" y="373824"/>
                </a:lnTo>
                <a:lnTo>
                  <a:pt x="744736" y="326934"/>
                </a:lnTo>
                <a:lnTo>
                  <a:pt x="736232" y="281781"/>
                </a:lnTo>
                <a:lnTo>
                  <a:pt x="722487" y="238716"/>
                </a:lnTo>
                <a:lnTo>
                  <a:pt x="703850" y="198090"/>
                </a:lnTo>
                <a:lnTo>
                  <a:pt x="680673" y="160253"/>
                </a:lnTo>
                <a:lnTo>
                  <a:pt x="653306" y="125555"/>
                </a:lnTo>
                <a:lnTo>
                  <a:pt x="622098" y="94346"/>
                </a:lnTo>
                <a:lnTo>
                  <a:pt x="587401" y="66978"/>
                </a:lnTo>
                <a:lnTo>
                  <a:pt x="549564" y="43800"/>
                </a:lnTo>
                <a:lnTo>
                  <a:pt x="508937" y="25163"/>
                </a:lnTo>
                <a:lnTo>
                  <a:pt x="465871" y="11417"/>
                </a:lnTo>
                <a:lnTo>
                  <a:pt x="420717" y="2912"/>
                </a:lnTo>
                <a:lnTo>
                  <a:pt x="373824" y="0"/>
                </a:lnTo>
                <a:close/>
              </a:path>
            </a:pathLst>
          </a:custGeom>
          <a:solidFill>
            <a:srgbClr val="1CB0B8">
              <a:alpha val="50000"/>
            </a:srgbClr>
          </a:solidFill>
        </p:spPr>
        <p:txBody>
          <a:bodyPr wrap="square" lIns="0" tIns="0" rIns="0" bIns="0" rtlCol="0"/>
          <a:lstStyle/>
          <a:p>
            <a:endParaRPr>
              <a:solidFill>
                <a:prstClr val="black"/>
              </a:solidFill>
              <a:latin typeface="Calibri"/>
            </a:endParaRPr>
          </a:p>
        </p:txBody>
      </p:sp>
      <p:grpSp>
        <p:nvGrpSpPr>
          <p:cNvPr id="3" name="object 3"/>
          <p:cNvGrpSpPr/>
          <p:nvPr/>
        </p:nvGrpSpPr>
        <p:grpSpPr>
          <a:xfrm>
            <a:off x="12700" y="0"/>
            <a:ext cx="12161520" cy="1333500"/>
            <a:chOff x="0" y="0"/>
            <a:chExt cx="12161520" cy="1333500"/>
          </a:xfrm>
        </p:grpSpPr>
        <p:pic>
          <p:nvPicPr>
            <p:cNvPr id="4" name="object 4"/>
            <p:cNvPicPr/>
            <p:nvPr/>
          </p:nvPicPr>
          <p:blipFill>
            <a:blip r:embed="rId2" cstate="print"/>
            <a:stretch>
              <a:fillRect/>
            </a:stretch>
          </p:blipFill>
          <p:spPr>
            <a:xfrm>
              <a:off x="0" y="0"/>
              <a:ext cx="12161519" cy="1322552"/>
            </a:xfrm>
            <a:prstGeom prst="rect">
              <a:avLst/>
            </a:prstGeom>
          </p:spPr>
        </p:pic>
        <p:sp>
          <p:nvSpPr>
            <p:cNvPr id="5" name="object 5"/>
            <p:cNvSpPr/>
            <p:nvPr/>
          </p:nvSpPr>
          <p:spPr>
            <a:xfrm>
              <a:off x="0" y="0"/>
              <a:ext cx="12161520" cy="1333500"/>
            </a:xfrm>
            <a:custGeom>
              <a:avLst/>
              <a:gdLst/>
              <a:ahLst/>
              <a:cxnLst/>
              <a:rect l="l" t="t" r="r" b="b"/>
              <a:pathLst>
                <a:path w="12161520" h="1333500">
                  <a:moveTo>
                    <a:pt x="0" y="0"/>
                  </a:moveTo>
                  <a:lnTo>
                    <a:pt x="0" y="1333487"/>
                  </a:lnTo>
                  <a:lnTo>
                    <a:pt x="12161519" y="1333487"/>
                  </a:lnTo>
                  <a:lnTo>
                    <a:pt x="12161519" y="0"/>
                  </a:lnTo>
                  <a:lnTo>
                    <a:pt x="0" y="0"/>
                  </a:lnTo>
                  <a:close/>
                </a:path>
              </a:pathLst>
            </a:custGeom>
            <a:solidFill>
              <a:srgbClr val="0F7497">
                <a:alpha val="75999"/>
              </a:srgbClr>
            </a:solidFill>
          </p:spPr>
          <p:txBody>
            <a:bodyPr wrap="square" lIns="0" tIns="0" rIns="0" bIns="0" rtlCol="0"/>
            <a:lstStyle/>
            <a:p>
              <a:endParaRPr>
                <a:solidFill>
                  <a:prstClr val="black"/>
                </a:solidFill>
                <a:latin typeface="Calibri"/>
              </a:endParaRPr>
            </a:p>
          </p:txBody>
        </p:sp>
      </p:grpSp>
      <p:sp>
        <p:nvSpPr>
          <p:cNvPr id="6" name="object 6"/>
          <p:cNvSpPr txBox="1"/>
          <p:nvPr/>
        </p:nvSpPr>
        <p:spPr>
          <a:xfrm>
            <a:off x="1845312" y="2570014"/>
            <a:ext cx="1809114" cy="574040"/>
          </a:xfrm>
          <a:prstGeom prst="rect">
            <a:avLst/>
          </a:prstGeom>
        </p:spPr>
        <p:txBody>
          <a:bodyPr vert="horz" wrap="square" lIns="0" tIns="12700" rIns="0" bIns="0" rtlCol="0">
            <a:spAutoFit/>
          </a:bodyPr>
          <a:lstStyle/>
          <a:p>
            <a:pPr marL="12700" marR="5080">
              <a:spcBef>
                <a:spcPts val="100"/>
              </a:spcBef>
            </a:pPr>
            <a:r>
              <a:rPr spc="-5" dirty="0">
                <a:solidFill>
                  <a:srgbClr val="3F4444"/>
                </a:solidFill>
                <a:latin typeface="Open Sans"/>
                <a:cs typeface="Open Sans"/>
              </a:rPr>
              <a:t>Track</a:t>
            </a:r>
            <a:r>
              <a:rPr spc="-55" dirty="0">
                <a:solidFill>
                  <a:srgbClr val="3F4444"/>
                </a:solidFill>
                <a:latin typeface="Open Sans"/>
                <a:cs typeface="Open Sans"/>
              </a:rPr>
              <a:t> </a:t>
            </a:r>
            <a:r>
              <a:rPr dirty="0">
                <a:solidFill>
                  <a:srgbClr val="3F4444"/>
                </a:solidFill>
                <a:latin typeface="Open Sans"/>
                <a:cs typeface="Open Sans"/>
              </a:rPr>
              <a:t>journeys</a:t>
            </a:r>
            <a:r>
              <a:rPr spc="-45" dirty="0">
                <a:solidFill>
                  <a:srgbClr val="3F4444"/>
                </a:solidFill>
                <a:latin typeface="Open Sans"/>
                <a:cs typeface="Open Sans"/>
              </a:rPr>
              <a:t> </a:t>
            </a:r>
            <a:r>
              <a:rPr dirty="0">
                <a:solidFill>
                  <a:srgbClr val="3F4444"/>
                </a:solidFill>
                <a:latin typeface="Open Sans"/>
                <a:cs typeface="Open Sans"/>
              </a:rPr>
              <a:t>&amp; </a:t>
            </a:r>
            <a:r>
              <a:rPr spc="-450" dirty="0">
                <a:solidFill>
                  <a:srgbClr val="3F4444"/>
                </a:solidFill>
                <a:latin typeface="Open Sans"/>
                <a:cs typeface="Open Sans"/>
              </a:rPr>
              <a:t> </a:t>
            </a:r>
            <a:r>
              <a:rPr dirty="0">
                <a:solidFill>
                  <a:srgbClr val="3F4444"/>
                </a:solidFill>
                <a:latin typeface="Open Sans"/>
                <a:cs typeface="Open Sans"/>
              </a:rPr>
              <a:t>dwell</a:t>
            </a:r>
            <a:r>
              <a:rPr spc="-10" dirty="0">
                <a:solidFill>
                  <a:srgbClr val="3F4444"/>
                </a:solidFill>
                <a:latin typeface="Open Sans"/>
                <a:cs typeface="Open Sans"/>
              </a:rPr>
              <a:t> </a:t>
            </a:r>
            <a:r>
              <a:rPr dirty="0">
                <a:solidFill>
                  <a:srgbClr val="3F4444"/>
                </a:solidFill>
                <a:latin typeface="Open Sans"/>
                <a:cs typeface="Open Sans"/>
              </a:rPr>
              <a:t>time</a:t>
            </a:r>
            <a:endParaRPr>
              <a:solidFill>
                <a:prstClr val="black"/>
              </a:solidFill>
              <a:latin typeface="Open Sans"/>
              <a:cs typeface="Open Sans"/>
            </a:endParaRPr>
          </a:p>
        </p:txBody>
      </p:sp>
      <p:sp>
        <p:nvSpPr>
          <p:cNvPr id="7" name="object 7"/>
          <p:cNvSpPr txBox="1"/>
          <p:nvPr/>
        </p:nvSpPr>
        <p:spPr>
          <a:xfrm>
            <a:off x="1400388" y="1702234"/>
            <a:ext cx="4697730" cy="284480"/>
          </a:xfrm>
          <a:prstGeom prst="rect">
            <a:avLst/>
          </a:prstGeom>
        </p:spPr>
        <p:txBody>
          <a:bodyPr vert="horz" wrap="square" lIns="0" tIns="12700" rIns="0" bIns="0" rtlCol="0">
            <a:spAutoFit/>
          </a:bodyPr>
          <a:lstStyle/>
          <a:p>
            <a:pPr marL="12700">
              <a:spcBef>
                <a:spcPts val="100"/>
              </a:spcBef>
            </a:pPr>
            <a:r>
              <a:rPr sz="1700" spc="-20" dirty="0">
                <a:solidFill>
                  <a:srgbClr val="1BAADE"/>
                </a:solidFill>
                <a:latin typeface="Gotham"/>
                <a:cs typeface="Gotham"/>
              </a:rPr>
              <a:t>Airport</a:t>
            </a:r>
            <a:r>
              <a:rPr sz="1700" spc="-40" dirty="0">
                <a:solidFill>
                  <a:srgbClr val="1BAADE"/>
                </a:solidFill>
                <a:latin typeface="Gotham"/>
                <a:cs typeface="Gotham"/>
              </a:rPr>
              <a:t> </a:t>
            </a:r>
            <a:r>
              <a:rPr sz="1700" spc="-30" dirty="0">
                <a:solidFill>
                  <a:srgbClr val="1BAADE"/>
                </a:solidFill>
                <a:latin typeface="Gotham"/>
                <a:cs typeface="Gotham"/>
              </a:rPr>
              <a:t>Innovation</a:t>
            </a:r>
            <a:r>
              <a:rPr sz="1700" spc="-40" dirty="0">
                <a:solidFill>
                  <a:srgbClr val="1BAADE"/>
                </a:solidFill>
                <a:latin typeface="Gotham"/>
                <a:cs typeface="Gotham"/>
              </a:rPr>
              <a:t> </a:t>
            </a:r>
            <a:r>
              <a:rPr sz="1700" spc="-15" dirty="0">
                <a:solidFill>
                  <a:srgbClr val="1BAADE"/>
                </a:solidFill>
                <a:latin typeface="Gotham"/>
                <a:cs typeface="Gotham"/>
              </a:rPr>
              <a:t>Lab</a:t>
            </a:r>
            <a:r>
              <a:rPr sz="1700" spc="-35" dirty="0">
                <a:solidFill>
                  <a:srgbClr val="1BAADE"/>
                </a:solidFill>
                <a:latin typeface="Gotham"/>
                <a:cs typeface="Gotham"/>
              </a:rPr>
              <a:t> </a:t>
            </a:r>
            <a:r>
              <a:rPr sz="1700" dirty="0">
                <a:solidFill>
                  <a:srgbClr val="1BAADE"/>
                </a:solidFill>
                <a:latin typeface="Gotham"/>
                <a:cs typeface="Gotham"/>
              </a:rPr>
              <a:t>-</a:t>
            </a:r>
            <a:r>
              <a:rPr sz="1700" spc="-40" dirty="0">
                <a:solidFill>
                  <a:srgbClr val="1BAADE"/>
                </a:solidFill>
                <a:latin typeface="Gotham"/>
                <a:cs typeface="Gotham"/>
              </a:rPr>
              <a:t> </a:t>
            </a:r>
            <a:r>
              <a:rPr sz="1700" spc="-25" dirty="0">
                <a:solidFill>
                  <a:srgbClr val="1BAADE"/>
                </a:solidFill>
                <a:latin typeface="Gotham"/>
                <a:cs typeface="Gotham"/>
              </a:rPr>
              <a:t>Circulation</a:t>
            </a:r>
            <a:r>
              <a:rPr sz="1700" spc="-35" dirty="0">
                <a:solidFill>
                  <a:srgbClr val="1BAADE"/>
                </a:solidFill>
                <a:latin typeface="Gotham"/>
                <a:cs typeface="Gotham"/>
              </a:rPr>
              <a:t> </a:t>
            </a:r>
            <a:r>
              <a:rPr sz="1700" spc="-45" dirty="0">
                <a:solidFill>
                  <a:srgbClr val="1BAADE"/>
                </a:solidFill>
                <a:latin typeface="Gotham"/>
                <a:cs typeface="Gotham"/>
              </a:rPr>
              <a:t>Tracking</a:t>
            </a:r>
            <a:endParaRPr sz="1700">
              <a:solidFill>
                <a:prstClr val="black"/>
              </a:solidFill>
              <a:latin typeface="Gotham"/>
              <a:cs typeface="Gotham"/>
            </a:endParaRPr>
          </a:p>
        </p:txBody>
      </p:sp>
      <p:sp>
        <p:nvSpPr>
          <p:cNvPr id="8" name="object 8"/>
          <p:cNvSpPr txBox="1"/>
          <p:nvPr/>
        </p:nvSpPr>
        <p:spPr>
          <a:xfrm>
            <a:off x="1312567" y="5021912"/>
            <a:ext cx="8816340" cy="284480"/>
          </a:xfrm>
          <a:prstGeom prst="rect">
            <a:avLst/>
          </a:prstGeom>
        </p:spPr>
        <p:txBody>
          <a:bodyPr vert="horz" wrap="square" lIns="0" tIns="12700" rIns="0" bIns="0" rtlCol="0">
            <a:spAutoFit/>
          </a:bodyPr>
          <a:lstStyle/>
          <a:p>
            <a:pPr marL="12700">
              <a:spcBef>
                <a:spcPts val="100"/>
              </a:spcBef>
              <a:tabLst>
                <a:tab pos="8803005" algn="l"/>
              </a:tabLst>
            </a:pPr>
            <a:r>
              <a:rPr sz="1700" u="sng" dirty="0">
                <a:solidFill>
                  <a:srgbClr val="1BAADE"/>
                </a:solidFill>
                <a:uFill>
                  <a:solidFill>
                    <a:srgbClr val="D82284"/>
                  </a:solidFill>
                </a:uFill>
                <a:latin typeface="Gotham"/>
                <a:cs typeface="Gotham"/>
              </a:rPr>
              <a:t> </a:t>
            </a:r>
            <a:r>
              <a:rPr sz="1700" u="sng" spc="-330" dirty="0">
                <a:solidFill>
                  <a:srgbClr val="1BAADE"/>
                </a:solidFill>
                <a:uFill>
                  <a:solidFill>
                    <a:srgbClr val="D82284"/>
                  </a:solidFill>
                </a:uFill>
                <a:latin typeface="Gotham"/>
                <a:cs typeface="Gotham"/>
              </a:rPr>
              <a:t> </a:t>
            </a:r>
            <a:r>
              <a:rPr sz="1700" u="sng" spc="-40" dirty="0">
                <a:solidFill>
                  <a:srgbClr val="1BAADE"/>
                </a:solidFill>
                <a:uFill>
                  <a:solidFill>
                    <a:srgbClr val="D82284"/>
                  </a:solidFill>
                </a:uFill>
                <a:latin typeface="Gotham"/>
                <a:cs typeface="Gotham"/>
              </a:rPr>
              <a:t>Traditional</a:t>
            </a:r>
            <a:r>
              <a:rPr sz="1700" u="sng" spc="-50" dirty="0">
                <a:solidFill>
                  <a:srgbClr val="1BAADE"/>
                </a:solidFill>
                <a:uFill>
                  <a:solidFill>
                    <a:srgbClr val="D82284"/>
                  </a:solidFill>
                </a:uFill>
                <a:latin typeface="Gotham"/>
                <a:cs typeface="Gotham"/>
              </a:rPr>
              <a:t> </a:t>
            </a:r>
            <a:r>
              <a:rPr sz="1700" u="sng" spc="-20" dirty="0">
                <a:solidFill>
                  <a:srgbClr val="1BAADE"/>
                </a:solidFill>
                <a:uFill>
                  <a:solidFill>
                    <a:srgbClr val="D82284"/>
                  </a:solidFill>
                </a:uFill>
                <a:latin typeface="Gotham"/>
                <a:cs typeface="Gotham"/>
              </a:rPr>
              <a:t>Data</a:t>
            </a:r>
            <a:r>
              <a:rPr sz="1700" u="sng" spc="-45" dirty="0">
                <a:solidFill>
                  <a:srgbClr val="1BAADE"/>
                </a:solidFill>
                <a:uFill>
                  <a:solidFill>
                    <a:srgbClr val="D82284"/>
                  </a:solidFill>
                </a:uFill>
                <a:latin typeface="Gotham"/>
                <a:cs typeface="Gotham"/>
              </a:rPr>
              <a:t> </a:t>
            </a:r>
            <a:r>
              <a:rPr sz="1700" u="sng" spc="-20" dirty="0">
                <a:solidFill>
                  <a:srgbClr val="1BAADE"/>
                </a:solidFill>
                <a:uFill>
                  <a:solidFill>
                    <a:srgbClr val="D82284"/>
                  </a:solidFill>
                </a:uFill>
                <a:latin typeface="Gotham"/>
                <a:cs typeface="Gotham"/>
              </a:rPr>
              <a:t>Collection	</a:t>
            </a:r>
            <a:endParaRPr sz="1700">
              <a:solidFill>
                <a:prstClr val="black"/>
              </a:solidFill>
              <a:latin typeface="Gotham"/>
              <a:cs typeface="Gotham"/>
            </a:endParaRPr>
          </a:p>
        </p:txBody>
      </p:sp>
      <p:sp>
        <p:nvSpPr>
          <p:cNvPr id="9" name="object 9"/>
          <p:cNvSpPr txBox="1"/>
          <p:nvPr/>
        </p:nvSpPr>
        <p:spPr>
          <a:xfrm>
            <a:off x="2269494" y="5605012"/>
            <a:ext cx="996315" cy="574040"/>
          </a:xfrm>
          <a:prstGeom prst="rect">
            <a:avLst/>
          </a:prstGeom>
        </p:spPr>
        <p:txBody>
          <a:bodyPr vert="horz" wrap="square" lIns="0" tIns="12700" rIns="0" bIns="0" rtlCol="0">
            <a:spAutoFit/>
          </a:bodyPr>
          <a:lstStyle/>
          <a:p>
            <a:pPr marL="12700" marR="5080">
              <a:spcBef>
                <a:spcPts val="100"/>
              </a:spcBef>
            </a:pPr>
            <a:r>
              <a:rPr dirty="0">
                <a:solidFill>
                  <a:srgbClr val="3F4444"/>
                </a:solidFill>
                <a:latin typeface="Open Sans"/>
                <a:cs typeface="Open Sans"/>
              </a:rPr>
              <a:t>Survey </a:t>
            </a:r>
            <a:r>
              <a:rPr spc="5" dirty="0">
                <a:solidFill>
                  <a:srgbClr val="3F4444"/>
                </a:solidFill>
                <a:latin typeface="Open Sans"/>
                <a:cs typeface="Open Sans"/>
              </a:rPr>
              <a:t> </a:t>
            </a:r>
            <a:r>
              <a:rPr dirty="0">
                <a:solidFill>
                  <a:srgbClr val="3F4444"/>
                </a:solidFill>
                <a:latin typeface="Open Sans"/>
                <a:cs typeface="Open Sans"/>
              </a:rPr>
              <a:t>feedback</a:t>
            </a:r>
            <a:endParaRPr>
              <a:solidFill>
                <a:prstClr val="black"/>
              </a:solidFill>
              <a:latin typeface="Open Sans"/>
              <a:cs typeface="Open Sans"/>
            </a:endParaRPr>
          </a:p>
        </p:txBody>
      </p:sp>
      <p:sp>
        <p:nvSpPr>
          <p:cNvPr id="10" name="object 10"/>
          <p:cNvSpPr txBox="1"/>
          <p:nvPr/>
        </p:nvSpPr>
        <p:spPr>
          <a:xfrm>
            <a:off x="4912110" y="5605012"/>
            <a:ext cx="1560195" cy="574040"/>
          </a:xfrm>
          <a:prstGeom prst="rect">
            <a:avLst/>
          </a:prstGeom>
        </p:spPr>
        <p:txBody>
          <a:bodyPr vert="horz" wrap="square" lIns="0" tIns="12700" rIns="0" bIns="0" rtlCol="0">
            <a:spAutoFit/>
          </a:bodyPr>
          <a:lstStyle/>
          <a:p>
            <a:pPr marL="12700" marR="5080">
              <a:spcBef>
                <a:spcPts val="100"/>
              </a:spcBef>
            </a:pPr>
            <a:r>
              <a:rPr dirty="0">
                <a:solidFill>
                  <a:srgbClr val="3F4444"/>
                </a:solidFill>
                <a:latin typeface="Open Sans"/>
                <a:cs typeface="Open Sans"/>
              </a:rPr>
              <a:t>Observation</a:t>
            </a:r>
            <a:r>
              <a:rPr spc="-100" dirty="0">
                <a:solidFill>
                  <a:srgbClr val="3F4444"/>
                </a:solidFill>
                <a:latin typeface="Open Sans"/>
                <a:cs typeface="Open Sans"/>
              </a:rPr>
              <a:t> </a:t>
            </a:r>
            <a:r>
              <a:rPr dirty="0">
                <a:solidFill>
                  <a:srgbClr val="3F4444"/>
                </a:solidFill>
                <a:latin typeface="Open Sans"/>
                <a:cs typeface="Open Sans"/>
              </a:rPr>
              <a:t>&amp; </a:t>
            </a:r>
            <a:r>
              <a:rPr spc="-450" dirty="0">
                <a:solidFill>
                  <a:srgbClr val="3F4444"/>
                </a:solidFill>
                <a:latin typeface="Open Sans"/>
                <a:cs typeface="Open Sans"/>
              </a:rPr>
              <a:t> </a:t>
            </a:r>
            <a:r>
              <a:rPr spc="-5" dirty="0">
                <a:solidFill>
                  <a:srgbClr val="3F4444"/>
                </a:solidFill>
                <a:latin typeface="Open Sans"/>
                <a:cs typeface="Open Sans"/>
              </a:rPr>
              <a:t>empirical</a:t>
            </a:r>
            <a:r>
              <a:rPr spc="-70" dirty="0">
                <a:solidFill>
                  <a:srgbClr val="3F4444"/>
                </a:solidFill>
                <a:latin typeface="Open Sans"/>
                <a:cs typeface="Open Sans"/>
              </a:rPr>
              <a:t> </a:t>
            </a:r>
            <a:r>
              <a:rPr dirty="0">
                <a:solidFill>
                  <a:srgbClr val="3F4444"/>
                </a:solidFill>
                <a:latin typeface="Open Sans"/>
                <a:cs typeface="Open Sans"/>
              </a:rPr>
              <a:t>data</a:t>
            </a:r>
            <a:endParaRPr>
              <a:solidFill>
                <a:prstClr val="black"/>
              </a:solidFill>
              <a:latin typeface="Open Sans"/>
              <a:cs typeface="Open Sans"/>
            </a:endParaRPr>
          </a:p>
        </p:txBody>
      </p:sp>
      <p:sp>
        <p:nvSpPr>
          <p:cNvPr id="11" name="object 11"/>
          <p:cNvSpPr txBox="1"/>
          <p:nvPr/>
        </p:nvSpPr>
        <p:spPr>
          <a:xfrm>
            <a:off x="7993638" y="5605012"/>
            <a:ext cx="1579245" cy="574040"/>
          </a:xfrm>
          <a:prstGeom prst="rect">
            <a:avLst/>
          </a:prstGeom>
        </p:spPr>
        <p:txBody>
          <a:bodyPr vert="horz" wrap="square" lIns="0" tIns="12700" rIns="0" bIns="0" rtlCol="0">
            <a:spAutoFit/>
          </a:bodyPr>
          <a:lstStyle/>
          <a:p>
            <a:pPr marL="12700" marR="5080">
              <a:spcBef>
                <a:spcPts val="100"/>
              </a:spcBef>
            </a:pPr>
            <a:r>
              <a:rPr dirty="0">
                <a:solidFill>
                  <a:srgbClr val="3F4444"/>
                </a:solidFill>
                <a:latin typeface="Open Sans"/>
                <a:cs typeface="Open Sans"/>
              </a:rPr>
              <a:t>Demographic </a:t>
            </a:r>
            <a:r>
              <a:rPr spc="5" dirty="0">
                <a:solidFill>
                  <a:srgbClr val="3F4444"/>
                </a:solidFill>
                <a:latin typeface="Open Sans"/>
                <a:cs typeface="Open Sans"/>
              </a:rPr>
              <a:t> </a:t>
            </a:r>
            <a:r>
              <a:rPr dirty="0">
                <a:solidFill>
                  <a:srgbClr val="3F4444"/>
                </a:solidFill>
                <a:latin typeface="Open Sans"/>
                <a:cs typeface="Open Sans"/>
              </a:rPr>
              <a:t>data</a:t>
            </a:r>
            <a:r>
              <a:rPr spc="-100" dirty="0">
                <a:solidFill>
                  <a:srgbClr val="3F4444"/>
                </a:solidFill>
                <a:latin typeface="Open Sans"/>
                <a:cs typeface="Open Sans"/>
              </a:rPr>
              <a:t> </a:t>
            </a:r>
            <a:r>
              <a:rPr dirty="0">
                <a:solidFill>
                  <a:srgbClr val="3F4444"/>
                </a:solidFill>
                <a:latin typeface="Open Sans"/>
                <a:cs typeface="Open Sans"/>
              </a:rPr>
              <a:t>gathering</a:t>
            </a:r>
            <a:endParaRPr>
              <a:solidFill>
                <a:prstClr val="black"/>
              </a:solidFill>
              <a:latin typeface="Open Sans"/>
              <a:cs typeface="Open Sans"/>
            </a:endParaRPr>
          </a:p>
        </p:txBody>
      </p:sp>
      <p:sp>
        <p:nvSpPr>
          <p:cNvPr id="12" name="object 12"/>
          <p:cNvSpPr txBox="1">
            <a:spLocks noGrp="1"/>
          </p:cNvSpPr>
          <p:nvPr>
            <p:ph type="title"/>
          </p:nvPr>
        </p:nvSpPr>
        <p:spPr>
          <a:xfrm>
            <a:off x="4410623" y="663681"/>
            <a:ext cx="3366135" cy="574040"/>
          </a:xfrm>
          <a:prstGeom prst="rect">
            <a:avLst/>
          </a:prstGeom>
        </p:spPr>
        <p:txBody>
          <a:bodyPr vert="horz" wrap="square" lIns="0" tIns="12700" rIns="0" bIns="0" rtlCol="0">
            <a:spAutoFit/>
          </a:bodyPr>
          <a:lstStyle/>
          <a:p>
            <a:pPr marL="12700">
              <a:spcBef>
                <a:spcPts val="100"/>
              </a:spcBef>
              <a:tabLst>
                <a:tab pos="1235710" algn="l"/>
              </a:tabLst>
            </a:pPr>
            <a:r>
              <a:rPr sz="3600" b="1" dirty="0"/>
              <a:t>D</a:t>
            </a:r>
            <a:r>
              <a:rPr sz="3600" b="1" spc="-20" dirty="0"/>
              <a:t>a</a:t>
            </a:r>
            <a:r>
              <a:rPr sz="3600" b="1" dirty="0"/>
              <a:t>ta	</a:t>
            </a:r>
            <a:r>
              <a:rPr sz="3600" b="1" spc="-40" dirty="0"/>
              <a:t>R</a:t>
            </a:r>
            <a:r>
              <a:rPr sz="3600" b="1" dirty="0"/>
              <a:t>esea</a:t>
            </a:r>
            <a:r>
              <a:rPr sz="3600" b="1" spc="-55" dirty="0"/>
              <a:t>r</a:t>
            </a:r>
            <a:r>
              <a:rPr sz="3600" b="1" dirty="0"/>
              <a:t>ch</a:t>
            </a:r>
            <a:endParaRPr sz="3600"/>
          </a:p>
        </p:txBody>
      </p:sp>
      <p:grpSp>
        <p:nvGrpSpPr>
          <p:cNvPr id="13" name="object 13"/>
          <p:cNvGrpSpPr/>
          <p:nvPr/>
        </p:nvGrpSpPr>
        <p:grpSpPr>
          <a:xfrm>
            <a:off x="2033620" y="2120309"/>
            <a:ext cx="3030220" cy="1867535"/>
            <a:chOff x="2020920" y="2120308"/>
            <a:chExt cx="3030220" cy="1867535"/>
          </a:xfrm>
        </p:grpSpPr>
        <p:sp>
          <p:nvSpPr>
            <p:cNvPr id="14" name="object 14"/>
            <p:cNvSpPr/>
            <p:nvPr/>
          </p:nvSpPr>
          <p:spPr>
            <a:xfrm>
              <a:off x="2027905" y="2684006"/>
              <a:ext cx="2460625" cy="1296670"/>
            </a:xfrm>
            <a:custGeom>
              <a:avLst/>
              <a:gdLst/>
              <a:ahLst/>
              <a:cxnLst/>
              <a:rect l="l" t="t" r="r" b="b"/>
              <a:pathLst>
                <a:path w="2460625" h="1296670">
                  <a:moveTo>
                    <a:pt x="2219960" y="0"/>
                  </a:moveTo>
                  <a:lnTo>
                    <a:pt x="2460053" y="166230"/>
                  </a:lnTo>
                  <a:lnTo>
                    <a:pt x="2207323" y="818756"/>
                  </a:lnTo>
                  <a:lnTo>
                    <a:pt x="2255227" y="895578"/>
                  </a:lnTo>
                  <a:lnTo>
                    <a:pt x="2364498" y="1222248"/>
                  </a:lnTo>
                  <a:lnTo>
                    <a:pt x="2278367" y="1296657"/>
                  </a:lnTo>
                  <a:lnTo>
                    <a:pt x="2232596" y="1212342"/>
                  </a:lnTo>
                  <a:lnTo>
                    <a:pt x="2281339" y="1144714"/>
                  </a:lnTo>
                  <a:lnTo>
                    <a:pt x="2239352" y="1012088"/>
                  </a:lnTo>
                  <a:lnTo>
                    <a:pt x="1005573" y="999667"/>
                  </a:lnTo>
                  <a:lnTo>
                    <a:pt x="880948" y="1049705"/>
                  </a:lnTo>
                  <a:lnTo>
                    <a:pt x="759294" y="991908"/>
                  </a:lnTo>
                  <a:lnTo>
                    <a:pt x="47726" y="1028954"/>
                  </a:lnTo>
                  <a:lnTo>
                    <a:pt x="0" y="1032294"/>
                  </a:lnTo>
                </a:path>
              </a:pathLst>
            </a:custGeom>
            <a:ln w="13436">
              <a:solidFill>
                <a:srgbClr val="1CB0B8"/>
              </a:solidFill>
            </a:ln>
          </p:spPr>
          <p:txBody>
            <a:bodyPr wrap="square" lIns="0" tIns="0" rIns="0" bIns="0" rtlCol="0"/>
            <a:lstStyle/>
            <a:p>
              <a:endParaRPr>
                <a:solidFill>
                  <a:prstClr val="black"/>
                </a:solidFill>
                <a:latin typeface="Calibri"/>
              </a:endParaRPr>
            </a:p>
          </p:txBody>
        </p:sp>
        <p:sp>
          <p:nvSpPr>
            <p:cNvPr id="15" name="object 15"/>
            <p:cNvSpPr/>
            <p:nvPr/>
          </p:nvSpPr>
          <p:spPr>
            <a:xfrm>
              <a:off x="4031438" y="2133960"/>
              <a:ext cx="379095" cy="379095"/>
            </a:xfrm>
            <a:custGeom>
              <a:avLst/>
              <a:gdLst/>
              <a:ahLst/>
              <a:cxnLst/>
              <a:rect l="l" t="t" r="r" b="b"/>
              <a:pathLst>
                <a:path w="379095" h="379094">
                  <a:moveTo>
                    <a:pt x="378688" y="176098"/>
                  </a:moveTo>
                  <a:lnTo>
                    <a:pt x="375446" y="226906"/>
                  </a:lnTo>
                  <a:lnTo>
                    <a:pt x="359522" y="273471"/>
                  </a:lnTo>
                  <a:lnTo>
                    <a:pt x="332597" y="313863"/>
                  </a:lnTo>
                  <a:lnTo>
                    <a:pt x="296347" y="346148"/>
                  </a:lnTo>
                  <a:lnTo>
                    <a:pt x="252452" y="368396"/>
                  </a:lnTo>
                  <a:lnTo>
                    <a:pt x="202590" y="378675"/>
                  </a:lnTo>
                  <a:lnTo>
                    <a:pt x="151782" y="375433"/>
                  </a:lnTo>
                  <a:lnTo>
                    <a:pt x="105216" y="359510"/>
                  </a:lnTo>
                  <a:lnTo>
                    <a:pt x="64823" y="332584"/>
                  </a:lnTo>
                  <a:lnTo>
                    <a:pt x="32536" y="296334"/>
                  </a:lnTo>
                  <a:lnTo>
                    <a:pt x="10284" y="252439"/>
                  </a:lnTo>
                  <a:lnTo>
                    <a:pt x="0" y="202577"/>
                  </a:lnTo>
                  <a:lnTo>
                    <a:pt x="3247" y="151769"/>
                  </a:lnTo>
                  <a:lnTo>
                    <a:pt x="19174" y="105203"/>
                  </a:lnTo>
                  <a:lnTo>
                    <a:pt x="46102" y="64812"/>
                  </a:lnTo>
                  <a:lnTo>
                    <a:pt x="82353" y="32527"/>
                  </a:lnTo>
                  <a:lnTo>
                    <a:pt x="126248" y="10279"/>
                  </a:lnTo>
                  <a:lnTo>
                    <a:pt x="176110" y="0"/>
                  </a:lnTo>
                  <a:lnTo>
                    <a:pt x="226918" y="3242"/>
                  </a:lnTo>
                  <a:lnTo>
                    <a:pt x="273481" y="19165"/>
                  </a:lnTo>
                  <a:lnTo>
                    <a:pt x="313870" y="46091"/>
                  </a:lnTo>
                  <a:lnTo>
                    <a:pt x="346155" y="82341"/>
                  </a:lnTo>
                  <a:lnTo>
                    <a:pt x="368404" y="126236"/>
                  </a:lnTo>
                  <a:lnTo>
                    <a:pt x="378688" y="17609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16" name="object 16"/>
            <p:cNvSpPr/>
            <p:nvPr/>
          </p:nvSpPr>
          <p:spPr>
            <a:xfrm>
              <a:off x="4127159" y="2182510"/>
              <a:ext cx="201295" cy="278130"/>
            </a:xfrm>
            <a:custGeom>
              <a:avLst/>
              <a:gdLst/>
              <a:ahLst/>
              <a:cxnLst/>
              <a:rect l="l" t="t" r="r" b="b"/>
              <a:pathLst>
                <a:path w="201295" h="278130">
                  <a:moveTo>
                    <a:pt x="45388" y="0"/>
                  </a:moveTo>
                  <a:lnTo>
                    <a:pt x="26599" y="13377"/>
                  </a:lnTo>
                  <a:lnTo>
                    <a:pt x="18473" y="26485"/>
                  </a:lnTo>
                  <a:lnTo>
                    <a:pt x="19334" y="47109"/>
                  </a:lnTo>
                  <a:lnTo>
                    <a:pt x="27506" y="83032"/>
                  </a:lnTo>
                  <a:lnTo>
                    <a:pt x="22200" y="99566"/>
                  </a:lnTo>
                  <a:lnTo>
                    <a:pt x="21778" y="109096"/>
                  </a:lnTo>
                  <a:lnTo>
                    <a:pt x="27453" y="115240"/>
                  </a:lnTo>
                  <a:lnTo>
                    <a:pt x="40435" y="121615"/>
                  </a:lnTo>
                  <a:lnTo>
                    <a:pt x="48083" y="137264"/>
                  </a:lnTo>
                  <a:lnTo>
                    <a:pt x="53470" y="146513"/>
                  </a:lnTo>
                  <a:lnTo>
                    <a:pt x="59150" y="152990"/>
                  </a:lnTo>
                  <a:lnTo>
                    <a:pt x="67676" y="160324"/>
                  </a:lnTo>
                  <a:lnTo>
                    <a:pt x="69403" y="185013"/>
                  </a:lnTo>
                  <a:lnTo>
                    <a:pt x="41611" y="194401"/>
                  </a:lnTo>
                  <a:lnTo>
                    <a:pt x="27043" y="199871"/>
                  </a:lnTo>
                  <a:lnTo>
                    <a:pt x="20922" y="203528"/>
                  </a:lnTo>
                  <a:lnTo>
                    <a:pt x="18476" y="207479"/>
                  </a:lnTo>
                  <a:lnTo>
                    <a:pt x="5582" y="206520"/>
                  </a:lnTo>
                  <a:lnTo>
                    <a:pt x="0" y="213518"/>
                  </a:lnTo>
                  <a:lnTo>
                    <a:pt x="572" y="235061"/>
                  </a:lnTo>
                  <a:lnTo>
                    <a:pt x="6145" y="277736"/>
                  </a:lnTo>
                  <a:lnTo>
                    <a:pt x="199794" y="264198"/>
                  </a:lnTo>
                  <a:lnTo>
                    <a:pt x="200885" y="231555"/>
                  </a:lnTo>
                  <a:lnTo>
                    <a:pt x="197851" y="213272"/>
                  </a:lnTo>
                  <a:lnTo>
                    <a:pt x="147955" y="186720"/>
                  </a:lnTo>
                  <a:lnTo>
                    <a:pt x="121829" y="181775"/>
                  </a:lnTo>
                  <a:lnTo>
                    <a:pt x="121080" y="179082"/>
                  </a:lnTo>
                  <a:lnTo>
                    <a:pt x="117194" y="155702"/>
                  </a:lnTo>
                  <a:lnTo>
                    <a:pt x="127501" y="147393"/>
                  </a:lnTo>
                  <a:lnTo>
                    <a:pt x="133457" y="140336"/>
                  </a:lnTo>
                  <a:lnTo>
                    <a:pt x="137330" y="130672"/>
                  </a:lnTo>
                  <a:lnTo>
                    <a:pt x="141387" y="114541"/>
                  </a:lnTo>
                  <a:lnTo>
                    <a:pt x="150620" y="112661"/>
                  </a:lnTo>
                  <a:lnTo>
                    <a:pt x="154532" y="107981"/>
                  </a:lnTo>
                  <a:lnTo>
                    <a:pt x="153871" y="96853"/>
                  </a:lnTo>
                  <a:lnTo>
                    <a:pt x="149388" y="75628"/>
                  </a:lnTo>
                  <a:lnTo>
                    <a:pt x="151609" y="44020"/>
                  </a:lnTo>
                  <a:lnTo>
                    <a:pt x="124179" y="13665"/>
                  </a:lnTo>
                  <a:lnTo>
                    <a:pt x="100690" y="8532"/>
                  </a:lnTo>
                  <a:lnTo>
                    <a:pt x="86885" y="8969"/>
                  </a:lnTo>
                  <a:lnTo>
                    <a:pt x="64209" y="11087"/>
                  </a:lnTo>
                  <a:lnTo>
                    <a:pt x="49770" y="12856"/>
                  </a:lnTo>
                  <a:lnTo>
                    <a:pt x="42997" y="12292"/>
                  </a:lnTo>
                  <a:lnTo>
                    <a:pt x="42124" y="8352"/>
                  </a:lnTo>
                  <a:lnTo>
                    <a:pt x="45388"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17" name="object 17"/>
            <p:cNvSpPr/>
            <p:nvPr/>
          </p:nvSpPr>
          <p:spPr>
            <a:xfrm>
              <a:off x="4168155" y="2501242"/>
              <a:ext cx="130810" cy="186055"/>
            </a:xfrm>
            <a:custGeom>
              <a:avLst/>
              <a:gdLst/>
              <a:ahLst/>
              <a:cxnLst/>
              <a:rect l="l" t="t" r="r" b="b"/>
              <a:pathLst>
                <a:path w="130810" h="186055">
                  <a:moveTo>
                    <a:pt x="130784" y="0"/>
                  </a:moveTo>
                  <a:lnTo>
                    <a:pt x="0" y="9118"/>
                  </a:lnTo>
                  <a:lnTo>
                    <a:pt x="77990" y="185559"/>
                  </a:lnTo>
                  <a:lnTo>
                    <a:pt x="130784" y="0"/>
                  </a:lnTo>
                  <a:close/>
                </a:path>
              </a:pathLst>
            </a:custGeom>
            <a:solidFill>
              <a:srgbClr val="030303"/>
            </a:solidFill>
          </p:spPr>
          <p:txBody>
            <a:bodyPr wrap="square" lIns="0" tIns="0" rIns="0" bIns="0" rtlCol="0"/>
            <a:lstStyle/>
            <a:p>
              <a:endParaRPr>
                <a:solidFill>
                  <a:prstClr val="black"/>
                </a:solidFill>
                <a:latin typeface="Calibri"/>
              </a:endParaRPr>
            </a:p>
          </p:txBody>
        </p:sp>
        <p:sp>
          <p:nvSpPr>
            <p:cNvPr id="18" name="object 18"/>
            <p:cNvSpPr/>
            <p:nvPr/>
          </p:nvSpPr>
          <p:spPr>
            <a:xfrm>
              <a:off x="4658392" y="2635835"/>
              <a:ext cx="379095" cy="379095"/>
            </a:xfrm>
            <a:custGeom>
              <a:avLst/>
              <a:gdLst/>
              <a:ahLst/>
              <a:cxnLst/>
              <a:rect l="l" t="t" r="r" b="b"/>
              <a:pathLst>
                <a:path w="379095" h="379094">
                  <a:moveTo>
                    <a:pt x="202577" y="378688"/>
                  </a:moveTo>
                  <a:lnTo>
                    <a:pt x="151769" y="375446"/>
                  </a:lnTo>
                  <a:lnTo>
                    <a:pt x="105203" y="359522"/>
                  </a:lnTo>
                  <a:lnTo>
                    <a:pt x="64812" y="332597"/>
                  </a:lnTo>
                  <a:lnTo>
                    <a:pt x="32527" y="296347"/>
                  </a:lnTo>
                  <a:lnTo>
                    <a:pt x="10279" y="252452"/>
                  </a:lnTo>
                  <a:lnTo>
                    <a:pt x="0" y="202590"/>
                  </a:lnTo>
                  <a:lnTo>
                    <a:pt x="3242" y="151782"/>
                  </a:lnTo>
                  <a:lnTo>
                    <a:pt x="19165" y="105216"/>
                  </a:lnTo>
                  <a:lnTo>
                    <a:pt x="46091" y="64823"/>
                  </a:lnTo>
                  <a:lnTo>
                    <a:pt x="82341" y="32536"/>
                  </a:lnTo>
                  <a:lnTo>
                    <a:pt x="126236" y="10284"/>
                  </a:lnTo>
                  <a:lnTo>
                    <a:pt x="176098" y="0"/>
                  </a:lnTo>
                  <a:lnTo>
                    <a:pt x="226906" y="3247"/>
                  </a:lnTo>
                  <a:lnTo>
                    <a:pt x="273471" y="19174"/>
                  </a:lnTo>
                  <a:lnTo>
                    <a:pt x="313863" y="46102"/>
                  </a:lnTo>
                  <a:lnTo>
                    <a:pt x="346148" y="82353"/>
                  </a:lnTo>
                  <a:lnTo>
                    <a:pt x="368396" y="126248"/>
                  </a:lnTo>
                  <a:lnTo>
                    <a:pt x="378675" y="176110"/>
                  </a:lnTo>
                  <a:lnTo>
                    <a:pt x="375433" y="226918"/>
                  </a:lnTo>
                  <a:lnTo>
                    <a:pt x="359510" y="273481"/>
                  </a:lnTo>
                  <a:lnTo>
                    <a:pt x="332584" y="313870"/>
                  </a:lnTo>
                  <a:lnTo>
                    <a:pt x="296334" y="346155"/>
                  </a:lnTo>
                  <a:lnTo>
                    <a:pt x="252439" y="368404"/>
                  </a:lnTo>
                  <a:lnTo>
                    <a:pt x="202577" y="37868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19" name="object 19"/>
            <p:cNvSpPr/>
            <p:nvPr/>
          </p:nvSpPr>
          <p:spPr>
            <a:xfrm>
              <a:off x="4483828" y="2772625"/>
              <a:ext cx="186055" cy="130810"/>
            </a:xfrm>
            <a:custGeom>
              <a:avLst/>
              <a:gdLst/>
              <a:ahLst/>
              <a:cxnLst/>
              <a:rect l="l" t="t" r="r" b="b"/>
              <a:pathLst>
                <a:path w="186054" h="130810">
                  <a:moveTo>
                    <a:pt x="175793" y="0"/>
                  </a:moveTo>
                  <a:lnTo>
                    <a:pt x="0" y="79438"/>
                  </a:lnTo>
                  <a:lnTo>
                    <a:pt x="185978" y="130708"/>
                  </a:lnTo>
                  <a:lnTo>
                    <a:pt x="175793"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20" name="object 20"/>
          <p:cNvSpPr txBox="1"/>
          <p:nvPr/>
        </p:nvSpPr>
        <p:spPr>
          <a:xfrm rot="21420000">
            <a:off x="4728072" y="2777414"/>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05:00</a:t>
            </a:r>
            <a:endParaRPr sz="800">
              <a:solidFill>
                <a:prstClr val="black"/>
              </a:solidFill>
              <a:latin typeface="Gill Sans MT"/>
              <a:cs typeface="Gill Sans MT"/>
            </a:endParaRPr>
          </a:p>
        </p:txBody>
      </p:sp>
      <p:grpSp>
        <p:nvGrpSpPr>
          <p:cNvPr id="21" name="object 21"/>
          <p:cNvGrpSpPr/>
          <p:nvPr/>
        </p:nvGrpSpPr>
        <p:grpSpPr>
          <a:xfrm>
            <a:off x="4294003" y="3346958"/>
            <a:ext cx="567055" cy="406400"/>
            <a:chOff x="4281302" y="3346958"/>
            <a:chExt cx="567055" cy="406400"/>
          </a:xfrm>
        </p:grpSpPr>
        <p:sp>
          <p:nvSpPr>
            <p:cNvPr id="22" name="object 22"/>
            <p:cNvSpPr/>
            <p:nvPr/>
          </p:nvSpPr>
          <p:spPr>
            <a:xfrm>
              <a:off x="4455866" y="3360610"/>
              <a:ext cx="379095" cy="379095"/>
            </a:xfrm>
            <a:custGeom>
              <a:avLst/>
              <a:gdLst/>
              <a:ahLst/>
              <a:cxnLst/>
              <a:rect l="l" t="t" r="r" b="b"/>
              <a:pathLst>
                <a:path w="379095" h="379095">
                  <a:moveTo>
                    <a:pt x="176098" y="0"/>
                  </a:moveTo>
                  <a:lnTo>
                    <a:pt x="126236" y="10284"/>
                  </a:lnTo>
                  <a:lnTo>
                    <a:pt x="82341" y="32536"/>
                  </a:lnTo>
                  <a:lnTo>
                    <a:pt x="46091" y="64823"/>
                  </a:lnTo>
                  <a:lnTo>
                    <a:pt x="19165" y="105216"/>
                  </a:lnTo>
                  <a:lnTo>
                    <a:pt x="3242" y="151782"/>
                  </a:lnTo>
                  <a:lnTo>
                    <a:pt x="0" y="202590"/>
                  </a:lnTo>
                  <a:lnTo>
                    <a:pt x="10279" y="252452"/>
                  </a:lnTo>
                  <a:lnTo>
                    <a:pt x="32527" y="296347"/>
                  </a:lnTo>
                  <a:lnTo>
                    <a:pt x="64812" y="332597"/>
                  </a:lnTo>
                  <a:lnTo>
                    <a:pt x="105203" y="359522"/>
                  </a:lnTo>
                  <a:lnTo>
                    <a:pt x="151769" y="375446"/>
                  </a:lnTo>
                  <a:lnTo>
                    <a:pt x="202577" y="378688"/>
                  </a:lnTo>
                  <a:lnTo>
                    <a:pt x="252439" y="368404"/>
                  </a:lnTo>
                  <a:lnTo>
                    <a:pt x="296334" y="346155"/>
                  </a:lnTo>
                  <a:lnTo>
                    <a:pt x="332584" y="313870"/>
                  </a:lnTo>
                  <a:lnTo>
                    <a:pt x="359510" y="273481"/>
                  </a:lnTo>
                  <a:lnTo>
                    <a:pt x="375433" y="226918"/>
                  </a:lnTo>
                  <a:lnTo>
                    <a:pt x="378675" y="176110"/>
                  </a:lnTo>
                  <a:lnTo>
                    <a:pt x="368396" y="126248"/>
                  </a:lnTo>
                  <a:lnTo>
                    <a:pt x="346148" y="82353"/>
                  </a:lnTo>
                  <a:lnTo>
                    <a:pt x="313863" y="46102"/>
                  </a:lnTo>
                  <a:lnTo>
                    <a:pt x="273471" y="19174"/>
                  </a:lnTo>
                  <a:lnTo>
                    <a:pt x="226906" y="3247"/>
                  </a:lnTo>
                  <a:lnTo>
                    <a:pt x="17609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 name="object 23"/>
            <p:cNvSpPr/>
            <p:nvPr/>
          </p:nvSpPr>
          <p:spPr>
            <a:xfrm>
              <a:off x="4455866" y="3360610"/>
              <a:ext cx="379095" cy="379095"/>
            </a:xfrm>
            <a:custGeom>
              <a:avLst/>
              <a:gdLst/>
              <a:ahLst/>
              <a:cxnLst/>
              <a:rect l="l" t="t" r="r" b="b"/>
              <a:pathLst>
                <a:path w="379095" h="379095">
                  <a:moveTo>
                    <a:pt x="202577" y="378688"/>
                  </a:moveTo>
                  <a:lnTo>
                    <a:pt x="151769" y="375446"/>
                  </a:lnTo>
                  <a:lnTo>
                    <a:pt x="105203" y="359522"/>
                  </a:lnTo>
                  <a:lnTo>
                    <a:pt x="64812" y="332597"/>
                  </a:lnTo>
                  <a:lnTo>
                    <a:pt x="32527" y="296347"/>
                  </a:lnTo>
                  <a:lnTo>
                    <a:pt x="10279" y="252452"/>
                  </a:lnTo>
                  <a:lnTo>
                    <a:pt x="0" y="202590"/>
                  </a:lnTo>
                  <a:lnTo>
                    <a:pt x="3242" y="151782"/>
                  </a:lnTo>
                  <a:lnTo>
                    <a:pt x="19165" y="105216"/>
                  </a:lnTo>
                  <a:lnTo>
                    <a:pt x="46091" y="64823"/>
                  </a:lnTo>
                  <a:lnTo>
                    <a:pt x="82341" y="32536"/>
                  </a:lnTo>
                  <a:lnTo>
                    <a:pt x="126236" y="10284"/>
                  </a:lnTo>
                  <a:lnTo>
                    <a:pt x="176098" y="0"/>
                  </a:lnTo>
                  <a:lnTo>
                    <a:pt x="226906" y="3247"/>
                  </a:lnTo>
                  <a:lnTo>
                    <a:pt x="273471" y="19174"/>
                  </a:lnTo>
                  <a:lnTo>
                    <a:pt x="313863" y="46102"/>
                  </a:lnTo>
                  <a:lnTo>
                    <a:pt x="346148" y="82353"/>
                  </a:lnTo>
                  <a:lnTo>
                    <a:pt x="368396" y="126248"/>
                  </a:lnTo>
                  <a:lnTo>
                    <a:pt x="378675" y="176110"/>
                  </a:lnTo>
                  <a:lnTo>
                    <a:pt x="375433" y="226918"/>
                  </a:lnTo>
                  <a:lnTo>
                    <a:pt x="359510" y="273481"/>
                  </a:lnTo>
                  <a:lnTo>
                    <a:pt x="332584" y="313870"/>
                  </a:lnTo>
                  <a:lnTo>
                    <a:pt x="296334" y="346155"/>
                  </a:lnTo>
                  <a:lnTo>
                    <a:pt x="252439" y="368404"/>
                  </a:lnTo>
                  <a:lnTo>
                    <a:pt x="202577" y="37868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24" name="object 24"/>
            <p:cNvSpPr/>
            <p:nvPr/>
          </p:nvSpPr>
          <p:spPr>
            <a:xfrm>
              <a:off x="4281302" y="3497401"/>
              <a:ext cx="186055" cy="130810"/>
            </a:xfrm>
            <a:custGeom>
              <a:avLst/>
              <a:gdLst/>
              <a:ahLst/>
              <a:cxnLst/>
              <a:rect l="l" t="t" r="r" b="b"/>
              <a:pathLst>
                <a:path w="186054" h="130810">
                  <a:moveTo>
                    <a:pt x="175793" y="0"/>
                  </a:moveTo>
                  <a:lnTo>
                    <a:pt x="0" y="79438"/>
                  </a:lnTo>
                  <a:lnTo>
                    <a:pt x="185978" y="130708"/>
                  </a:lnTo>
                  <a:lnTo>
                    <a:pt x="175793"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25" name="object 25"/>
          <p:cNvSpPr txBox="1"/>
          <p:nvPr/>
        </p:nvSpPr>
        <p:spPr>
          <a:xfrm rot="21420000">
            <a:off x="4525546" y="3502189"/>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15:00</a:t>
            </a:r>
            <a:endParaRPr sz="800">
              <a:solidFill>
                <a:prstClr val="black"/>
              </a:solidFill>
              <a:latin typeface="Gill Sans MT"/>
              <a:cs typeface="Gill Sans MT"/>
            </a:endParaRPr>
          </a:p>
        </p:txBody>
      </p:sp>
      <p:grpSp>
        <p:nvGrpSpPr>
          <p:cNvPr id="26" name="object 26"/>
          <p:cNvGrpSpPr/>
          <p:nvPr/>
        </p:nvGrpSpPr>
        <p:grpSpPr>
          <a:xfrm>
            <a:off x="4402253" y="3767871"/>
            <a:ext cx="649605" cy="406400"/>
            <a:chOff x="4389552" y="3767871"/>
            <a:chExt cx="649605" cy="406400"/>
          </a:xfrm>
        </p:grpSpPr>
        <p:sp>
          <p:nvSpPr>
            <p:cNvPr id="27" name="object 27"/>
            <p:cNvSpPr/>
            <p:nvPr/>
          </p:nvSpPr>
          <p:spPr>
            <a:xfrm>
              <a:off x="4646325" y="3781524"/>
              <a:ext cx="379095" cy="379095"/>
            </a:xfrm>
            <a:custGeom>
              <a:avLst/>
              <a:gdLst/>
              <a:ahLst/>
              <a:cxnLst/>
              <a:rect l="l" t="t" r="r" b="b"/>
              <a:pathLst>
                <a:path w="379095" h="379095">
                  <a:moveTo>
                    <a:pt x="202577" y="378688"/>
                  </a:moveTo>
                  <a:lnTo>
                    <a:pt x="151770" y="375446"/>
                  </a:lnTo>
                  <a:lnTo>
                    <a:pt x="105206" y="359522"/>
                  </a:lnTo>
                  <a:lnTo>
                    <a:pt x="64817" y="332597"/>
                  </a:lnTo>
                  <a:lnTo>
                    <a:pt x="32533" y="296347"/>
                  </a:lnTo>
                  <a:lnTo>
                    <a:pt x="10283" y="252452"/>
                  </a:lnTo>
                  <a:lnTo>
                    <a:pt x="0" y="202590"/>
                  </a:lnTo>
                  <a:lnTo>
                    <a:pt x="3242" y="151782"/>
                  </a:lnTo>
                  <a:lnTo>
                    <a:pt x="19165" y="105216"/>
                  </a:lnTo>
                  <a:lnTo>
                    <a:pt x="46091" y="64823"/>
                  </a:lnTo>
                  <a:lnTo>
                    <a:pt x="82341" y="32536"/>
                  </a:lnTo>
                  <a:lnTo>
                    <a:pt x="126236" y="10284"/>
                  </a:lnTo>
                  <a:lnTo>
                    <a:pt x="176098" y="0"/>
                  </a:lnTo>
                  <a:lnTo>
                    <a:pt x="226906" y="3247"/>
                  </a:lnTo>
                  <a:lnTo>
                    <a:pt x="273471" y="19174"/>
                  </a:lnTo>
                  <a:lnTo>
                    <a:pt x="313863" y="46102"/>
                  </a:lnTo>
                  <a:lnTo>
                    <a:pt x="346148" y="82353"/>
                  </a:lnTo>
                  <a:lnTo>
                    <a:pt x="368396" y="126248"/>
                  </a:lnTo>
                  <a:lnTo>
                    <a:pt x="378675" y="176110"/>
                  </a:lnTo>
                  <a:lnTo>
                    <a:pt x="375433" y="226918"/>
                  </a:lnTo>
                  <a:lnTo>
                    <a:pt x="359510" y="273481"/>
                  </a:lnTo>
                  <a:lnTo>
                    <a:pt x="332584" y="313870"/>
                  </a:lnTo>
                  <a:lnTo>
                    <a:pt x="296334" y="346155"/>
                  </a:lnTo>
                  <a:lnTo>
                    <a:pt x="252439" y="368404"/>
                  </a:lnTo>
                  <a:lnTo>
                    <a:pt x="202577" y="37868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28" name="object 28"/>
            <p:cNvSpPr/>
            <p:nvPr/>
          </p:nvSpPr>
          <p:spPr>
            <a:xfrm>
              <a:off x="4389552" y="3901521"/>
              <a:ext cx="281305" cy="140335"/>
            </a:xfrm>
            <a:custGeom>
              <a:avLst/>
              <a:gdLst/>
              <a:ahLst/>
              <a:cxnLst/>
              <a:rect l="l" t="t" r="r" b="b"/>
              <a:pathLst>
                <a:path w="281304" h="140335">
                  <a:moveTo>
                    <a:pt x="0" y="0"/>
                  </a:moveTo>
                  <a:lnTo>
                    <a:pt x="261175" y="139776"/>
                  </a:lnTo>
                  <a:lnTo>
                    <a:pt x="280733" y="10147"/>
                  </a:lnTo>
                  <a:lnTo>
                    <a:pt x="0"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29" name="object 29"/>
          <p:cNvSpPr txBox="1"/>
          <p:nvPr/>
        </p:nvSpPr>
        <p:spPr>
          <a:xfrm rot="21420000">
            <a:off x="4716008" y="3923103"/>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20:00</a:t>
            </a:r>
            <a:endParaRPr sz="800">
              <a:solidFill>
                <a:prstClr val="black"/>
              </a:solidFill>
              <a:latin typeface="Gill Sans MT"/>
              <a:cs typeface="Gill Sans MT"/>
            </a:endParaRPr>
          </a:p>
        </p:txBody>
      </p:sp>
      <p:grpSp>
        <p:nvGrpSpPr>
          <p:cNvPr id="30" name="object 30"/>
          <p:cNvGrpSpPr/>
          <p:nvPr/>
        </p:nvGrpSpPr>
        <p:grpSpPr>
          <a:xfrm>
            <a:off x="3636588" y="3819396"/>
            <a:ext cx="635635" cy="406400"/>
            <a:chOff x="3623887" y="3819396"/>
            <a:chExt cx="635635" cy="406400"/>
          </a:xfrm>
        </p:grpSpPr>
        <p:sp>
          <p:nvSpPr>
            <p:cNvPr id="31" name="object 31"/>
            <p:cNvSpPr/>
            <p:nvPr/>
          </p:nvSpPr>
          <p:spPr>
            <a:xfrm>
              <a:off x="3637540" y="3833049"/>
              <a:ext cx="379095" cy="379095"/>
            </a:xfrm>
            <a:custGeom>
              <a:avLst/>
              <a:gdLst/>
              <a:ahLst/>
              <a:cxnLst/>
              <a:rect l="l" t="t" r="r" b="b"/>
              <a:pathLst>
                <a:path w="379095" h="379095">
                  <a:moveTo>
                    <a:pt x="176098" y="0"/>
                  </a:moveTo>
                  <a:lnTo>
                    <a:pt x="126236" y="10284"/>
                  </a:lnTo>
                  <a:lnTo>
                    <a:pt x="82341" y="32536"/>
                  </a:lnTo>
                  <a:lnTo>
                    <a:pt x="46091" y="64823"/>
                  </a:lnTo>
                  <a:lnTo>
                    <a:pt x="19165" y="105216"/>
                  </a:lnTo>
                  <a:lnTo>
                    <a:pt x="3242" y="151782"/>
                  </a:lnTo>
                  <a:lnTo>
                    <a:pt x="0" y="202590"/>
                  </a:lnTo>
                  <a:lnTo>
                    <a:pt x="10283" y="252452"/>
                  </a:lnTo>
                  <a:lnTo>
                    <a:pt x="32533" y="296347"/>
                  </a:lnTo>
                  <a:lnTo>
                    <a:pt x="64817" y="332597"/>
                  </a:lnTo>
                  <a:lnTo>
                    <a:pt x="105206" y="359522"/>
                  </a:lnTo>
                  <a:lnTo>
                    <a:pt x="151770" y="375446"/>
                  </a:lnTo>
                  <a:lnTo>
                    <a:pt x="202577" y="378688"/>
                  </a:lnTo>
                  <a:lnTo>
                    <a:pt x="252439" y="368404"/>
                  </a:lnTo>
                  <a:lnTo>
                    <a:pt x="296334" y="346155"/>
                  </a:lnTo>
                  <a:lnTo>
                    <a:pt x="332584" y="313870"/>
                  </a:lnTo>
                  <a:lnTo>
                    <a:pt x="359510" y="273481"/>
                  </a:lnTo>
                  <a:lnTo>
                    <a:pt x="375433" y="226918"/>
                  </a:lnTo>
                  <a:lnTo>
                    <a:pt x="378675" y="176110"/>
                  </a:lnTo>
                  <a:lnTo>
                    <a:pt x="368396" y="126248"/>
                  </a:lnTo>
                  <a:lnTo>
                    <a:pt x="346148" y="82353"/>
                  </a:lnTo>
                  <a:lnTo>
                    <a:pt x="313863" y="46102"/>
                  </a:lnTo>
                  <a:lnTo>
                    <a:pt x="273471" y="19174"/>
                  </a:lnTo>
                  <a:lnTo>
                    <a:pt x="226906" y="3247"/>
                  </a:lnTo>
                  <a:lnTo>
                    <a:pt x="17609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 name="object 32"/>
            <p:cNvSpPr/>
            <p:nvPr/>
          </p:nvSpPr>
          <p:spPr>
            <a:xfrm>
              <a:off x="3637540" y="3833049"/>
              <a:ext cx="379095" cy="379095"/>
            </a:xfrm>
            <a:custGeom>
              <a:avLst/>
              <a:gdLst/>
              <a:ahLst/>
              <a:cxnLst/>
              <a:rect l="l" t="t" r="r" b="b"/>
              <a:pathLst>
                <a:path w="379095" h="379095">
                  <a:moveTo>
                    <a:pt x="202577" y="378688"/>
                  </a:moveTo>
                  <a:lnTo>
                    <a:pt x="252439" y="368404"/>
                  </a:lnTo>
                  <a:lnTo>
                    <a:pt x="296334" y="346155"/>
                  </a:lnTo>
                  <a:lnTo>
                    <a:pt x="332584" y="313870"/>
                  </a:lnTo>
                  <a:lnTo>
                    <a:pt x="359510" y="273481"/>
                  </a:lnTo>
                  <a:lnTo>
                    <a:pt x="375433" y="226918"/>
                  </a:lnTo>
                  <a:lnTo>
                    <a:pt x="378675" y="176110"/>
                  </a:lnTo>
                  <a:lnTo>
                    <a:pt x="368396" y="126248"/>
                  </a:lnTo>
                  <a:lnTo>
                    <a:pt x="346148" y="82353"/>
                  </a:lnTo>
                  <a:lnTo>
                    <a:pt x="313863" y="46102"/>
                  </a:lnTo>
                  <a:lnTo>
                    <a:pt x="273471" y="19174"/>
                  </a:lnTo>
                  <a:lnTo>
                    <a:pt x="226906" y="3247"/>
                  </a:lnTo>
                  <a:lnTo>
                    <a:pt x="176098" y="0"/>
                  </a:lnTo>
                  <a:lnTo>
                    <a:pt x="126236" y="10284"/>
                  </a:lnTo>
                  <a:lnTo>
                    <a:pt x="82341" y="32536"/>
                  </a:lnTo>
                  <a:lnTo>
                    <a:pt x="46091" y="64823"/>
                  </a:lnTo>
                  <a:lnTo>
                    <a:pt x="19165" y="105216"/>
                  </a:lnTo>
                  <a:lnTo>
                    <a:pt x="3242" y="151782"/>
                  </a:lnTo>
                  <a:lnTo>
                    <a:pt x="0" y="202590"/>
                  </a:lnTo>
                  <a:lnTo>
                    <a:pt x="10283" y="252452"/>
                  </a:lnTo>
                  <a:lnTo>
                    <a:pt x="32533" y="296347"/>
                  </a:lnTo>
                  <a:lnTo>
                    <a:pt x="64817" y="332597"/>
                  </a:lnTo>
                  <a:lnTo>
                    <a:pt x="105206" y="359522"/>
                  </a:lnTo>
                  <a:lnTo>
                    <a:pt x="151770" y="375446"/>
                  </a:lnTo>
                  <a:lnTo>
                    <a:pt x="202577" y="37868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33" name="object 33"/>
            <p:cNvSpPr/>
            <p:nvPr/>
          </p:nvSpPr>
          <p:spPr>
            <a:xfrm>
              <a:off x="3982404" y="3891633"/>
              <a:ext cx="276860" cy="175260"/>
            </a:xfrm>
            <a:custGeom>
              <a:avLst/>
              <a:gdLst/>
              <a:ahLst/>
              <a:cxnLst/>
              <a:rect l="l" t="t" r="r" b="b"/>
              <a:pathLst>
                <a:path w="276860" h="175260">
                  <a:moveTo>
                    <a:pt x="276593" y="0"/>
                  </a:moveTo>
                  <a:lnTo>
                    <a:pt x="0" y="49110"/>
                  </a:lnTo>
                  <a:lnTo>
                    <a:pt x="37414" y="174764"/>
                  </a:lnTo>
                  <a:lnTo>
                    <a:pt x="276593"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34" name="object 34"/>
          <p:cNvSpPr txBox="1"/>
          <p:nvPr/>
        </p:nvSpPr>
        <p:spPr>
          <a:xfrm rot="21420000">
            <a:off x="3700529" y="3975095"/>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30:00</a:t>
            </a:r>
            <a:endParaRPr sz="800">
              <a:solidFill>
                <a:prstClr val="black"/>
              </a:solidFill>
              <a:latin typeface="Gill Sans MT"/>
              <a:cs typeface="Gill Sans MT"/>
            </a:endParaRPr>
          </a:p>
        </p:txBody>
      </p:sp>
      <p:grpSp>
        <p:nvGrpSpPr>
          <p:cNvPr id="35" name="object 35"/>
          <p:cNvGrpSpPr/>
          <p:nvPr/>
        </p:nvGrpSpPr>
        <p:grpSpPr>
          <a:xfrm>
            <a:off x="4016688" y="2933595"/>
            <a:ext cx="406400" cy="567055"/>
            <a:chOff x="4003988" y="2933594"/>
            <a:chExt cx="406400" cy="567055"/>
          </a:xfrm>
        </p:grpSpPr>
        <p:sp>
          <p:nvSpPr>
            <p:cNvPr id="36" name="object 36"/>
            <p:cNvSpPr/>
            <p:nvPr/>
          </p:nvSpPr>
          <p:spPr>
            <a:xfrm>
              <a:off x="4017641" y="2947247"/>
              <a:ext cx="379095" cy="379095"/>
            </a:xfrm>
            <a:custGeom>
              <a:avLst/>
              <a:gdLst/>
              <a:ahLst/>
              <a:cxnLst/>
              <a:rect l="l" t="t" r="r" b="b"/>
              <a:pathLst>
                <a:path w="379095" h="379095">
                  <a:moveTo>
                    <a:pt x="176110" y="0"/>
                  </a:moveTo>
                  <a:lnTo>
                    <a:pt x="126248" y="10279"/>
                  </a:lnTo>
                  <a:lnTo>
                    <a:pt x="82353" y="32527"/>
                  </a:lnTo>
                  <a:lnTo>
                    <a:pt x="46102" y="64812"/>
                  </a:lnTo>
                  <a:lnTo>
                    <a:pt x="19174" y="105203"/>
                  </a:lnTo>
                  <a:lnTo>
                    <a:pt x="3247" y="151769"/>
                  </a:lnTo>
                  <a:lnTo>
                    <a:pt x="0" y="202577"/>
                  </a:lnTo>
                  <a:lnTo>
                    <a:pt x="10284" y="252439"/>
                  </a:lnTo>
                  <a:lnTo>
                    <a:pt x="32536" y="296334"/>
                  </a:lnTo>
                  <a:lnTo>
                    <a:pt x="64823" y="332584"/>
                  </a:lnTo>
                  <a:lnTo>
                    <a:pt x="105216" y="359510"/>
                  </a:lnTo>
                  <a:lnTo>
                    <a:pt x="151782" y="375433"/>
                  </a:lnTo>
                  <a:lnTo>
                    <a:pt x="202590" y="378675"/>
                  </a:lnTo>
                  <a:lnTo>
                    <a:pt x="252452" y="368396"/>
                  </a:lnTo>
                  <a:lnTo>
                    <a:pt x="296347" y="346148"/>
                  </a:lnTo>
                  <a:lnTo>
                    <a:pt x="332597" y="313863"/>
                  </a:lnTo>
                  <a:lnTo>
                    <a:pt x="359522" y="273471"/>
                  </a:lnTo>
                  <a:lnTo>
                    <a:pt x="375446" y="226906"/>
                  </a:lnTo>
                  <a:lnTo>
                    <a:pt x="378688" y="176098"/>
                  </a:lnTo>
                  <a:lnTo>
                    <a:pt x="368404" y="126236"/>
                  </a:lnTo>
                  <a:lnTo>
                    <a:pt x="346155" y="82341"/>
                  </a:lnTo>
                  <a:lnTo>
                    <a:pt x="313870" y="46091"/>
                  </a:lnTo>
                  <a:lnTo>
                    <a:pt x="273481" y="19165"/>
                  </a:lnTo>
                  <a:lnTo>
                    <a:pt x="226918" y="3242"/>
                  </a:lnTo>
                  <a:lnTo>
                    <a:pt x="17611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7" name="object 37"/>
            <p:cNvSpPr/>
            <p:nvPr/>
          </p:nvSpPr>
          <p:spPr>
            <a:xfrm>
              <a:off x="4017641" y="2947247"/>
              <a:ext cx="379095" cy="379095"/>
            </a:xfrm>
            <a:custGeom>
              <a:avLst/>
              <a:gdLst/>
              <a:ahLst/>
              <a:cxnLst/>
              <a:rect l="l" t="t" r="r" b="b"/>
              <a:pathLst>
                <a:path w="379095" h="379095">
                  <a:moveTo>
                    <a:pt x="378688" y="176098"/>
                  </a:moveTo>
                  <a:lnTo>
                    <a:pt x="375446" y="226906"/>
                  </a:lnTo>
                  <a:lnTo>
                    <a:pt x="359522" y="273471"/>
                  </a:lnTo>
                  <a:lnTo>
                    <a:pt x="332597" y="313863"/>
                  </a:lnTo>
                  <a:lnTo>
                    <a:pt x="296347" y="346148"/>
                  </a:lnTo>
                  <a:lnTo>
                    <a:pt x="252452" y="368396"/>
                  </a:lnTo>
                  <a:lnTo>
                    <a:pt x="202590" y="378675"/>
                  </a:lnTo>
                  <a:lnTo>
                    <a:pt x="151782" y="375433"/>
                  </a:lnTo>
                  <a:lnTo>
                    <a:pt x="105216" y="359510"/>
                  </a:lnTo>
                  <a:lnTo>
                    <a:pt x="64823" y="332584"/>
                  </a:lnTo>
                  <a:lnTo>
                    <a:pt x="32536" y="296334"/>
                  </a:lnTo>
                  <a:lnTo>
                    <a:pt x="10284" y="252439"/>
                  </a:lnTo>
                  <a:lnTo>
                    <a:pt x="0" y="202577"/>
                  </a:lnTo>
                  <a:lnTo>
                    <a:pt x="3247" y="151769"/>
                  </a:lnTo>
                  <a:lnTo>
                    <a:pt x="19174" y="105203"/>
                  </a:lnTo>
                  <a:lnTo>
                    <a:pt x="46102" y="64812"/>
                  </a:lnTo>
                  <a:lnTo>
                    <a:pt x="82353" y="32527"/>
                  </a:lnTo>
                  <a:lnTo>
                    <a:pt x="126248" y="10279"/>
                  </a:lnTo>
                  <a:lnTo>
                    <a:pt x="176110" y="0"/>
                  </a:lnTo>
                  <a:lnTo>
                    <a:pt x="226918" y="3242"/>
                  </a:lnTo>
                  <a:lnTo>
                    <a:pt x="273481" y="19165"/>
                  </a:lnTo>
                  <a:lnTo>
                    <a:pt x="313870" y="46091"/>
                  </a:lnTo>
                  <a:lnTo>
                    <a:pt x="346155" y="82341"/>
                  </a:lnTo>
                  <a:lnTo>
                    <a:pt x="368404" y="126236"/>
                  </a:lnTo>
                  <a:lnTo>
                    <a:pt x="378688" y="176098"/>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38" name="object 38"/>
            <p:cNvSpPr/>
            <p:nvPr/>
          </p:nvSpPr>
          <p:spPr>
            <a:xfrm>
              <a:off x="4154430" y="3314495"/>
              <a:ext cx="130810" cy="186055"/>
            </a:xfrm>
            <a:custGeom>
              <a:avLst/>
              <a:gdLst/>
              <a:ahLst/>
              <a:cxnLst/>
              <a:rect l="l" t="t" r="r" b="b"/>
              <a:pathLst>
                <a:path w="130810" h="186054">
                  <a:moveTo>
                    <a:pt x="130708" y="0"/>
                  </a:moveTo>
                  <a:lnTo>
                    <a:pt x="0" y="10198"/>
                  </a:lnTo>
                  <a:lnTo>
                    <a:pt x="79438" y="185991"/>
                  </a:lnTo>
                  <a:lnTo>
                    <a:pt x="130708"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39" name="object 39"/>
          <p:cNvSpPr txBox="1"/>
          <p:nvPr/>
        </p:nvSpPr>
        <p:spPr>
          <a:xfrm rot="21420000">
            <a:off x="4090050" y="3084841"/>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10:00</a:t>
            </a:r>
            <a:endParaRPr sz="800">
              <a:solidFill>
                <a:prstClr val="black"/>
              </a:solidFill>
              <a:latin typeface="Gill Sans MT"/>
              <a:cs typeface="Gill Sans MT"/>
            </a:endParaRPr>
          </a:p>
        </p:txBody>
      </p:sp>
      <p:grpSp>
        <p:nvGrpSpPr>
          <p:cNvPr id="40" name="object 40"/>
          <p:cNvGrpSpPr/>
          <p:nvPr/>
        </p:nvGrpSpPr>
        <p:grpSpPr>
          <a:xfrm>
            <a:off x="4140907" y="3975440"/>
            <a:ext cx="406400" cy="567055"/>
            <a:chOff x="4128207" y="3975439"/>
            <a:chExt cx="406400" cy="567055"/>
          </a:xfrm>
        </p:grpSpPr>
        <p:sp>
          <p:nvSpPr>
            <p:cNvPr id="41" name="object 41"/>
            <p:cNvSpPr/>
            <p:nvPr/>
          </p:nvSpPr>
          <p:spPr>
            <a:xfrm>
              <a:off x="4141859" y="4150001"/>
              <a:ext cx="379095" cy="379095"/>
            </a:xfrm>
            <a:custGeom>
              <a:avLst/>
              <a:gdLst/>
              <a:ahLst/>
              <a:cxnLst/>
              <a:rect l="l" t="t" r="r" b="b"/>
              <a:pathLst>
                <a:path w="379095" h="379095">
                  <a:moveTo>
                    <a:pt x="0" y="202577"/>
                  </a:moveTo>
                  <a:lnTo>
                    <a:pt x="3242" y="151770"/>
                  </a:lnTo>
                  <a:lnTo>
                    <a:pt x="19165" y="105206"/>
                  </a:lnTo>
                  <a:lnTo>
                    <a:pt x="46091" y="64817"/>
                  </a:lnTo>
                  <a:lnTo>
                    <a:pt x="82341" y="32533"/>
                  </a:lnTo>
                  <a:lnTo>
                    <a:pt x="126236" y="10283"/>
                  </a:lnTo>
                  <a:lnTo>
                    <a:pt x="176098" y="0"/>
                  </a:lnTo>
                  <a:lnTo>
                    <a:pt x="226906" y="3242"/>
                  </a:lnTo>
                  <a:lnTo>
                    <a:pt x="273472" y="19165"/>
                  </a:lnTo>
                  <a:lnTo>
                    <a:pt x="313864" y="46091"/>
                  </a:lnTo>
                  <a:lnTo>
                    <a:pt x="346152" y="82341"/>
                  </a:lnTo>
                  <a:lnTo>
                    <a:pt x="368403" y="126236"/>
                  </a:lnTo>
                  <a:lnTo>
                    <a:pt x="378688" y="176098"/>
                  </a:lnTo>
                  <a:lnTo>
                    <a:pt x="375445" y="226906"/>
                  </a:lnTo>
                  <a:lnTo>
                    <a:pt x="359520" y="273471"/>
                  </a:lnTo>
                  <a:lnTo>
                    <a:pt x="332592" y="313863"/>
                  </a:lnTo>
                  <a:lnTo>
                    <a:pt x="296341" y="346148"/>
                  </a:lnTo>
                  <a:lnTo>
                    <a:pt x="252447" y="368396"/>
                  </a:lnTo>
                  <a:lnTo>
                    <a:pt x="202590" y="378675"/>
                  </a:lnTo>
                  <a:lnTo>
                    <a:pt x="151782" y="375433"/>
                  </a:lnTo>
                  <a:lnTo>
                    <a:pt x="105216" y="359510"/>
                  </a:lnTo>
                  <a:lnTo>
                    <a:pt x="64823" y="332584"/>
                  </a:lnTo>
                  <a:lnTo>
                    <a:pt x="32536" y="296334"/>
                  </a:lnTo>
                  <a:lnTo>
                    <a:pt x="10284" y="252439"/>
                  </a:lnTo>
                  <a:lnTo>
                    <a:pt x="0" y="202577"/>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42" name="object 42"/>
            <p:cNvSpPr/>
            <p:nvPr/>
          </p:nvSpPr>
          <p:spPr>
            <a:xfrm>
              <a:off x="4253050" y="3975439"/>
              <a:ext cx="130810" cy="186055"/>
            </a:xfrm>
            <a:custGeom>
              <a:avLst/>
              <a:gdLst/>
              <a:ahLst/>
              <a:cxnLst/>
              <a:rect l="l" t="t" r="r" b="b"/>
              <a:pathLst>
                <a:path w="130810" h="186054">
                  <a:moveTo>
                    <a:pt x="51269" y="0"/>
                  </a:moveTo>
                  <a:lnTo>
                    <a:pt x="0" y="185991"/>
                  </a:lnTo>
                  <a:lnTo>
                    <a:pt x="130708" y="175793"/>
                  </a:lnTo>
                  <a:lnTo>
                    <a:pt x="51269"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43" name="object 43"/>
          <p:cNvSpPr txBox="1"/>
          <p:nvPr/>
        </p:nvSpPr>
        <p:spPr>
          <a:xfrm rot="21420000">
            <a:off x="4214319" y="4288383"/>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25:00</a:t>
            </a:r>
            <a:endParaRPr sz="800">
              <a:solidFill>
                <a:prstClr val="black"/>
              </a:solidFill>
              <a:latin typeface="Gill Sans MT"/>
              <a:cs typeface="Gill Sans MT"/>
            </a:endParaRPr>
          </a:p>
        </p:txBody>
      </p:sp>
      <p:grpSp>
        <p:nvGrpSpPr>
          <p:cNvPr id="44" name="object 44"/>
          <p:cNvGrpSpPr/>
          <p:nvPr/>
        </p:nvGrpSpPr>
        <p:grpSpPr>
          <a:xfrm>
            <a:off x="2757696" y="3729625"/>
            <a:ext cx="406400" cy="567055"/>
            <a:chOff x="2744996" y="3729624"/>
            <a:chExt cx="406400" cy="567055"/>
          </a:xfrm>
        </p:grpSpPr>
        <p:sp>
          <p:nvSpPr>
            <p:cNvPr id="45" name="object 45"/>
            <p:cNvSpPr/>
            <p:nvPr/>
          </p:nvSpPr>
          <p:spPr>
            <a:xfrm>
              <a:off x="2758649" y="3904187"/>
              <a:ext cx="379095" cy="379095"/>
            </a:xfrm>
            <a:custGeom>
              <a:avLst/>
              <a:gdLst/>
              <a:ahLst/>
              <a:cxnLst/>
              <a:rect l="l" t="t" r="r" b="b"/>
              <a:pathLst>
                <a:path w="379094" h="379095">
                  <a:moveTo>
                    <a:pt x="176098" y="0"/>
                  </a:moveTo>
                  <a:lnTo>
                    <a:pt x="126236" y="10279"/>
                  </a:lnTo>
                  <a:lnTo>
                    <a:pt x="82341" y="32527"/>
                  </a:lnTo>
                  <a:lnTo>
                    <a:pt x="46091" y="64812"/>
                  </a:lnTo>
                  <a:lnTo>
                    <a:pt x="19165" y="105203"/>
                  </a:lnTo>
                  <a:lnTo>
                    <a:pt x="3242" y="151769"/>
                  </a:lnTo>
                  <a:lnTo>
                    <a:pt x="0" y="202577"/>
                  </a:lnTo>
                  <a:lnTo>
                    <a:pt x="10283" y="252439"/>
                  </a:lnTo>
                  <a:lnTo>
                    <a:pt x="32533" y="296334"/>
                  </a:lnTo>
                  <a:lnTo>
                    <a:pt x="64817" y="332584"/>
                  </a:lnTo>
                  <a:lnTo>
                    <a:pt x="105206" y="359510"/>
                  </a:lnTo>
                  <a:lnTo>
                    <a:pt x="151770" y="375433"/>
                  </a:lnTo>
                  <a:lnTo>
                    <a:pt x="202577" y="378675"/>
                  </a:lnTo>
                  <a:lnTo>
                    <a:pt x="252439" y="368396"/>
                  </a:lnTo>
                  <a:lnTo>
                    <a:pt x="296335" y="346148"/>
                  </a:lnTo>
                  <a:lnTo>
                    <a:pt x="332586" y="313863"/>
                  </a:lnTo>
                  <a:lnTo>
                    <a:pt x="359513" y="273471"/>
                  </a:lnTo>
                  <a:lnTo>
                    <a:pt x="375440" y="226906"/>
                  </a:lnTo>
                  <a:lnTo>
                    <a:pt x="378688" y="176098"/>
                  </a:lnTo>
                  <a:lnTo>
                    <a:pt x="368403" y="126236"/>
                  </a:lnTo>
                  <a:lnTo>
                    <a:pt x="346152" y="82341"/>
                  </a:lnTo>
                  <a:lnTo>
                    <a:pt x="313864" y="46091"/>
                  </a:lnTo>
                  <a:lnTo>
                    <a:pt x="273472" y="19165"/>
                  </a:lnTo>
                  <a:lnTo>
                    <a:pt x="226906" y="3242"/>
                  </a:lnTo>
                  <a:lnTo>
                    <a:pt x="17609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6" name="object 46"/>
            <p:cNvSpPr/>
            <p:nvPr/>
          </p:nvSpPr>
          <p:spPr>
            <a:xfrm>
              <a:off x="2758649" y="3904187"/>
              <a:ext cx="379095" cy="379095"/>
            </a:xfrm>
            <a:custGeom>
              <a:avLst/>
              <a:gdLst/>
              <a:ahLst/>
              <a:cxnLst/>
              <a:rect l="l" t="t" r="r" b="b"/>
              <a:pathLst>
                <a:path w="379094" h="379095">
                  <a:moveTo>
                    <a:pt x="0" y="202577"/>
                  </a:moveTo>
                  <a:lnTo>
                    <a:pt x="3242" y="151769"/>
                  </a:lnTo>
                  <a:lnTo>
                    <a:pt x="19165" y="105203"/>
                  </a:lnTo>
                  <a:lnTo>
                    <a:pt x="46091" y="64812"/>
                  </a:lnTo>
                  <a:lnTo>
                    <a:pt x="82341" y="32527"/>
                  </a:lnTo>
                  <a:lnTo>
                    <a:pt x="126236" y="10279"/>
                  </a:lnTo>
                  <a:lnTo>
                    <a:pt x="176098" y="0"/>
                  </a:lnTo>
                  <a:lnTo>
                    <a:pt x="226906" y="3242"/>
                  </a:lnTo>
                  <a:lnTo>
                    <a:pt x="273472" y="19165"/>
                  </a:lnTo>
                  <a:lnTo>
                    <a:pt x="313864" y="46091"/>
                  </a:lnTo>
                  <a:lnTo>
                    <a:pt x="346152" y="82341"/>
                  </a:lnTo>
                  <a:lnTo>
                    <a:pt x="368403" y="126236"/>
                  </a:lnTo>
                  <a:lnTo>
                    <a:pt x="378688" y="176098"/>
                  </a:lnTo>
                  <a:lnTo>
                    <a:pt x="375440" y="226906"/>
                  </a:lnTo>
                  <a:lnTo>
                    <a:pt x="359513" y="273471"/>
                  </a:lnTo>
                  <a:lnTo>
                    <a:pt x="332586" y="313863"/>
                  </a:lnTo>
                  <a:lnTo>
                    <a:pt x="296335" y="346148"/>
                  </a:lnTo>
                  <a:lnTo>
                    <a:pt x="252439" y="368396"/>
                  </a:lnTo>
                  <a:lnTo>
                    <a:pt x="202577" y="378675"/>
                  </a:lnTo>
                  <a:lnTo>
                    <a:pt x="151770" y="375433"/>
                  </a:lnTo>
                  <a:lnTo>
                    <a:pt x="105206" y="359510"/>
                  </a:lnTo>
                  <a:lnTo>
                    <a:pt x="64817" y="332584"/>
                  </a:lnTo>
                  <a:lnTo>
                    <a:pt x="32533" y="296334"/>
                  </a:lnTo>
                  <a:lnTo>
                    <a:pt x="10283" y="252439"/>
                  </a:lnTo>
                  <a:lnTo>
                    <a:pt x="0" y="202577"/>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2869839" y="3729624"/>
              <a:ext cx="130810" cy="186055"/>
            </a:xfrm>
            <a:custGeom>
              <a:avLst/>
              <a:gdLst/>
              <a:ahLst/>
              <a:cxnLst/>
              <a:rect l="l" t="t" r="r" b="b"/>
              <a:pathLst>
                <a:path w="130810" h="186054">
                  <a:moveTo>
                    <a:pt x="51269" y="0"/>
                  </a:moveTo>
                  <a:lnTo>
                    <a:pt x="0" y="185991"/>
                  </a:lnTo>
                  <a:lnTo>
                    <a:pt x="130708" y="175793"/>
                  </a:lnTo>
                  <a:lnTo>
                    <a:pt x="51269" y="0"/>
                  </a:lnTo>
                  <a:close/>
                </a:path>
              </a:pathLst>
            </a:custGeom>
            <a:solidFill>
              <a:srgbClr val="030303"/>
            </a:solidFill>
          </p:spPr>
          <p:txBody>
            <a:bodyPr wrap="square" lIns="0" tIns="0" rIns="0" bIns="0" rtlCol="0"/>
            <a:lstStyle/>
            <a:p>
              <a:endParaRPr>
                <a:solidFill>
                  <a:prstClr val="black"/>
                </a:solidFill>
                <a:latin typeface="Calibri"/>
              </a:endParaRPr>
            </a:p>
          </p:txBody>
        </p:sp>
      </p:grpSp>
      <p:sp>
        <p:nvSpPr>
          <p:cNvPr id="48" name="object 48"/>
          <p:cNvSpPr txBox="1"/>
          <p:nvPr/>
        </p:nvSpPr>
        <p:spPr>
          <a:xfrm rot="21420000">
            <a:off x="2831108" y="4042567"/>
            <a:ext cx="259319" cy="104139"/>
          </a:xfrm>
          <a:prstGeom prst="rect">
            <a:avLst/>
          </a:prstGeom>
        </p:spPr>
        <p:txBody>
          <a:bodyPr vert="horz" wrap="square" lIns="0" tIns="0" rIns="0" bIns="0" rtlCol="0">
            <a:spAutoFit/>
          </a:bodyPr>
          <a:lstStyle/>
          <a:p>
            <a:pPr>
              <a:lnSpc>
                <a:spcPts val="819"/>
              </a:lnSpc>
            </a:pPr>
            <a:r>
              <a:rPr sz="800" spc="15" dirty="0">
                <a:solidFill>
                  <a:prstClr val="black"/>
                </a:solidFill>
                <a:latin typeface="Gill Sans MT"/>
                <a:cs typeface="Gill Sans MT"/>
              </a:rPr>
              <a:t>35:00</a:t>
            </a:r>
            <a:endParaRPr sz="800">
              <a:solidFill>
                <a:prstClr val="black"/>
              </a:solidFill>
              <a:latin typeface="Gill Sans MT"/>
              <a:cs typeface="Gill Sans MT"/>
            </a:endParaRPr>
          </a:p>
        </p:txBody>
      </p:sp>
      <p:grpSp>
        <p:nvGrpSpPr>
          <p:cNvPr id="49" name="object 49"/>
          <p:cNvGrpSpPr/>
          <p:nvPr/>
        </p:nvGrpSpPr>
        <p:grpSpPr>
          <a:xfrm>
            <a:off x="1858480" y="3707211"/>
            <a:ext cx="405765" cy="567055"/>
            <a:chOff x="1845779" y="3707210"/>
            <a:chExt cx="405765" cy="567055"/>
          </a:xfrm>
        </p:grpSpPr>
        <p:sp>
          <p:nvSpPr>
            <p:cNvPr id="50" name="object 50"/>
            <p:cNvSpPr/>
            <p:nvPr/>
          </p:nvSpPr>
          <p:spPr>
            <a:xfrm>
              <a:off x="1859216" y="3881774"/>
              <a:ext cx="379095" cy="379095"/>
            </a:xfrm>
            <a:custGeom>
              <a:avLst/>
              <a:gdLst/>
              <a:ahLst/>
              <a:cxnLst/>
              <a:rect l="l" t="t" r="r" b="b"/>
              <a:pathLst>
                <a:path w="379094" h="379095">
                  <a:moveTo>
                    <a:pt x="176098" y="0"/>
                  </a:moveTo>
                  <a:lnTo>
                    <a:pt x="126240" y="10279"/>
                  </a:lnTo>
                  <a:lnTo>
                    <a:pt x="82346" y="32527"/>
                  </a:lnTo>
                  <a:lnTo>
                    <a:pt x="46096" y="64812"/>
                  </a:lnTo>
                  <a:lnTo>
                    <a:pt x="19168" y="105203"/>
                  </a:lnTo>
                  <a:lnTo>
                    <a:pt x="3243" y="151769"/>
                  </a:lnTo>
                  <a:lnTo>
                    <a:pt x="0" y="202577"/>
                  </a:lnTo>
                  <a:lnTo>
                    <a:pt x="10284" y="252439"/>
                  </a:lnTo>
                  <a:lnTo>
                    <a:pt x="32536" y="296334"/>
                  </a:lnTo>
                  <a:lnTo>
                    <a:pt x="64823" y="332584"/>
                  </a:lnTo>
                  <a:lnTo>
                    <a:pt x="105216" y="359510"/>
                  </a:lnTo>
                  <a:lnTo>
                    <a:pt x="151782" y="375433"/>
                  </a:lnTo>
                  <a:lnTo>
                    <a:pt x="202590" y="378675"/>
                  </a:lnTo>
                  <a:lnTo>
                    <a:pt x="252447" y="368396"/>
                  </a:lnTo>
                  <a:lnTo>
                    <a:pt x="296341" y="346148"/>
                  </a:lnTo>
                  <a:lnTo>
                    <a:pt x="332592" y="313863"/>
                  </a:lnTo>
                  <a:lnTo>
                    <a:pt x="359520" y="273471"/>
                  </a:lnTo>
                  <a:lnTo>
                    <a:pt x="375445" y="226906"/>
                  </a:lnTo>
                  <a:lnTo>
                    <a:pt x="378688" y="176098"/>
                  </a:lnTo>
                  <a:lnTo>
                    <a:pt x="368403" y="126236"/>
                  </a:lnTo>
                  <a:lnTo>
                    <a:pt x="346152" y="82341"/>
                  </a:lnTo>
                  <a:lnTo>
                    <a:pt x="313864" y="46091"/>
                  </a:lnTo>
                  <a:lnTo>
                    <a:pt x="273472" y="19165"/>
                  </a:lnTo>
                  <a:lnTo>
                    <a:pt x="226906" y="3242"/>
                  </a:lnTo>
                  <a:lnTo>
                    <a:pt x="17609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1" name="object 51"/>
            <p:cNvSpPr/>
            <p:nvPr/>
          </p:nvSpPr>
          <p:spPr>
            <a:xfrm>
              <a:off x="1859216" y="3881774"/>
              <a:ext cx="379095" cy="379095"/>
            </a:xfrm>
            <a:custGeom>
              <a:avLst/>
              <a:gdLst/>
              <a:ahLst/>
              <a:cxnLst/>
              <a:rect l="l" t="t" r="r" b="b"/>
              <a:pathLst>
                <a:path w="379094" h="379095">
                  <a:moveTo>
                    <a:pt x="0" y="202577"/>
                  </a:moveTo>
                  <a:lnTo>
                    <a:pt x="3243" y="151769"/>
                  </a:lnTo>
                  <a:lnTo>
                    <a:pt x="19168" y="105203"/>
                  </a:lnTo>
                  <a:lnTo>
                    <a:pt x="46096" y="64812"/>
                  </a:lnTo>
                  <a:lnTo>
                    <a:pt x="82346" y="32527"/>
                  </a:lnTo>
                  <a:lnTo>
                    <a:pt x="126240" y="10279"/>
                  </a:lnTo>
                  <a:lnTo>
                    <a:pt x="176098" y="0"/>
                  </a:lnTo>
                  <a:lnTo>
                    <a:pt x="226906" y="3242"/>
                  </a:lnTo>
                  <a:lnTo>
                    <a:pt x="273472" y="19165"/>
                  </a:lnTo>
                  <a:lnTo>
                    <a:pt x="313864" y="46091"/>
                  </a:lnTo>
                  <a:lnTo>
                    <a:pt x="346152" y="82341"/>
                  </a:lnTo>
                  <a:lnTo>
                    <a:pt x="368403" y="126236"/>
                  </a:lnTo>
                  <a:lnTo>
                    <a:pt x="378688" y="176098"/>
                  </a:lnTo>
                  <a:lnTo>
                    <a:pt x="375445" y="226906"/>
                  </a:lnTo>
                  <a:lnTo>
                    <a:pt x="359520" y="273471"/>
                  </a:lnTo>
                  <a:lnTo>
                    <a:pt x="332592" y="313863"/>
                  </a:lnTo>
                  <a:lnTo>
                    <a:pt x="296341" y="346148"/>
                  </a:lnTo>
                  <a:lnTo>
                    <a:pt x="252447" y="368396"/>
                  </a:lnTo>
                  <a:lnTo>
                    <a:pt x="202590" y="378675"/>
                  </a:lnTo>
                  <a:lnTo>
                    <a:pt x="151782" y="375433"/>
                  </a:lnTo>
                  <a:lnTo>
                    <a:pt x="105216" y="359510"/>
                  </a:lnTo>
                  <a:lnTo>
                    <a:pt x="64823" y="332584"/>
                  </a:lnTo>
                  <a:lnTo>
                    <a:pt x="32536" y="296334"/>
                  </a:lnTo>
                  <a:lnTo>
                    <a:pt x="10284" y="252439"/>
                  </a:lnTo>
                  <a:lnTo>
                    <a:pt x="0" y="202577"/>
                  </a:lnTo>
                  <a:close/>
                </a:path>
              </a:pathLst>
            </a:custGeom>
            <a:ln w="26873">
              <a:solidFill>
                <a:srgbClr val="000000"/>
              </a:solidFill>
            </a:ln>
          </p:spPr>
          <p:txBody>
            <a:bodyPr wrap="square" lIns="0" tIns="0" rIns="0" bIns="0" rtlCol="0"/>
            <a:lstStyle/>
            <a:p>
              <a:endParaRPr>
                <a:solidFill>
                  <a:prstClr val="black"/>
                </a:solidFill>
                <a:latin typeface="Calibri"/>
              </a:endParaRPr>
            </a:p>
          </p:txBody>
        </p:sp>
        <p:sp>
          <p:nvSpPr>
            <p:cNvPr id="52" name="object 52"/>
            <p:cNvSpPr/>
            <p:nvPr/>
          </p:nvSpPr>
          <p:spPr>
            <a:xfrm>
              <a:off x="1970407" y="3707210"/>
              <a:ext cx="130810" cy="186055"/>
            </a:xfrm>
            <a:custGeom>
              <a:avLst/>
              <a:gdLst/>
              <a:ahLst/>
              <a:cxnLst/>
              <a:rect l="l" t="t" r="r" b="b"/>
              <a:pathLst>
                <a:path w="130810" h="186054">
                  <a:moveTo>
                    <a:pt x="51269" y="0"/>
                  </a:moveTo>
                  <a:lnTo>
                    <a:pt x="0" y="185991"/>
                  </a:lnTo>
                  <a:lnTo>
                    <a:pt x="130708" y="175793"/>
                  </a:lnTo>
                  <a:lnTo>
                    <a:pt x="51269" y="0"/>
                  </a:lnTo>
                  <a:close/>
                </a:path>
              </a:pathLst>
            </a:custGeom>
            <a:solidFill>
              <a:srgbClr val="030303"/>
            </a:solidFill>
          </p:spPr>
          <p:txBody>
            <a:bodyPr wrap="square" lIns="0" tIns="0" rIns="0" bIns="0" rtlCol="0"/>
            <a:lstStyle/>
            <a:p>
              <a:endParaRPr>
                <a:solidFill>
                  <a:prstClr val="black"/>
                </a:solidFill>
                <a:latin typeface="Calibri"/>
              </a:endParaRPr>
            </a:p>
          </p:txBody>
        </p:sp>
        <p:sp>
          <p:nvSpPr>
            <p:cNvPr id="53" name="object 53"/>
            <p:cNvSpPr/>
            <p:nvPr/>
          </p:nvSpPr>
          <p:spPr>
            <a:xfrm>
              <a:off x="1899686" y="4023548"/>
              <a:ext cx="297815" cy="147955"/>
            </a:xfrm>
            <a:custGeom>
              <a:avLst/>
              <a:gdLst/>
              <a:ahLst/>
              <a:cxnLst/>
              <a:rect l="l" t="t" r="r" b="b"/>
              <a:pathLst>
                <a:path w="297814" h="147954">
                  <a:moveTo>
                    <a:pt x="212242" y="0"/>
                  </a:moveTo>
                  <a:lnTo>
                    <a:pt x="117997" y="47856"/>
                  </a:lnTo>
                  <a:lnTo>
                    <a:pt x="104816" y="46959"/>
                  </a:lnTo>
                  <a:lnTo>
                    <a:pt x="91620" y="42036"/>
                  </a:lnTo>
                  <a:lnTo>
                    <a:pt x="78689" y="36385"/>
                  </a:lnTo>
                  <a:lnTo>
                    <a:pt x="55410" y="27127"/>
                  </a:lnTo>
                  <a:lnTo>
                    <a:pt x="34440" y="17821"/>
                  </a:lnTo>
                  <a:lnTo>
                    <a:pt x="23357" y="14071"/>
                  </a:lnTo>
                  <a:lnTo>
                    <a:pt x="12509" y="12839"/>
                  </a:lnTo>
                  <a:lnTo>
                    <a:pt x="9524" y="12979"/>
                  </a:lnTo>
                  <a:lnTo>
                    <a:pt x="6426" y="13614"/>
                  </a:lnTo>
                  <a:lnTo>
                    <a:pt x="1257" y="17767"/>
                  </a:lnTo>
                  <a:lnTo>
                    <a:pt x="0" y="21577"/>
                  </a:lnTo>
                  <a:lnTo>
                    <a:pt x="12" y="28854"/>
                  </a:lnTo>
                  <a:lnTo>
                    <a:pt x="205054" y="140144"/>
                  </a:lnTo>
                  <a:lnTo>
                    <a:pt x="237297" y="147932"/>
                  </a:lnTo>
                  <a:lnTo>
                    <a:pt x="248259" y="146138"/>
                  </a:lnTo>
                  <a:lnTo>
                    <a:pt x="257007" y="142344"/>
                  </a:lnTo>
                  <a:lnTo>
                    <a:pt x="264467" y="137037"/>
                  </a:lnTo>
                  <a:lnTo>
                    <a:pt x="271266" y="130785"/>
                  </a:lnTo>
                  <a:lnTo>
                    <a:pt x="297738" y="105371"/>
                  </a:lnTo>
                  <a:lnTo>
                    <a:pt x="273062" y="92290"/>
                  </a:lnTo>
                  <a:lnTo>
                    <a:pt x="260083" y="103873"/>
                  </a:lnTo>
                  <a:lnTo>
                    <a:pt x="251641" y="109444"/>
                  </a:lnTo>
                  <a:lnTo>
                    <a:pt x="244968" y="112969"/>
                  </a:lnTo>
                  <a:lnTo>
                    <a:pt x="237893" y="115328"/>
                  </a:lnTo>
                  <a:lnTo>
                    <a:pt x="230416" y="115912"/>
                  </a:lnTo>
                  <a:lnTo>
                    <a:pt x="223993" y="114617"/>
                  </a:lnTo>
                  <a:lnTo>
                    <a:pt x="218012" y="111999"/>
                  </a:lnTo>
                  <a:lnTo>
                    <a:pt x="212344" y="108617"/>
                  </a:lnTo>
                  <a:lnTo>
                    <a:pt x="174116" y="84328"/>
                  </a:lnTo>
                  <a:lnTo>
                    <a:pt x="160096" y="75006"/>
                  </a:lnTo>
                  <a:lnTo>
                    <a:pt x="162852" y="71983"/>
                  </a:lnTo>
                  <a:lnTo>
                    <a:pt x="234861" y="14579"/>
                  </a:lnTo>
                  <a:lnTo>
                    <a:pt x="212242" y="0"/>
                  </a:lnTo>
                  <a:close/>
                </a:path>
              </a:pathLst>
            </a:custGeom>
            <a:solidFill>
              <a:srgbClr val="221F20"/>
            </a:solidFill>
          </p:spPr>
          <p:txBody>
            <a:bodyPr wrap="square" lIns="0" tIns="0" rIns="0" bIns="0" rtlCol="0"/>
            <a:lstStyle/>
            <a:p>
              <a:endParaRPr>
                <a:solidFill>
                  <a:prstClr val="black"/>
                </a:solidFill>
                <a:latin typeface="Calibri"/>
              </a:endParaRPr>
            </a:p>
          </p:txBody>
        </p:sp>
      </p:grpSp>
      <p:sp>
        <p:nvSpPr>
          <p:cNvPr id="54" name="object 54"/>
          <p:cNvSpPr txBox="1"/>
          <p:nvPr/>
        </p:nvSpPr>
        <p:spPr>
          <a:xfrm>
            <a:off x="6195465" y="2570014"/>
            <a:ext cx="2771140" cy="848360"/>
          </a:xfrm>
          <a:prstGeom prst="rect">
            <a:avLst/>
          </a:prstGeom>
        </p:spPr>
        <p:txBody>
          <a:bodyPr vert="horz" wrap="square" lIns="0" tIns="12700" rIns="0" bIns="0" rtlCol="0">
            <a:spAutoFit/>
          </a:bodyPr>
          <a:lstStyle/>
          <a:p>
            <a:pPr marL="12700" marR="5080">
              <a:spcBef>
                <a:spcPts val="100"/>
              </a:spcBef>
            </a:pPr>
            <a:r>
              <a:rPr dirty="0">
                <a:solidFill>
                  <a:srgbClr val="3F4444"/>
                </a:solidFill>
                <a:latin typeface="Open Sans"/>
                <a:cs typeface="Open Sans"/>
              </a:rPr>
              <a:t>Snapshots</a:t>
            </a:r>
            <a:r>
              <a:rPr spc="-50" dirty="0">
                <a:solidFill>
                  <a:srgbClr val="3F4444"/>
                </a:solidFill>
                <a:latin typeface="Open Sans"/>
                <a:cs typeface="Open Sans"/>
              </a:rPr>
              <a:t> </a:t>
            </a:r>
            <a:r>
              <a:rPr dirty="0">
                <a:solidFill>
                  <a:srgbClr val="3F4444"/>
                </a:solidFill>
                <a:latin typeface="Open Sans"/>
                <a:cs typeface="Open Sans"/>
              </a:rPr>
              <a:t>identify</a:t>
            </a:r>
            <a:r>
              <a:rPr spc="-45" dirty="0">
                <a:solidFill>
                  <a:srgbClr val="3F4444"/>
                </a:solidFill>
                <a:latin typeface="Open Sans"/>
                <a:cs typeface="Open Sans"/>
              </a:rPr>
              <a:t> </a:t>
            </a:r>
            <a:r>
              <a:rPr spc="-5" dirty="0">
                <a:solidFill>
                  <a:srgbClr val="3F4444"/>
                </a:solidFill>
                <a:latin typeface="Open Sans"/>
                <a:cs typeface="Open Sans"/>
              </a:rPr>
              <a:t>cluster </a:t>
            </a:r>
            <a:r>
              <a:rPr spc="-455" dirty="0">
                <a:solidFill>
                  <a:srgbClr val="3F4444"/>
                </a:solidFill>
                <a:latin typeface="Open Sans"/>
                <a:cs typeface="Open Sans"/>
              </a:rPr>
              <a:t> </a:t>
            </a:r>
            <a:r>
              <a:rPr dirty="0">
                <a:solidFill>
                  <a:srgbClr val="3F4444"/>
                </a:solidFill>
                <a:latin typeface="Open Sans"/>
                <a:cs typeface="Open Sans"/>
              </a:rPr>
              <a:t>points &amp; hotspots in </a:t>
            </a:r>
            <a:r>
              <a:rPr spc="5" dirty="0">
                <a:solidFill>
                  <a:srgbClr val="3F4444"/>
                </a:solidFill>
                <a:latin typeface="Open Sans"/>
                <a:cs typeface="Open Sans"/>
              </a:rPr>
              <a:t> </a:t>
            </a:r>
            <a:r>
              <a:rPr dirty="0">
                <a:solidFill>
                  <a:srgbClr val="3F4444"/>
                </a:solidFill>
                <a:latin typeface="Open Sans"/>
                <a:cs typeface="Open Sans"/>
              </a:rPr>
              <a:t>passenger</a:t>
            </a:r>
            <a:r>
              <a:rPr spc="-20" dirty="0">
                <a:solidFill>
                  <a:srgbClr val="3F4444"/>
                </a:solidFill>
                <a:latin typeface="Open Sans"/>
                <a:cs typeface="Open Sans"/>
              </a:rPr>
              <a:t> </a:t>
            </a:r>
            <a:r>
              <a:rPr spc="-5" dirty="0">
                <a:solidFill>
                  <a:srgbClr val="3F4444"/>
                </a:solidFill>
                <a:latin typeface="Open Sans"/>
                <a:cs typeface="Open Sans"/>
              </a:rPr>
              <a:t>movements</a:t>
            </a:r>
            <a:endParaRPr>
              <a:solidFill>
                <a:prstClr val="black"/>
              </a:solidFill>
              <a:latin typeface="Open Sans"/>
              <a:cs typeface="Open Sans"/>
            </a:endParaRPr>
          </a:p>
        </p:txBody>
      </p:sp>
      <p:pic>
        <p:nvPicPr>
          <p:cNvPr id="55" name="object 55"/>
          <p:cNvPicPr/>
          <p:nvPr/>
        </p:nvPicPr>
        <p:blipFill>
          <a:blip r:embed="rId3" cstate="print"/>
          <a:stretch>
            <a:fillRect/>
          </a:stretch>
        </p:blipFill>
        <p:spPr>
          <a:xfrm>
            <a:off x="9363048" y="2120051"/>
            <a:ext cx="83172" cy="83172"/>
          </a:xfrm>
          <a:prstGeom prst="rect">
            <a:avLst/>
          </a:prstGeom>
        </p:spPr>
      </p:pic>
      <p:pic>
        <p:nvPicPr>
          <p:cNvPr id="56" name="object 56"/>
          <p:cNvPicPr/>
          <p:nvPr/>
        </p:nvPicPr>
        <p:blipFill>
          <a:blip r:embed="rId4" cstate="print"/>
          <a:stretch>
            <a:fillRect/>
          </a:stretch>
        </p:blipFill>
        <p:spPr>
          <a:xfrm>
            <a:off x="9123560" y="2253299"/>
            <a:ext cx="1041156" cy="1870041"/>
          </a:xfrm>
          <a:prstGeom prst="rect">
            <a:avLst/>
          </a:prstGeom>
        </p:spPr>
      </p:pic>
      <p:pic>
        <p:nvPicPr>
          <p:cNvPr id="57" name="object 57"/>
          <p:cNvPicPr/>
          <p:nvPr/>
        </p:nvPicPr>
        <p:blipFill>
          <a:blip r:embed="rId5" cstate="print"/>
          <a:stretch>
            <a:fillRect/>
          </a:stretch>
        </p:blipFill>
        <p:spPr>
          <a:xfrm>
            <a:off x="8811114" y="3942200"/>
            <a:ext cx="83172" cy="83172"/>
          </a:xfrm>
          <a:prstGeom prst="rect">
            <a:avLst/>
          </a:prstGeom>
        </p:spPr>
      </p:pic>
      <p:pic>
        <p:nvPicPr>
          <p:cNvPr id="58" name="object 58"/>
          <p:cNvPicPr/>
          <p:nvPr/>
        </p:nvPicPr>
        <p:blipFill>
          <a:blip r:embed="rId3" cstate="print"/>
          <a:stretch>
            <a:fillRect/>
          </a:stretch>
        </p:blipFill>
        <p:spPr>
          <a:xfrm>
            <a:off x="8944143" y="3750382"/>
            <a:ext cx="83172" cy="83172"/>
          </a:xfrm>
          <a:prstGeom prst="rect">
            <a:avLst/>
          </a:prstGeom>
        </p:spPr>
      </p:pic>
      <p:grpSp>
        <p:nvGrpSpPr>
          <p:cNvPr id="59" name="object 59"/>
          <p:cNvGrpSpPr/>
          <p:nvPr/>
        </p:nvGrpSpPr>
        <p:grpSpPr>
          <a:xfrm>
            <a:off x="1516747" y="5695505"/>
            <a:ext cx="530860" cy="398780"/>
            <a:chOff x="1504047" y="5695505"/>
            <a:chExt cx="530860" cy="398780"/>
          </a:xfrm>
        </p:grpSpPr>
        <p:sp>
          <p:nvSpPr>
            <p:cNvPr id="60" name="object 60"/>
            <p:cNvSpPr/>
            <p:nvPr/>
          </p:nvSpPr>
          <p:spPr>
            <a:xfrm>
              <a:off x="1706443" y="5793774"/>
              <a:ext cx="323215" cy="295910"/>
            </a:xfrm>
            <a:custGeom>
              <a:avLst/>
              <a:gdLst/>
              <a:ahLst/>
              <a:cxnLst/>
              <a:rect l="l" t="t" r="r" b="b"/>
              <a:pathLst>
                <a:path w="323214" h="295910">
                  <a:moveTo>
                    <a:pt x="323113" y="116763"/>
                  </a:moveTo>
                  <a:lnTo>
                    <a:pt x="314807" y="79402"/>
                  </a:lnTo>
                  <a:lnTo>
                    <a:pt x="291514" y="47292"/>
                  </a:lnTo>
                  <a:lnTo>
                    <a:pt x="255674" y="22187"/>
                  </a:lnTo>
                  <a:lnTo>
                    <a:pt x="209726" y="5838"/>
                  </a:lnTo>
                  <a:lnTo>
                    <a:pt x="156108" y="0"/>
                  </a:lnTo>
                  <a:lnTo>
                    <a:pt x="148856" y="0"/>
                  </a:lnTo>
                  <a:lnTo>
                    <a:pt x="151522" y="8839"/>
                  </a:lnTo>
                  <a:lnTo>
                    <a:pt x="153844" y="18705"/>
                  </a:lnTo>
                  <a:lnTo>
                    <a:pt x="155486" y="29255"/>
                  </a:lnTo>
                  <a:lnTo>
                    <a:pt x="156108" y="40144"/>
                  </a:lnTo>
                  <a:lnTo>
                    <a:pt x="148238" y="75755"/>
                  </a:lnTo>
                  <a:lnTo>
                    <a:pt x="126253" y="106986"/>
                  </a:lnTo>
                  <a:lnTo>
                    <a:pt x="92592" y="132088"/>
                  </a:lnTo>
                  <a:lnTo>
                    <a:pt x="49694" y="149308"/>
                  </a:lnTo>
                  <a:lnTo>
                    <a:pt x="0" y="156895"/>
                  </a:lnTo>
                  <a:lnTo>
                    <a:pt x="22694" y="186828"/>
                  </a:lnTo>
                  <a:lnTo>
                    <a:pt x="56276" y="210261"/>
                  </a:lnTo>
                  <a:lnTo>
                    <a:pt x="98026" y="226168"/>
                  </a:lnTo>
                  <a:lnTo>
                    <a:pt x="145224" y="233527"/>
                  </a:lnTo>
                  <a:lnTo>
                    <a:pt x="184987" y="260149"/>
                  </a:lnTo>
                  <a:lnTo>
                    <a:pt x="226453" y="279590"/>
                  </a:lnTo>
                  <a:lnTo>
                    <a:pt x="259070" y="291506"/>
                  </a:lnTo>
                  <a:lnTo>
                    <a:pt x="272288" y="295554"/>
                  </a:lnTo>
                  <a:lnTo>
                    <a:pt x="248687" y="270811"/>
                  </a:lnTo>
                  <a:lnTo>
                    <a:pt x="235981" y="250856"/>
                  </a:lnTo>
                  <a:lnTo>
                    <a:pt x="231443" y="235007"/>
                  </a:lnTo>
                  <a:lnTo>
                    <a:pt x="232346" y="222580"/>
                  </a:lnTo>
                  <a:lnTo>
                    <a:pt x="269503" y="205017"/>
                  </a:lnTo>
                  <a:lnTo>
                    <a:pt x="298151" y="180616"/>
                  </a:lnTo>
                  <a:lnTo>
                    <a:pt x="316589" y="150742"/>
                  </a:lnTo>
                  <a:lnTo>
                    <a:pt x="323113" y="116763"/>
                  </a:lnTo>
                  <a:close/>
                </a:path>
              </a:pathLst>
            </a:custGeom>
            <a:ln w="9728">
              <a:solidFill>
                <a:srgbClr val="FFFFFF"/>
              </a:solidFill>
            </a:ln>
          </p:spPr>
          <p:txBody>
            <a:bodyPr wrap="square" lIns="0" tIns="0" rIns="0" bIns="0" rtlCol="0"/>
            <a:lstStyle/>
            <a:p>
              <a:endParaRPr>
                <a:solidFill>
                  <a:prstClr val="black"/>
                </a:solidFill>
                <a:latin typeface="Calibri"/>
              </a:endParaRPr>
            </a:p>
          </p:txBody>
        </p:sp>
        <p:sp>
          <p:nvSpPr>
            <p:cNvPr id="61" name="object 61"/>
            <p:cNvSpPr/>
            <p:nvPr/>
          </p:nvSpPr>
          <p:spPr>
            <a:xfrm>
              <a:off x="1508911" y="5700369"/>
              <a:ext cx="335915" cy="294640"/>
            </a:xfrm>
            <a:custGeom>
              <a:avLst/>
              <a:gdLst/>
              <a:ahLst/>
              <a:cxnLst/>
              <a:rect l="l" t="t" r="r" b="b"/>
              <a:pathLst>
                <a:path w="335914" h="294639">
                  <a:moveTo>
                    <a:pt x="324421" y="76225"/>
                  </a:moveTo>
                  <a:lnTo>
                    <a:pt x="300955" y="45937"/>
                  </a:lnTo>
                  <a:lnTo>
                    <a:pt x="265185" y="21777"/>
                  </a:lnTo>
                  <a:lnTo>
                    <a:pt x="219847" y="5784"/>
                  </a:lnTo>
                  <a:lnTo>
                    <a:pt x="167678" y="0"/>
                  </a:lnTo>
                  <a:lnTo>
                    <a:pt x="115243" y="5807"/>
                  </a:lnTo>
                  <a:lnTo>
                    <a:pt x="69285" y="22067"/>
                  </a:lnTo>
                  <a:lnTo>
                    <a:pt x="32775" y="47040"/>
                  </a:lnTo>
                  <a:lnTo>
                    <a:pt x="8689" y="78983"/>
                  </a:lnTo>
                  <a:lnTo>
                    <a:pt x="0" y="116154"/>
                  </a:lnTo>
                  <a:lnTo>
                    <a:pt x="6549" y="149952"/>
                  </a:lnTo>
                  <a:lnTo>
                    <a:pt x="25058" y="179670"/>
                  </a:lnTo>
                  <a:lnTo>
                    <a:pt x="53819" y="203943"/>
                  </a:lnTo>
                  <a:lnTo>
                    <a:pt x="91122" y="221411"/>
                  </a:lnTo>
                  <a:lnTo>
                    <a:pt x="92090" y="233779"/>
                  </a:lnTo>
                  <a:lnTo>
                    <a:pt x="87933" y="249547"/>
                  </a:lnTo>
                  <a:lnTo>
                    <a:pt x="76258" y="269398"/>
                  </a:lnTo>
                  <a:lnTo>
                    <a:pt x="54673" y="294017"/>
                  </a:lnTo>
                  <a:lnTo>
                    <a:pt x="99672" y="280858"/>
                  </a:lnTo>
                  <a:lnTo>
                    <a:pt x="127582" y="270422"/>
                  </a:lnTo>
                  <a:lnTo>
                    <a:pt x="150022" y="257264"/>
                  </a:lnTo>
                  <a:lnTo>
                    <a:pt x="178612" y="235940"/>
                  </a:lnTo>
                  <a:lnTo>
                    <a:pt x="178612" y="232308"/>
                  </a:lnTo>
                  <a:lnTo>
                    <a:pt x="228510" y="224757"/>
                  </a:lnTo>
                  <a:lnTo>
                    <a:pt x="271582" y="207625"/>
                  </a:lnTo>
                  <a:lnTo>
                    <a:pt x="305379" y="182652"/>
                  </a:lnTo>
                  <a:lnTo>
                    <a:pt x="327453" y="151581"/>
                  </a:lnTo>
                  <a:lnTo>
                    <a:pt x="335356" y="116154"/>
                  </a:lnTo>
                  <a:lnTo>
                    <a:pt x="334672" y="105832"/>
                  </a:lnTo>
                  <a:lnTo>
                    <a:pt x="332622" y="96189"/>
                  </a:lnTo>
                  <a:lnTo>
                    <a:pt x="329205" y="86546"/>
                  </a:lnTo>
                  <a:lnTo>
                    <a:pt x="324421" y="76225"/>
                  </a:lnTo>
                  <a:close/>
                </a:path>
              </a:pathLst>
            </a:custGeom>
            <a:ln w="9728">
              <a:solidFill>
                <a:srgbClr val="FFFFFF"/>
              </a:solidFill>
            </a:ln>
          </p:spPr>
          <p:txBody>
            <a:bodyPr wrap="square" lIns="0" tIns="0" rIns="0" bIns="0" rtlCol="0"/>
            <a:lstStyle/>
            <a:p>
              <a:endParaRPr>
                <a:solidFill>
                  <a:prstClr val="black"/>
                </a:solidFill>
                <a:latin typeface="Calibri"/>
              </a:endParaRPr>
            </a:p>
          </p:txBody>
        </p:sp>
      </p:grpSp>
      <p:grpSp>
        <p:nvGrpSpPr>
          <p:cNvPr id="62" name="object 62"/>
          <p:cNvGrpSpPr/>
          <p:nvPr/>
        </p:nvGrpSpPr>
        <p:grpSpPr>
          <a:xfrm>
            <a:off x="4187171" y="5595581"/>
            <a:ext cx="616585" cy="627380"/>
            <a:chOff x="4174470" y="5595581"/>
            <a:chExt cx="616585" cy="627380"/>
          </a:xfrm>
        </p:grpSpPr>
        <p:pic>
          <p:nvPicPr>
            <p:cNvPr id="63" name="object 63"/>
            <p:cNvPicPr/>
            <p:nvPr/>
          </p:nvPicPr>
          <p:blipFill>
            <a:blip r:embed="rId6" cstate="print"/>
            <a:stretch>
              <a:fillRect/>
            </a:stretch>
          </p:blipFill>
          <p:spPr>
            <a:xfrm>
              <a:off x="4357251" y="5685981"/>
              <a:ext cx="239522" cy="251117"/>
            </a:xfrm>
            <a:prstGeom prst="rect">
              <a:avLst/>
            </a:prstGeom>
          </p:spPr>
        </p:pic>
        <p:sp>
          <p:nvSpPr>
            <p:cNvPr id="64" name="object 64"/>
            <p:cNvSpPr/>
            <p:nvPr/>
          </p:nvSpPr>
          <p:spPr>
            <a:xfrm>
              <a:off x="4317214" y="5968753"/>
              <a:ext cx="325755" cy="157480"/>
            </a:xfrm>
            <a:custGeom>
              <a:avLst/>
              <a:gdLst/>
              <a:ahLst/>
              <a:cxnLst/>
              <a:rect l="l" t="t" r="r" b="b"/>
              <a:pathLst>
                <a:path w="325754" h="157479">
                  <a:moveTo>
                    <a:pt x="244221" y="0"/>
                  </a:moveTo>
                  <a:lnTo>
                    <a:pt x="312064" y="28587"/>
                  </a:lnTo>
                  <a:lnTo>
                    <a:pt x="325628" y="157226"/>
                  </a:lnTo>
                  <a:lnTo>
                    <a:pt x="0" y="157226"/>
                  </a:lnTo>
                  <a:lnTo>
                    <a:pt x="13563" y="28587"/>
                  </a:lnTo>
                  <a:lnTo>
                    <a:pt x="81407" y="0"/>
                  </a:lnTo>
                </a:path>
              </a:pathLst>
            </a:custGeom>
            <a:ln w="22440">
              <a:solidFill>
                <a:srgbClr val="1CB0B8"/>
              </a:solidFill>
            </a:ln>
          </p:spPr>
          <p:txBody>
            <a:bodyPr wrap="square" lIns="0" tIns="0" rIns="0" bIns="0" rtlCol="0"/>
            <a:lstStyle/>
            <a:p>
              <a:endParaRPr>
                <a:solidFill>
                  <a:prstClr val="black"/>
                </a:solidFill>
                <a:latin typeface="Calibri"/>
              </a:endParaRPr>
            </a:p>
          </p:txBody>
        </p:sp>
        <p:sp>
          <p:nvSpPr>
            <p:cNvPr id="65" name="object 65"/>
            <p:cNvSpPr/>
            <p:nvPr/>
          </p:nvSpPr>
          <p:spPr>
            <a:xfrm>
              <a:off x="4185697" y="5606802"/>
              <a:ext cx="179705" cy="191770"/>
            </a:xfrm>
            <a:custGeom>
              <a:avLst/>
              <a:gdLst/>
              <a:ahLst/>
              <a:cxnLst/>
              <a:rect l="l" t="t" r="r" b="b"/>
              <a:pathLst>
                <a:path w="179704" h="191770">
                  <a:moveTo>
                    <a:pt x="179514" y="0"/>
                  </a:moveTo>
                  <a:lnTo>
                    <a:pt x="0" y="0"/>
                  </a:lnTo>
                  <a:lnTo>
                    <a:pt x="0" y="191643"/>
                  </a:lnTo>
                </a:path>
              </a:pathLst>
            </a:custGeom>
            <a:ln w="22440">
              <a:solidFill>
                <a:srgbClr val="1CB0B8"/>
              </a:solidFill>
            </a:ln>
          </p:spPr>
          <p:txBody>
            <a:bodyPr wrap="square" lIns="0" tIns="0" rIns="0" bIns="0" rtlCol="0"/>
            <a:lstStyle/>
            <a:p>
              <a:endParaRPr>
                <a:solidFill>
                  <a:prstClr val="black"/>
                </a:solidFill>
                <a:latin typeface="Calibri"/>
              </a:endParaRPr>
            </a:p>
          </p:txBody>
        </p:sp>
        <p:sp>
          <p:nvSpPr>
            <p:cNvPr id="66" name="object 66"/>
            <p:cNvSpPr/>
            <p:nvPr/>
          </p:nvSpPr>
          <p:spPr>
            <a:xfrm>
              <a:off x="4600089" y="6019674"/>
              <a:ext cx="179705" cy="191770"/>
            </a:xfrm>
            <a:custGeom>
              <a:avLst/>
              <a:gdLst/>
              <a:ahLst/>
              <a:cxnLst/>
              <a:rect l="l" t="t" r="r" b="b"/>
              <a:pathLst>
                <a:path w="179704" h="191770">
                  <a:moveTo>
                    <a:pt x="0" y="191630"/>
                  </a:moveTo>
                  <a:lnTo>
                    <a:pt x="179514" y="191630"/>
                  </a:lnTo>
                  <a:lnTo>
                    <a:pt x="179514" y="0"/>
                  </a:lnTo>
                </a:path>
              </a:pathLst>
            </a:custGeom>
            <a:ln w="22440">
              <a:solidFill>
                <a:srgbClr val="1CB0B8"/>
              </a:solidFill>
            </a:ln>
          </p:spPr>
          <p:txBody>
            <a:bodyPr wrap="square" lIns="0" tIns="0" rIns="0" bIns="0" rtlCol="0"/>
            <a:lstStyle/>
            <a:p>
              <a:endParaRPr>
                <a:solidFill>
                  <a:prstClr val="black"/>
                </a:solidFill>
                <a:latin typeface="Calibri"/>
              </a:endParaRPr>
            </a:p>
          </p:txBody>
        </p:sp>
        <p:sp>
          <p:nvSpPr>
            <p:cNvPr id="67" name="object 67"/>
            <p:cNvSpPr/>
            <p:nvPr/>
          </p:nvSpPr>
          <p:spPr>
            <a:xfrm>
              <a:off x="4185691" y="6033240"/>
              <a:ext cx="193675" cy="178435"/>
            </a:xfrm>
            <a:custGeom>
              <a:avLst/>
              <a:gdLst/>
              <a:ahLst/>
              <a:cxnLst/>
              <a:rect l="l" t="t" r="r" b="b"/>
              <a:pathLst>
                <a:path w="193675" h="178435">
                  <a:moveTo>
                    <a:pt x="0" y="0"/>
                  </a:moveTo>
                  <a:lnTo>
                    <a:pt x="0" y="178066"/>
                  </a:lnTo>
                  <a:lnTo>
                    <a:pt x="193167" y="178066"/>
                  </a:lnTo>
                </a:path>
              </a:pathLst>
            </a:custGeom>
            <a:ln w="22440">
              <a:solidFill>
                <a:srgbClr val="1CB0B8"/>
              </a:solidFill>
            </a:ln>
          </p:spPr>
          <p:txBody>
            <a:bodyPr wrap="square" lIns="0" tIns="0" rIns="0" bIns="0" rtlCol="0"/>
            <a:lstStyle/>
            <a:p>
              <a:endParaRPr>
                <a:solidFill>
                  <a:prstClr val="black"/>
                </a:solidFill>
                <a:latin typeface="Calibri"/>
              </a:endParaRPr>
            </a:p>
          </p:txBody>
        </p:sp>
        <p:sp>
          <p:nvSpPr>
            <p:cNvPr id="68" name="object 68"/>
            <p:cNvSpPr/>
            <p:nvPr/>
          </p:nvSpPr>
          <p:spPr>
            <a:xfrm>
              <a:off x="4586448" y="5606802"/>
              <a:ext cx="193675" cy="178435"/>
            </a:xfrm>
            <a:custGeom>
              <a:avLst/>
              <a:gdLst/>
              <a:ahLst/>
              <a:cxnLst/>
              <a:rect l="l" t="t" r="r" b="b"/>
              <a:pathLst>
                <a:path w="193675" h="178435">
                  <a:moveTo>
                    <a:pt x="193166" y="178066"/>
                  </a:moveTo>
                  <a:lnTo>
                    <a:pt x="193166" y="0"/>
                  </a:lnTo>
                  <a:lnTo>
                    <a:pt x="0" y="0"/>
                  </a:lnTo>
                </a:path>
              </a:pathLst>
            </a:custGeom>
            <a:ln w="22440">
              <a:solidFill>
                <a:srgbClr val="1CB0B8"/>
              </a:solidFill>
            </a:ln>
          </p:spPr>
          <p:txBody>
            <a:bodyPr wrap="square" lIns="0" tIns="0" rIns="0" bIns="0" rtlCol="0"/>
            <a:lstStyle/>
            <a:p>
              <a:endParaRPr>
                <a:solidFill>
                  <a:prstClr val="black"/>
                </a:solidFill>
                <a:latin typeface="Calibri"/>
              </a:endParaRPr>
            </a:p>
          </p:txBody>
        </p:sp>
      </p:grpSp>
      <p:grpSp>
        <p:nvGrpSpPr>
          <p:cNvPr id="69" name="object 69"/>
          <p:cNvGrpSpPr/>
          <p:nvPr/>
        </p:nvGrpSpPr>
        <p:grpSpPr>
          <a:xfrm>
            <a:off x="7165094" y="5595580"/>
            <a:ext cx="710565" cy="627380"/>
            <a:chOff x="7152393" y="5595580"/>
            <a:chExt cx="710565" cy="627380"/>
          </a:xfrm>
        </p:grpSpPr>
        <p:sp>
          <p:nvSpPr>
            <p:cNvPr id="70" name="object 70"/>
            <p:cNvSpPr/>
            <p:nvPr/>
          </p:nvSpPr>
          <p:spPr>
            <a:xfrm>
              <a:off x="7507592" y="6064609"/>
              <a:ext cx="0" cy="117475"/>
            </a:xfrm>
            <a:custGeom>
              <a:avLst/>
              <a:gdLst/>
              <a:ahLst/>
              <a:cxnLst/>
              <a:rect l="l" t="t" r="r" b="b"/>
              <a:pathLst>
                <a:path h="117475">
                  <a:moveTo>
                    <a:pt x="0" y="0"/>
                  </a:moveTo>
                  <a:lnTo>
                    <a:pt x="0" y="117309"/>
                  </a:lnTo>
                </a:path>
              </a:pathLst>
            </a:custGeom>
            <a:ln w="20294">
              <a:solidFill>
                <a:srgbClr val="1CB0B8"/>
              </a:solidFill>
            </a:ln>
          </p:spPr>
          <p:txBody>
            <a:bodyPr wrap="square" lIns="0" tIns="0" rIns="0" bIns="0" rtlCol="0"/>
            <a:lstStyle/>
            <a:p>
              <a:endParaRPr>
                <a:solidFill>
                  <a:prstClr val="black"/>
                </a:solidFill>
                <a:latin typeface="Calibri"/>
              </a:endParaRPr>
            </a:p>
          </p:txBody>
        </p:sp>
        <p:sp>
          <p:nvSpPr>
            <p:cNvPr id="71" name="object 71"/>
            <p:cNvSpPr/>
            <p:nvPr/>
          </p:nvSpPr>
          <p:spPr>
            <a:xfrm>
              <a:off x="7467003" y="6141324"/>
              <a:ext cx="81280" cy="81280"/>
            </a:xfrm>
            <a:custGeom>
              <a:avLst/>
              <a:gdLst/>
              <a:ahLst/>
              <a:cxnLst/>
              <a:rect l="l" t="t" r="r" b="b"/>
              <a:pathLst>
                <a:path w="81279" h="81279">
                  <a:moveTo>
                    <a:pt x="40589" y="0"/>
                  </a:moveTo>
                  <a:lnTo>
                    <a:pt x="24790" y="3190"/>
                  </a:lnTo>
                  <a:lnTo>
                    <a:pt x="11888" y="11890"/>
                  </a:lnTo>
                  <a:lnTo>
                    <a:pt x="3189" y="24795"/>
                  </a:lnTo>
                  <a:lnTo>
                    <a:pt x="0" y="40601"/>
                  </a:lnTo>
                  <a:lnTo>
                    <a:pt x="3189" y="56400"/>
                  </a:lnTo>
                  <a:lnTo>
                    <a:pt x="11888" y="69302"/>
                  </a:lnTo>
                  <a:lnTo>
                    <a:pt x="24790" y="78001"/>
                  </a:lnTo>
                  <a:lnTo>
                    <a:pt x="40589" y="81191"/>
                  </a:lnTo>
                  <a:lnTo>
                    <a:pt x="56387" y="78001"/>
                  </a:lnTo>
                  <a:lnTo>
                    <a:pt x="69289" y="69302"/>
                  </a:lnTo>
                  <a:lnTo>
                    <a:pt x="77988" y="56400"/>
                  </a:lnTo>
                  <a:lnTo>
                    <a:pt x="81178" y="40601"/>
                  </a:lnTo>
                  <a:lnTo>
                    <a:pt x="77988" y="24795"/>
                  </a:lnTo>
                  <a:lnTo>
                    <a:pt x="69289" y="11890"/>
                  </a:lnTo>
                  <a:lnTo>
                    <a:pt x="56387" y="3190"/>
                  </a:lnTo>
                  <a:lnTo>
                    <a:pt x="40589" y="0"/>
                  </a:lnTo>
                  <a:close/>
                </a:path>
              </a:pathLst>
            </a:custGeom>
            <a:solidFill>
              <a:srgbClr val="1CB0B8"/>
            </a:solidFill>
          </p:spPr>
          <p:txBody>
            <a:bodyPr wrap="square" lIns="0" tIns="0" rIns="0" bIns="0" rtlCol="0"/>
            <a:lstStyle/>
            <a:p>
              <a:endParaRPr>
                <a:solidFill>
                  <a:prstClr val="black"/>
                </a:solidFill>
                <a:latin typeface="Calibri"/>
              </a:endParaRPr>
            </a:p>
          </p:txBody>
        </p:sp>
        <p:sp>
          <p:nvSpPr>
            <p:cNvPr id="72" name="object 72"/>
            <p:cNvSpPr/>
            <p:nvPr/>
          </p:nvSpPr>
          <p:spPr>
            <a:xfrm>
              <a:off x="7192982" y="6064609"/>
              <a:ext cx="0" cy="117475"/>
            </a:xfrm>
            <a:custGeom>
              <a:avLst/>
              <a:gdLst/>
              <a:ahLst/>
              <a:cxnLst/>
              <a:rect l="l" t="t" r="r" b="b"/>
              <a:pathLst>
                <a:path h="117475">
                  <a:moveTo>
                    <a:pt x="0" y="0"/>
                  </a:moveTo>
                  <a:lnTo>
                    <a:pt x="0" y="117309"/>
                  </a:lnTo>
                </a:path>
              </a:pathLst>
            </a:custGeom>
            <a:ln w="20294">
              <a:solidFill>
                <a:srgbClr val="1CB0B8"/>
              </a:solidFill>
            </a:ln>
          </p:spPr>
          <p:txBody>
            <a:bodyPr wrap="square" lIns="0" tIns="0" rIns="0" bIns="0" rtlCol="0"/>
            <a:lstStyle/>
            <a:p>
              <a:endParaRPr>
                <a:solidFill>
                  <a:prstClr val="black"/>
                </a:solidFill>
                <a:latin typeface="Calibri"/>
              </a:endParaRPr>
            </a:p>
          </p:txBody>
        </p:sp>
        <p:sp>
          <p:nvSpPr>
            <p:cNvPr id="73" name="object 73"/>
            <p:cNvSpPr/>
            <p:nvPr/>
          </p:nvSpPr>
          <p:spPr>
            <a:xfrm>
              <a:off x="7152393" y="6141324"/>
              <a:ext cx="81280" cy="81280"/>
            </a:xfrm>
            <a:custGeom>
              <a:avLst/>
              <a:gdLst/>
              <a:ahLst/>
              <a:cxnLst/>
              <a:rect l="l" t="t" r="r" b="b"/>
              <a:pathLst>
                <a:path w="81279" h="81279">
                  <a:moveTo>
                    <a:pt x="40589" y="0"/>
                  </a:moveTo>
                  <a:lnTo>
                    <a:pt x="24790" y="3190"/>
                  </a:lnTo>
                  <a:lnTo>
                    <a:pt x="11888" y="11890"/>
                  </a:lnTo>
                  <a:lnTo>
                    <a:pt x="3189" y="24795"/>
                  </a:lnTo>
                  <a:lnTo>
                    <a:pt x="0" y="40601"/>
                  </a:lnTo>
                  <a:lnTo>
                    <a:pt x="3189" y="56400"/>
                  </a:lnTo>
                  <a:lnTo>
                    <a:pt x="11888" y="69302"/>
                  </a:lnTo>
                  <a:lnTo>
                    <a:pt x="24790" y="78001"/>
                  </a:lnTo>
                  <a:lnTo>
                    <a:pt x="40589" y="81191"/>
                  </a:lnTo>
                  <a:lnTo>
                    <a:pt x="56387" y="78001"/>
                  </a:lnTo>
                  <a:lnTo>
                    <a:pt x="69289" y="69302"/>
                  </a:lnTo>
                  <a:lnTo>
                    <a:pt x="77988" y="56400"/>
                  </a:lnTo>
                  <a:lnTo>
                    <a:pt x="81178" y="40601"/>
                  </a:lnTo>
                  <a:lnTo>
                    <a:pt x="77988" y="24795"/>
                  </a:lnTo>
                  <a:lnTo>
                    <a:pt x="69289" y="11890"/>
                  </a:lnTo>
                  <a:lnTo>
                    <a:pt x="56387" y="3190"/>
                  </a:lnTo>
                  <a:lnTo>
                    <a:pt x="40589" y="0"/>
                  </a:lnTo>
                  <a:close/>
                </a:path>
              </a:pathLst>
            </a:custGeom>
            <a:solidFill>
              <a:srgbClr val="1CB0B8"/>
            </a:solidFill>
          </p:spPr>
          <p:txBody>
            <a:bodyPr wrap="square" lIns="0" tIns="0" rIns="0" bIns="0" rtlCol="0"/>
            <a:lstStyle/>
            <a:p>
              <a:endParaRPr>
                <a:solidFill>
                  <a:prstClr val="black"/>
                </a:solidFill>
                <a:latin typeface="Calibri"/>
              </a:endParaRPr>
            </a:p>
          </p:txBody>
        </p:sp>
        <p:sp>
          <p:nvSpPr>
            <p:cNvPr id="74" name="object 74"/>
            <p:cNvSpPr/>
            <p:nvPr/>
          </p:nvSpPr>
          <p:spPr>
            <a:xfrm>
              <a:off x="7822201" y="6064609"/>
              <a:ext cx="0" cy="117475"/>
            </a:xfrm>
            <a:custGeom>
              <a:avLst/>
              <a:gdLst/>
              <a:ahLst/>
              <a:cxnLst/>
              <a:rect l="l" t="t" r="r" b="b"/>
              <a:pathLst>
                <a:path h="117475">
                  <a:moveTo>
                    <a:pt x="0" y="0"/>
                  </a:moveTo>
                  <a:lnTo>
                    <a:pt x="0" y="117309"/>
                  </a:lnTo>
                </a:path>
              </a:pathLst>
            </a:custGeom>
            <a:ln w="20294">
              <a:solidFill>
                <a:srgbClr val="1CB0B8"/>
              </a:solidFill>
            </a:ln>
          </p:spPr>
          <p:txBody>
            <a:bodyPr wrap="square" lIns="0" tIns="0" rIns="0" bIns="0" rtlCol="0"/>
            <a:lstStyle/>
            <a:p>
              <a:endParaRPr>
                <a:solidFill>
                  <a:prstClr val="black"/>
                </a:solidFill>
                <a:latin typeface="Calibri"/>
              </a:endParaRPr>
            </a:p>
          </p:txBody>
        </p:sp>
        <p:sp>
          <p:nvSpPr>
            <p:cNvPr id="75" name="object 75"/>
            <p:cNvSpPr/>
            <p:nvPr/>
          </p:nvSpPr>
          <p:spPr>
            <a:xfrm>
              <a:off x="7781612" y="6141324"/>
              <a:ext cx="81280" cy="81280"/>
            </a:xfrm>
            <a:custGeom>
              <a:avLst/>
              <a:gdLst/>
              <a:ahLst/>
              <a:cxnLst/>
              <a:rect l="l" t="t" r="r" b="b"/>
              <a:pathLst>
                <a:path w="81279" h="81279">
                  <a:moveTo>
                    <a:pt x="40589" y="0"/>
                  </a:moveTo>
                  <a:lnTo>
                    <a:pt x="24790" y="3190"/>
                  </a:lnTo>
                  <a:lnTo>
                    <a:pt x="11888" y="11890"/>
                  </a:lnTo>
                  <a:lnTo>
                    <a:pt x="3189" y="24795"/>
                  </a:lnTo>
                  <a:lnTo>
                    <a:pt x="0" y="40601"/>
                  </a:lnTo>
                  <a:lnTo>
                    <a:pt x="3189" y="56400"/>
                  </a:lnTo>
                  <a:lnTo>
                    <a:pt x="11888" y="69302"/>
                  </a:lnTo>
                  <a:lnTo>
                    <a:pt x="24790" y="78001"/>
                  </a:lnTo>
                  <a:lnTo>
                    <a:pt x="40589" y="81191"/>
                  </a:lnTo>
                  <a:lnTo>
                    <a:pt x="56387" y="78001"/>
                  </a:lnTo>
                  <a:lnTo>
                    <a:pt x="69289" y="69302"/>
                  </a:lnTo>
                  <a:lnTo>
                    <a:pt x="77988" y="56400"/>
                  </a:lnTo>
                  <a:lnTo>
                    <a:pt x="81178" y="40601"/>
                  </a:lnTo>
                  <a:lnTo>
                    <a:pt x="77988" y="24795"/>
                  </a:lnTo>
                  <a:lnTo>
                    <a:pt x="69289" y="11890"/>
                  </a:lnTo>
                  <a:lnTo>
                    <a:pt x="56387" y="3190"/>
                  </a:lnTo>
                  <a:lnTo>
                    <a:pt x="40589" y="0"/>
                  </a:lnTo>
                  <a:close/>
                </a:path>
              </a:pathLst>
            </a:custGeom>
            <a:solidFill>
              <a:srgbClr val="1CB0B8"/>
            </a:solidFill>
          </p:spPr>
          <p:txBody>
            <a:bodyPr wrap="square" lIns="0" tIns="0" rIns="0" bIns="0" rtlCol="0"/>
            <a:lstStyle/>
            <a:p>
              <a:endParaRPr>
                <a:solidFill>
                  <a:prstClr val="black"/>
                </a:solidFill>
                <a:latin typeface="Calibri"/>
              </a:endParaRPr>
            </a:p>
          </p:txBody>
        </p:sp>
        <p:sp>
          <p:nvSpPr>
            <p:cNvPr id="76" name="object 76"/>
            <p:cNvSpPr/>
            <p:nvPr/>
          </p:nvSpPr>
          <p:spPr>
            <a:xfrm>
              <a:off x="7182834" y="6054464"/>
              <a:ext cx="649605" cy="0"/>
            </a:xfrm>
            <a:custGeom>
              <a:avLst/>
              <a:gdLst/>
              <a:ahLst/>
              <a:cxnLst/>
              <a:rect l="l" t="t" r="r" b="b"/>
              <a:pathLst>
                <a:path w="649604">
                  <a:moveTo>
                    <a:pt x="0" y="0"/>
                  </a:moveTo>
                  <a:lnTo>
                    <a:pt x="649516" y="0"/>
                  </a:lnTo>
                </a:path>
              </a:pathLst>
            </a:custGeom>
            <a:ln w="20294">
              <a:solidFill>
                <a:srgbClr val="1CB0B8"/>
              </a:solidFill>
            </a:ln>
          </p:spPr>
          <p:txBody>
            <a:bodyPr wrap="square" lIns="0" tIns="0" rIns="0" bIns="0" rtlCol="0"/>
            <a:lstStyle/>
            <a:p>
              <a:endParaRPr>
                <a:solidFill>
                  <a:prstClr val="black"/>
                </a:solidFill>
                <a:latin typeface="Calibri"/>
              </a:endParaRPr>
            </a:p>
          </p:txBody>
        </p:sp>
        <p:pic>
          <p:nvPicPr>
            <p:cNvPr id="77" name="object 77"/>
            <p:cNvPicPr/>
            <p:nvPr/>
          </p:nvPicPr>
          <p:blipFill>
            <a:blip r:embed="rId7" cstate="print"/>
            <a:stretch>
              <a:fillRect/>
            </a:stretch>
          </p:blipFill>
          <p:spPr>
            <a:xfrm>
              <a:off x="7396542" y="5595580"/>
              <a:ext cx="216649" cy="227152"/>
            </a:xfrm>
            <a:prstGeom prst="rect">
              <a:avLst/>
            </a:prstGeom>
          </p:spPr>
        </p:pic>
        <p:sp>
          <p:nvSpPr>
            <p:cNvPr id="78" name="object 78"/>
            <p:cNvSpPr/>
            <p:nvPr/>
          </p:nvSpPr>
          <p:spPr>
            <a:xfrm>
              <a:off x="7360321" y="5851371"/>
              <a:ext cx="294640" cy="142240"/>
            </a:xfrm>
            <a:custGeom>
              <a:avLst/>
              <a:gdLst/>
              <a:ahLst/>
              <a:cxnLst/>
              <a:rect l="l" t="t" r="r" b="b"/>
              <a:pathLst>
                <a:path w="294640" h="142239">
                  <a:moveTo>
                    <a:pt x="220903" y="0"/>
                  </a:moveTo>
                  <a:lnTo>
                    <a:pt x="282270" y="25857"/>
                  </a:lnTo>
                  <a:lnTo>
                    <a:pt x="294551" y="142201"/>
                  </a:lnTo>
                  <a:lnTo>
                    <a:pt x="0" y="142201"/>
                  </a:lnTo>
                  <a:lnTo>
                    <a:pt x="12268" y="25857"/>
                  </a:lnTo>
                  <a:lnTo>
                    <a:pt x="73634" y="0"/>
                  </a:lnTo>
                </a:path>
              </a:pathLst>
            </a:custGeom>
            <a:ln w="20294">
              <a:solidFill>
                <a:srgbClr val="1CB0B8"/>
              </a:solidFill>
            </a:ln>
          </p:spPr>
          <p:txBody>
            <a:bodyPr wrap="square" lIns="0" tIns="0" rIns="0" bIns="0" rtlCol="0"/>
            <a:lstStyle/>
            <a:p>
              <a:endParaRPr>
                <a:solidFill>
                  <a:prstClr val="black"/>
                </a:solidFill>
                <a:latin typeface="Calibri"/>
              </a:endParaRPr>
            </a:p>
          </p:txBody>
        </p:sp>
      </p:grpSp>
      <p:sp>
        <p:nvSpPr>
          <p:cNvPr id="79" name="object 79"/>
          <p:cNvSpPr/>
          <p:nvPr/>
        </p:nvSpPr>
        <p:spPr>
          <a:xfrm>
            <a:off x="1325267" y="2015135"/>
            <a:ext cx="8790940" cy="0"/>
          </a:xfrm>
          <a:custGeom>
            <a:avLst/>
            <a:gdLst/>
            <a:ahLst/>
            <a:cxnLst/>
            <a:rect l="l" t="t" r="r" b="b"/>
            <a:pathLst>
              <a:path w="8790940">
                <a:moveTo>
                  <a:pt x="0" y="0"/>
                </a:moveTo>
                <a:lnTo>
                  <a:pt x="8790940" y="0"/>
                </a:lnTo>
              </a:path>
            </a:pathLst>
          </a:custGeom>
          <a:ln w="12700">
            <a:solidFill>
              <a:srgbClr val="D82284"/>
            </a:solidFill>
          </a:ln>
        </p:spPr>
        <p:txBody>
          <a:bodyPr wrap="square" lIns="0" tIns="0" rIns="0" bIns="0" rtlCol="0"/>
          <a:lstStyle/>
          <a:p>
            <a:endParaRPr>
              <a:solidFill>
                <a:prstClr val="black"/>
              </a:solidFill>
              <a:latin typeface="Calibri"/>
            </a:endParaRPr>
          </a:p>
        </p:txBody>
      </p:sp>
      <p:pic>
        <p:nvPicPr>
          <p:cNvPr id="80" name="object 80"/>
          <p:cNvPicPr/>
          <p:nvPr/>
        </p:nvPicPr>
        <p:blipFill>
          <a:blip r:embed="rId8" cstate="print"/>
          <a:stretch>
            <a:fillRect/>
          </a:stretch>
        </p:blipFill>
        <p:spPr>
          <a:xfrm>
            <a:off x="11022076" y="6000435"/>
            <a:ext cx="870508" cy="7432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81555" y="365357"/>
            <a:ext cx="10515600" cy="1023457"/>
          </a:xfrm>
        </p:spPr>
        <p:txBody>
          <a:bodyPr/>
          <a:lstStyle/>
          <a:p>
            <a:pPr algn="ctr"/>
            <a:r>
              <a:rPr lang="en-US" spc="-100" dirty="0"/>
              <a:t>Airport Development Plan (ADP)</a:t>
            </a:r>
            <a:endParaRPr lang="en-US" b="1" spc="-100" dirty="0">
              <a:solidFill>
                <a:srgbClr val="00A8E1"/>
              </a:solidFill>
              <a:latin typeface="Trebuchet MS" panose="020B0703020202090204" pitchFamily="34" charset="0"/>
            </a:endParaRPr>
          </a:p>
        </p:txBody>
      </p:sp>
      <p:sp>
        <p:nvSpPr>
          <p:cNvPr id="29" name="Triangle 28">
            <a:extLst>
              <a:ext uri="{FF2B5EF4-FFF2-40B4-BE49-F238E27FC236}">
                <a16:creationId xmlns:a16="http://schemas.microsoft.com/office/drawing/2014/main" id="{F2E2E5F8-A2A5-FB4A-9E63-ECE5A3D07586}"/>
              </a:ext>
            </a:extLst>
          </p:cNvPr>
          <p:cNvSpPr/>
          <p:nvPr/>
        </p:nvSpPr>
        <p:spPr>
          <a:xfrm rot="5400000">
            <a:off x="5606013" y="3604662"/>
            <a:ext cx="817437" cy="704687"/>
          </a:xfrm>
          <a:prstGeom prst="triangle">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051566-0BDA-4B4D-9C75-8AC27295332F}"/>
              </a:ext>
            </a:extLst>
          </p:cNvPr>
          <p:cNvPicPr>
            <a:picLocks noChangeAspect="1"/>
          </p:cNvPicPr>
          <p:nvPr/>
        </p:nvPicPr>
        <p:blipFill>
          <a:blip r:embed="rId2"/>
          <a:stretch>
            <a:fillRect/>
          </a:stretch>
        </p:blipFill>
        <p:spPr>
          <a:xfrm>
            <a:off x="0" y="3019004"/>
            <a:ext cx="12182198" cy="3838996"/>
          </a:xfrm>
          <a:prstGeom prst="rect">
            <a:avLst/>
          </a:prstGeom>
        </p:spPr>
      </p:pic>
      <p:sp>
        <p:nvSpPr>
          <p:cNvPr id="14" name="TextBox 13"/>
          <p:cNvSpPr txBox="1"/>
          <p:nvPr/>
        </p:nvSpPr>
        <p:spPr>
          <a:xfrm>
            <a:off x="1577549" y="1860786"/>
            <a:ext cx="9144000" cy="999184"/>
          </a:xfrm>
          <a:prstGeom prst="rect">
            <a:avLst/>
          </a:prstGeom>
          <a:noFill/>
        </p:spPr>
        <p:txBody>
          <a:bodyPr wrap="square" rtlCol="0">
            <a:spAutoFit/>
          </a:bodyPr>
          <a:lstStyle/>
          <a:p>
            <a:pPr marL="3432175" defTabSz="1219170" fontAlgn="base">
              <a:lnSpc>
                <a:spcPts val="1800"/>
              </a:lnSpc>
              <a:spcBef>
                <a:spcPct val="0"/>
              </a:spcBef>
              <a:defRPr/>
            </a:pPr>
            <a:r>
              <a:rPr lang="en-US" sz="1400" b="1" dirty="0">
                <a:solidFill>
                  <a:srgbClr val="3F3F3F"/>
                </a:solidFill>
                <a:latin typeface="+mj-lt"/>
                <a:cs typeface="Arial" charset="0"/>
              </a:rPr>
              <a:t>Package 1 – Terminal and Roadways</a:t>
            </a:r>
          </a:p>
          <a:p>
            <a:pPr marL="3432175" defTabSz="1219170" fontAlgn="base">
              <a:lnSpc>
                <a:spcPts val="1800"/>
              </a:lnSpc>
              <a:spcBef>
                <a:spcPct val="0"/>
              </a:spcBef>
              <a:defRPr/>
            </a:pPr>
            <a:r>
              <a:rPr lang="en-US" sz="1400" b="1" dirty="0">
                <a:solidFill>
                  <a:srgbClr val="3F3F3F"/>
                </a:solidFill>
                <a:latin typeface="+mj-lt"/>
                <a:cs typeface="Arial" charset="0"/>
              </a:rPr>
              <a:t>Package 2 – Airside Improvements</a:t>
            </a:r>
          </a:p>
          <a:p>
            <a:pPr marL="3432175" defTabSz="1219170" fontAlgn="base">
              <a:lnSpc>
                <a:spcPts val="1800"/>
              </a:lnSpc>
              <a:spcBef>
                <a:spcPct val="0"/>
              </a:spcBef>
              <a:defRPr/>
            </a:pPr>
            <a:r>
              <a:rPr lang="en-US" sz="1400" b="1" dirty="0">
                <a:solidFill>
                  <a:srgbClr val="3F3F3F"/>
                </a:solidFill>
                <a:latin typeface="+mj-lt"/>
                <a:cs typeface="Arial" charset="0"/>
              </a:rPr>
              <a:t>Package 3 – Administration Building</a:t>
            </a:r>
          </a:p>
          <a:p>
            <a:pPr marL="3432175" defTabSz="1219170" fontAlgn="base">
              <a:lnSpc>
                <a:spcPts val="1800"/>
              </a:lnSpc>
              <a:spcBef>
                <a:spcPct val="0"/>
              </a:spcBef>
              <a:defRPr/>
            </a:pPr>
            <a:r>
              <a:rPr lang="en-US" sz="1400" b="1" dirty="0">
                <a:solidFill>
                  <a:srgbClr val="3F3F3F"/>
                </a:solidFill>
                <a:latin typeface="+mj-lt"/>
                <a:cs typeface="Arial" charset="0"/>
              </a:rPr>
              <a:t>Future Transit Station</a:t>
            </a:r>
          </a:p>
        </p:txBody>
      </p:sp>
      <p:grpSp>
        <p:nvGrpSpPr>
          <p:cNvPr id="17" name="Group 16"/>
          <p:cNvGrpSpPr/>
          <p:nvPr/>
        </p:nvGrpSpPr>
        <p:grpSpPr>
          <a:xfrm>
            <a:off x="4078325" y="1990490"/>
            <a:ext cx="914400" cy="850753"/>
            <a:chOff x="2574282" y="1284619"/>
            <a:chExt cx="914400" cy="850753"/>
          </a:xfrm>
        </p:grpSpPr>
        <p:sp>
          <p:nvSpPr>
            <p:cNvPr id="18" name="Rectangle 17"/>
            <p:cNvSpPr/>
            <p:nvPr/>
          </p:nvSpPr>
          <p:spPr>
            <a:xfrm>
              <a:off x="2574282" y="1507083"/>
              <a:ext cx="914400" cy="182880"/>
            </a:xfrm>
            <a:prstGeom prst="rect">
              <a:avLst/>
            </a:prstGeom>
            <a:solidFill>
              <a:srgbClr val="F4364C">
                <a:alpha val="6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19" name="Rectangle 18"/>
            <p:cNvSpPr/>
            <p:nvPr/>
          </p:nvSpPr>
          <p:spPr>
            <a:xfrm>
              <a:off x="2574282" y="1732869"/>
              <a:ext cx="914400" cy="182880"/>
            </a:xfrm>
            <a:prstGeom prst="rect">
              <a:avLst/>
            </a:prstGeom>
            <a:solidFill>
              <a:srgbClr val="FEDB00">
                <a:alpha val="89804"/>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grpSp>
          <p:nvGrpSpPr>
            <p:cNvPr id="20" name="Group 19"/>
            <p:cNvGrpSpPr/>
            <p:nvPr/>
          </p:nvGrpSpPr>
          <p:grpSpPr>
            <a:xfrm>
              <a:off x="2577259" y="1284619"/>
              <a:ext cx="911423" cy="182880"/>
              <a:chOff x="2577259" y="1273861"/>
              <a:chExt cx="911423" cy="182880"/>
            </a:xfrm>
          </p:grpSpPr>
          <p:sp>
            <p:nvSpPr>
              <p:cNvPr id="22" name="Rectangle 21"/>
              <p:cNvSpPr/>
              <p:nvPr/>
            </p:nvSpPr>
            <p:spPr>
              <a:xfrm>
                <a:off x="2577259" y="1273861"/>
                <a:ext cx="307075" cy="182880"/>
              </a:xfrm>
              <a:prstGeom prst="rect">
                <a:avLst/>
              </a:prstGeom>
              <a:solidFill>
                <a:srgbClr val="007398">
                  <a:alpha val="7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23" name="Rectangle 22"/>
              <p:cNvSpPr/>
              <p:nvPr/>
            </p:nvSpPr>
            <p:spPr>
              <a:xfrm>
                <a:off x="3167960" y="1273861"/>
                <a:ext cx="320722" cy="182880"/>
              </a:xfrm>
              <a:prstGeom prst="rect">
                <a:avLst/>
              </a:prstGeom>
              <a:solidFill>
                <a:srgbClr val="FF6A13">
                  <a:alpha val="8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sp>
            <p:nvSpPr>
              <p:cNvPr id="24" name="Rectangle 23"/>
              <p:cNvSpPr/>
              <p:nvPr/>
            </p:nvSpPr>
            <p:spPr>
              <a:xfrm>
                <a:off x="2885404" y="1273861"/>
                <a:ext cx="286603" cy="182880"/>
              </a:xfrm>
              <a:prstGeom prst="rect">
                <a:avLst/>
              </a:prstGeom>
              <a:solidFill>
                <a:srgbClr val="78BE20">
                  <a:alpha val="70000"/>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a:solidFill>
                    <a:prstClr val="white"/>
                  </a:solidFill>
                  <a:latin typeface="Calibri"/>
                </a:endParaRPr>
              </a:p>
            </p:txBody>
          </p:sp>
        </p:grpSp>
        <p:sp>
          <p:nvSpPr>
            <p:cNvPr id="21" name="Rectangle 20">
              <a:extLst>
                <a:ext uri="{FF2B5EF4-FFF2-40B4-BE49-F238E27FC236}">
                  <a16:creationId xmlns:a16="http://schemas.microsoft.com/office/drawing/2014/main" id="{90996B8C-D8E7-494E-AED0-B6285A43FF55}"/>
                </a:ext>
              </a:extLst>
            </p:cNvPr>
            <p:cNvSpPr/>
            <p:nvPr/>
          </p:nvSpPr>
          <p:spPr>
            <a:xfrm>
              <a:off x="2574282" y="1952492"/>
              <a:ext cx="914400" cy="182880"/>
            </a:xfrm>
            <a:prstGeom prst="rect">
              <a:avLst/>
            </a:prstGeom>
            <a:solidFill>
              <a:srgbClr val="7030A0">
                <a:alpha val="89804"/>
              </a:srgb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dirty="0">
                <a:solidFill>
                  <a:prstClr val="white"/>
                </a:solidFill>
                <a:highlight>
                  <a:srgbClr val="800080"/>
                </a:highlight>
                <a:latin typeface="Calibri"/>
              </a:endParaRPr>
            </a:p>
          </p:txBody>
        </p:sp>
      </p:grpSp>
      <p:sp>
        <p:nvSpPr>
          <p:cNvPr id="25" name="Text Placeholder 2">
            <a:extLst>
              <a:ext uri="{FF2B5EF4-FFF2-40B4-BE49-F238E27FC236}">
                <a16:creationId xmlns:a16="http://schemas.microsoft.com/office/drawing/2014/main" id="{A2360F51-B8C9-9B41-9BE0-8028FCCEF176}"/>
              </a:ext>
            </a:extLst>
          </p:cNvPr>
          <p:cNvSpPr>
            <a:spLocks noGrp="1"/>
          </p:cNvSpPr>
          <p:nvPr>
            <p:ph type="body" idx="1"/>
          </p:nvPr>
        </p:nvSpPr>
        <p:spPr>
          <a:xfrm>
            <a:off x="495673" y="1363384"/>
            <a:ext cx="10515600" cy="584200"/>
          </a:xfrm>
          <a:solidFill>
            <a:srgbClr val="1ECAD3">
              <a:alpha val="0"/>
            </a:srgbClr>
          </a:solidFill>
          <a:ln>
            <a:noFill/>
          </a:ln>
        </p:spPr>
        <p:txBody>
          <a:bodyPr lIns="91440" anchor="ctr">
            <a:normAutofit/>
          </a:bodyPr>
          <a:lstStyle/>
          <a:p>
            <a:pPr algn="ctr"/>
            <a:r>
              <a:rPr lang="en-US" dirty="0"/>
              <a:t>OVERALL PROGRAM SCOPE</a:t>
            </a:r>
            <a:endParaRPr lang="en-US" sz="2000" spc="100" dirty="0">
              <a:solidFill>
                <a:srgbClr val="1ECAD3"/>
              </a:solidFill>
              <a:latin typeface="Trebuchet MS" panose="020B0703020202090204" pitchFamily="34" charset="0"/>
            </a:endParaRPr>
          </a:p>
        </p:txBody>
      </p:sp>
      <p:sp>
        <p:nvSpPr>
          <p:cNvPr id="26" name="TextBox 25">
            <a:extLst>
              <a:ext uri="{FF2B5EF4-FFF2-40B4-BE49-F238E27FC236}">
                <a16:creationId xmlns:a16="http://schemas.microsoft.com/office/drawing/2014/main" id="{B306BD4A-F5AF-41C8-A6CE-23F905676901}"/>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5</a:t>
            </a:fld>
            <a:endParaRPr lang="en-US" sz="12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606754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0"/>
            <a:ext cx="12161520" cy="1333500"/>
            <a:chOff x="0" y="0"/>
            <a:chExt cx="12161520" cy="1333500"/>
          </a:xfrm>
        </p:grpSpPr>
        <p:pic>
          <p:nvPicPr>
            <p:cNvPr id="3" name="object 3"/>
            <p:cNvPicPr/>
            <p:nvPr/>
          </p:nvPicPr>
          <p:blipFill>
            <a:blip r:embed="rId2" cstate="print"/>
            <a:stretch>
              <a:fillRect/>
            </a:stretch>
          </p:blipFill>
          <p:spPr>
            <a:xfrm>
              <a:off x="0" y="0"/>
              <a:ext cx="12161519" cy="1322552"/>
            </a:xfrm>
            <a:prstGeom prst="rect">
              <a:avLst/>
            </a:prstGeom>
          </p:spPr>
        </p:pic>
        <p:sp>
          <p:nvSpPr>
            <p:cNvPr id="4" name="object 4"/>
            <p:cNvSpPr/>
            <p:nvPr/>
          </p:nvSpPr>
          <p:spPr>
            <a:xfrm>
              <a:off x="0" y="0"/>
              <a:ext cx="12161520" cy="1333500"/>
            </a:xfrm>
            <a:custGeom>
              <a:avLst/>
              <a:gdLst/>
              <a:ahLst/>
              <a:cxnLst/>
              <a:rect l="l" t="t" r="r" b="b"/>
              <a:pathLst>
                <a:path w="12161520" h="1333500">
                  <a:moveTo>
                    <a:pt x="0" y="0"/>
                  </a:moveTo>
                  <a:lnTo>
                    <a:pt x="0" y="1333487"/>
                  </a:lnTo>
                  <a:lnTo>
                    <a:pt x="12161519" y="1333487"/>
                  </a:lnTo>
                  <a:lnTo>
                    <a:pt x="12161519" y="0"/>
                  </a:lnTo>
                  <a:lnTo>
                    <a:pt x="0" y="0"/>
                  </a:lnTo>
                  <a:close/>
                </a:path>
              </a:pathLst>
            </a:custGeom>
            <a:solidFill>
              <a:srgbClr val="0F7497">
                <a:alpha val="75999"/>
              </a:srgbClr>
            </a:solidFill>
          </p:spPr>
          <p:txBody>
            <a:bodyPr wrap="square" lIns="0" tIns="0" rIns="0" bIns="0" rtlCol="0"/>
            <a:lstStyle/>
            <a:p>
              <a:endParaRPr>
                <a:solidFill>
                  <a:prstClr val="black"/>
                </a:solidFill>
                <a:latin typeface="Calibri"/>
              </a:endParaRPr>
            </a:p>
          </p:txBody>
        </p:sp>
      </p:grpSp>
      <p:pic>
        <p:nvPicPr>
          <p:cNvPr id="5" name="object 5"/>
          <p:cNvPicPr/>
          <p:nvPr/>
        </p:nvPicPr>
        <p:blipFill>
          <a:blip r:embed="rId3" cstate="print"/>
          <a:stretch>
            <a:fillRect/>
          </a:stretch>
        </p:blipFill>
        <p:spPr>
          <a:xfrm>
            <a:off x="11022076" y="6000435"/>
            <a:ext cx="870508" cy="743265"/>
          </a:xfrm>
          <a:prstGeom prst="rect">
            <a:avLst/>
          </a:prstGeom>
        </p:spPr>
      </p:pic>
      <p:sp>
        <p:nvSpPr>
          <p:cNvPr id="6" name="object 6"/>
          <p:cNvSpPr txBox="1">
            <a:spLocks noGrp="1"/>
          </p:cNvSpPr>
          <p:nvPr>
            <p:ph type="title"/>
          </p:nvPr>
        </p:nvSpPr>
        <p:spPr>
          <a:xfrm>
            <a:off x="2449722" y="663681"/>
            <a:ext cx="7287895" cy="574040"/>
          </a:xfrm>
          <a:prstGeom prst="rect">
            <a:avLst/>
          </a:prstGeom>
        </p:spPr>
        <p:txBody>
          <a:bodyPr vert="horz" wrap="square" lIns="0" tIns="12700" rIns="0" bIns="0" rtlCol="0">
            <a:spAutoFit/>
          </a:bodyPr>
          <a:lstStyle/>
          <a:p>
            <a:pPr marL="12700">
              <a:spcBef>
                <a:spcPts val="100"/>
              </a:spcBef>
              <a:tabLst>
                <a:tab pos="1456055" algn="l"/>
                <a:tab pos="2679700" algn="l"/>
                <a:tab pos="3303270" algn="l"/>
                <a:tab pos="5346700" algn="l"/>
              </a:tabLst>
            </a:pPr>
            <a:r>
              <a:rPr sz="3600" b="1" dirty="0"/>
              <a:t>Using	D</a:t>
            </a:r>
            <a:r>
              <a:rPr sz="3600" b="1" spc="-20" dirty="0"/>
              <a:t>a</a:t>
            </a:r>
            <a:r>
              <a:rPr sz="3600" b="1" dirty="0"/>
              <a:t>ta	</a:t>
            </a:r>
            <a:r>
              <a:rPr sz="3600" b="1" spc="-55" dirty="0"/>
              <a:t>t</a:t>
            </a:r>
            <a:r>
              <a:rPr sz="3600" b="1" dirty="0"/>
              <a:t>o	Un</a:t>
            </a:r>
            <a:r>
              <a:rPr sz="3600" b="1" spc="-55" dirty="0"/>
              <a:t>c</a:t>
            </a:r>
            <a:r>
              <a:rPr sz="3600" b="1" spc="-110" dirty="0"/>
              <a:t>ov</a:t>
            </a:r>
            <a:r>
              <a:rPr sz="3600" b="1" dirty="0"/>
              <a:t>er	</a:t>
            </a:r>
            <a:r>
              <a:rPr sz="3600" b="1" spc="-40" dirty="0"/>
              <a:t>P</a:t>
            </a:r>
            <a:r>
              <a:rPr sz="3600" b="1" spc="-20" dirty="0"/>
              <a:t>a</a:t>
            </a:r>
            <a:r>
              <a:rPr sz="3600" b="1" dirty="0"/>
              <a:t>t</a:t>
            </a:r>
            <a:r>
              <a:rPr sz="3600" b="1" spc="-55" dirty="0"/>
              <a:t>t</a:t>
            </a:r>
            <a:r>
              <a:rPr sz="3600" b="1" dirty="0"/>
              <a:t>erns</a:t>
            </a:r>
            <a:endParaRPr sz="3600"/>
          </a:p>
        </p:txBody>
      </p:sp>
      <p:sp>
        <p:nvSpPr>
          <p:cNvPr id="7" name="object 7"/>
          <p:cNvSpPr txBox="1"/>
          <p:nvPr/>
        </p:nvSpPr>
        <p:spPr>
          <a:xfrm>
            <a:off x="1066343" y="3225858"/>
            <a:ext cx="2764155" cy="1397000"/>
          </a:xfrm>
          <a:prstGeom prst="rect">
            <a:avLst/>
          </a:prstGeom>
        </p:spPr>
        <p:txBody>
          <a:bodyPr vert="horz" wrap="square" lIns="0" tIns="12700" rIns="0" bIns="0" rtlCol="0">
            <a:spAutoFit/>
          </a:bodyPr>
          <a:lstStyle/>
          <a:p>
            <a:pPr marL="12700">
              <a:spcBef>
                <a:spcPts val="100"/>
              </a:spcBef>
            </a:pPr>
            <a:r>
              <a:rPr b="1" spc="-5" dirty="0">
                <a:solidFill>
                  <a:srgbClr val="3F4444"/>
                </a:solidFill>
                <a:latin typeface="Open Sans"/>
                <a:cs typeface="Open Sans"/>
              </a:rPr>
              <a:t>Trends</a:t>
            </a:r>
            <a:r>
              <a:rPr b="1" spc="-30" dirty="0">
                <a:solidFill>
                  <a:srgbClr val="3F4444"/>
                </a:solidFill>
                <a:latin typeface="Open Sans"/>
                <a:cs typeface="Open Sans"/>
              </a:rPr>
              <a:t> </a:t>
            </a:r>
            <a:r>
              <a:rPr b="1" dirty="0">
                <a:solidFill>
                  <a:srgbClr val="3F4444"/>
                </a:solidFill>
                <a:latin typeface="Open Sans"/>
                <a:cs typeface="Open Sans"/>
              </a:rPr>
              <a:t>&amp;</a:t>
            </a:r>
            <a:r>
              <a:rPr b="1" spc="-30" dirty="0">
                <a:solidFill>
                  <a:srgbClr val="3F4444"/>
                </a:solidFill>
                <a:latin typeface="Open Sans"/>
                <a:cs typeface="Open Sans"/>
              </a:rPr>
              <a:t> </a:t>
            </a:r>
            <a:r>
              <a:rPr b="1" spc="-5" dirty="0">
                <a:solidFill>
                  <a:srgbClr val="3F4444"/>
                </a:solidFill>
                <a:latin typeface="Open Sans"/>
                <a:cs typeface="Open Sans"/>
              </a:rPr>
              <a:t>Habits</a:t>
            </a:r>
            <a:endParaRPr>
              <a:solidFill>
                <a:prstClr val="black"/>
              </a:solidFill>
              <a:latin typeface="Open Sans"/>
              <a:cs typeface="Open Sans"/>
            </a:endParaRPr>
          </a:p>
          <a:p>
            <a:pPr marL="12700" marR="5080"/>
            <a:r>
              <a:rPr dirty="0">
                <a:solidFill>
                  <a:srgbClr val="3F4444"/>
                </a:solidFill>
                <a:latin typeface="Open Sans"/>
                <a:cs typeface="Open Sans"/>
              </a:rPr>
              <a:t>What is </a:t>
            </a:r>
            <a:r>
              <a:rPr spc="-5" dirty="0">
                <a:solidFill>
                  <a:srgbClr val="3F4444"/>
                </a:solidFill>
                <a:latin typeface="Open Sans"/>
                <a:cs typeface="Open Sans"/>
              </a:rPr>
              <a:t>the customer </a:t>
            </a:r>
            <a:r>
              <a:rPr dirty="0">
                <a:solidFill>
                  <a:srgbClr val="3F4444"/>
                </a:solidFill>
                <a:latin typeface="Open Sans"/>
                <a:cs typeface="Open Sans"/>
              </a:rPr>
              <a:t> doing,</a:t>
            </a:r>
            <a:r>
              <a:rPr spc="-25" dirty="0">
                <a:solidFill>
                  <a:srgbClr val="3F4444"/>
                </a:solidFill>
                <a:latin typeface="Open Sans"/>
                <a:cs typeface="Open Sans"/>
              </a:rPr>
              <a:t> </a:t>
            </a:r>
            <a:r>
              <a:rPr dirty="0">
                <a:solidFill>
                  <a:srgbClr val="3F4444"/>
                </a:solidFill>
                <a:latin typeface="Open Sans"/>
                <a:cs typeface="Open Sans"/>
              </a:rPr>
              <a:t>how</a:t>
            </a:r>
            <a:r>
              <a:rPr spc="-20" dirty="0">
                <a:solidFill>
                  <a:srgbClr val="3F4444"/>
                </a:solidFill>
                <a:latin typeface="Open Sans"/>
                <a:cs typeface="Open Sans"/>
              </a:rPr>
              <a:t> </a:t>
            </a:r>
            <a:r>
              <a:rPr spc="-5" dirty="0">
                <a:solidFill>
                  <a:srgbClr val="3F4444"/>
                </a:solidFill>
                <a:latin typeface="Open Sans"/>
                <a:cs typeface="Open Sans"/>
              </a:rPr>
              <a:t>are</a:t>
            </a:r>
            <a:r>
              <a:rPr spc="-30" dirty="0">
                <a:solidFill>
                  <a:srgbClr val="3F4444"/>
                </a:solidFill>
                <a:latin typeface="Open Sans"/>
                <a:cs typeface="Open Sans"/>
              </a:rPr>
              <a:t> </a:t>
            </a:r>
            <a:r>
              <a:rPr spc="-5" dirty="0">
                <a:solidFill>
                  <a:srgbClr val="3F4444"/>
                </a:solidFill>
                <a:latin typeface="Open Sans"/>
                <a:cs typeface="Open Sans"/>
              </a:rPr>
              <a:t>they</a:t>
            </a:r>
            <a:r>
              <a:rPr spc="-20" dirty="0">
                <a:solidFill>
                  <a:srgbClr val="3F4444"/>
                </a:solidFill>
                <a:latin typeface="Open Sans"/>
                <a:cs typeface="Open Sans"/>
              </a:rPr>
              <a:t> </a:t>
            </a:r>
            <a:r>
              <a:rPr dirty="0">
                <a:solidFill>
                  <a:srgbClr val="3F4444"/>
                </a:solidFill>
                <a:latin typeface="Open Sans"/>
                <a:cs typeface="Open Sans"/>
              </a:rPr>
              <a:t>using </a:t>
            </a:r>
            <a:r>
              <a:rPr spc="-455" dirty="0">
                <a:solidFill>
                  <a:srgbClr val="3F4444"/>
                </a:solidFill>
                <a:latin typeface="Open Sans"/>
                <a:cs typeface="Open Sans"/>
              </a:rPr>
              <a:t> </a:t>
            </a:r>
            <a:r>
              <a:rPr dirty="0">
                <a:solidFill>
                  <a:srgbClr val="3F4444"/>
                </a:solidFill>
                <a:latin typeface="Open Sans"/>
                <a:cs typeface="Open Sans"/>
              </a:rPr>
              <a:t>products or </a:t>
            </a:r>
            <a:r>
              <a:rPr spc="-5" dirty="0">
                <a:solidFill>
                  <a:srgbClr val="3F4444"/>
                </a:solidFill>
                <a:latin typeface="Open Sans"/>
                <a:cs typeface="Open Sans"/>
              </a:rPr>
              <a:t>services, and </a:t>
            </a:r>
            <a:r>
              <a:rPr dirty="0">
                <a:solidFill>
                  <a:srgbClr val="3F4444"/>
                </a:solidFill>
                <a:latin typeface="Open Sans"/>
                <a:cs typeface="Open Sans"/>
              </a:rPr>
              <a:t> when</a:t>
            </a:r>
            <a:r>
              <a:rPr spc="-15" dirty="0">
                <a:solidFill>
                  <a:srgbClr val="3F4444"/>
                </a:solidFill>
                <a:latin typeface="Open Sans"/>
                <a:cs typeface="Open Sans"/>
              </a:rPr>
              <a:t> </a:t>
            </a:r>
            <a:r>
              <a:rPr spc="-5" dirty="0">
                <a:solidFill>
                  <a:srgbClr val="3F4444"/>
                </a:solidFill>
                <a:latin typeface="Open Sans"/>
                <a:cs typeface="Open Sans"/>
              </a:rPr>
              <a:t>are</a:t>
            </a:r>
            <a:r>
              <a:rPr spc="-15" dirty="0">
                <a:solidFill>
                  <a:srgbClr val="3F4444"/>
                </a:solidFill>
                <a:latin typeface="Open Sans"/>
                <a:cs typeface="Open Sans"/>
              </a:rPr>
              <a:t> </a:t>
            </a:r>
            <a:r>
              <a:rPr spc="-5" dirty="0">
                <a:solidFill>
                  <a:srgbClr val="3F4444"/>
                </a:solidFill>
                <a:latin typeface="Open Sans"/>
                <a:cs typeface="Open Sans"/>
              </a:rPr>
              <a:t>they</a:t>
            </a:r>
            <a:r>
              <a:rPr spc="-10" dirty="0">
                <a:solidFill>
                  <a:srgbClr val="3F4444"/>
                </a:solidFill>
                <a:latin typeface="Open Sans"/>
                <a:cs typeface="Open Sans"/>
              </a:rPr>
              <a:t> </a:t>
            </a:r>
            <a:r>
              <a:rPr dirty="0">
                <a:solidFill>
                  <a:srgbClr val="3F4444"/>
                </a:solidFill>
                <a:latin typeface="Open Sans"/>
                <a:cs typeface="Open Sans"/>
              </a:rPr>
              <a:t>doing</a:t>
            </a:r>
            <a:r>
              <a:rPr spc="-10" dirty="0">
                <a:solidFill>
                  <a:srgbClr val="3F4444"/>
                </a:solidFill>
                <a:latin typeface="Open Sans"/>
                <a:cs typeface="Open Sans"/>
              </a:rPr>
              <a:t> </a:t>
            </a:r>
            <a:r>
              <a:rPr dirty="0">
                <a:solidFill>
                  <a:srgbClr val="3F4444"/>
                </a:solidFill>
                <a:latin typeface="Open Sans"/>
                <a:cs typeface="Open Sans"/>
              </a:rPr>
              <a:t>it?</a:t>
            </a:r>
            <a:endParaRPr>
              <a:solidFill>
                <a:prstClr val="black"/>
              </a:solidFill>
              <a:latin typeface="Open Sans"/>
              <a:cs typeface="Open Sans"/>
            </a:endParaRPr>
          </a:p>
        </p:txBody>
      </p:sp>
      <p:sp>
        <p:nvSpPr>
          <p:cNvPr id="8" name="object 8"/>
          <p:cNvSpPr txBox="1"/>
          <p:nvPr/>
        </p:nvSpPr>
        <p:spPr>
          <a:xfrm>
            <a:off x="1697432" y="2394129"/>
            <a:ext cx="1636395" cy="482600"/>
          </a:xfrm>
          <a:prstGeom prst="rect">
            <a:avLst/>
          </a:prstGeom>
        </p:spPr>
        <p:txBody>
          <a:bodyPr vert="horz" wrap="square" lIns="0" tIns="12700" rIns="0" bIns="0" rtlCol="0">
            <a:spAutoFit/>
          </a:bodyPr>
          <a:lstStyle/>
          <a:p>
            <a:pPr marL="12700">
              <a:spcBef>
                <a:spcPts val="100"/>
              </a:spcBef>
            </a:pPr>
            <a:r>
              <a:rPr sz="3000" dirty="0">
                <a:solidFill>
                  <a:srgbClr val="0F7497"/>
                </a:solidFill>
                <a:latin typeface="Open Sans"/>
                <a:cs typeface="Open Sans"/>
              </a:rPr>
              <a:t>ANALYZE</a:t>
            </a:r>
            <a:endParaRPr sz="3000">
              <a:solidFill>
                <a:prstClr val="black"/>
              </a:solidFill>
              <a:latin typeface="Open Sans"/>
              <a:cs typeface="Open Sans"/>
            </a:endParaRPr>
          </a:p>
        </p:txBody>
      </p:sp>
      <p:sp>
        <p:nvSpPr>
          <p:cNvPr id="9" name="object 9"/>
          <p:cNvSpPr txBox="1"/>
          <p:nvPr/>
        </p:nvSpPr>
        <p:spPr>
          <a:xfrm>
            <a:off x="8046719" y="3225858"/>
            <a:ext cx="2432050" cy="1122680"/>
          </a:xfrm>
          <a:prstGeom prst="rect">
            <a:avLst/>
          </a:prstGeom>
        </p:spPr>
        <p:txBody>
          <a:bodyPr vert="horz" wrap="square" lIns="0" tIns="12700" rIns="0" bIns="0" rtlCol="0">
            <a:spAutoFit/>
          </a:bodyPr>
          <a:lstStyle/>
          <a:p>
            <a:pPr marL="12700">
              <a:spcBef>
                <a:spcPts val="100"/>
              </a:spcBef>
            </a:pPr>
            <a:r>
              <a:rPr b="1" dirty="0">
                <a:solidFill>
                  <a:srgbClr val="3F4444"/>
                </a:solidFill>
                <a:latin typeface="Open Sans"/>
                <a:cs typeface="Open Sans"/>
              </a:rPr>
              <a:t>Opportunities</a:t>
            </a:r>
            <a:endParaRPr>
              <a:solidFill>
                <a:prstClr val="black"/>
              </a:solidFill>
              <a:latin typeface="Open Sans"/>
              <a:cs typeface="Open Sans"/>
            </a:endParaRPr>
          </a:p>
          <a:p>
            <a:pPr marL="12700" marR="5080"/>
            <a:r>
              <a:rPr dirty="0">
                <a:solidFill>
                  <a:srgbClr val="3F4444"/>
                </a:solidFill>
                <a:latin typeface="Open Sans"/>
                <a:cs typeface="Open Sans"/>
              </a:rPr>
              <a:t>How</a:t>
            </a:r>
            <a:r>
              <a:rPr spc="-25" dirty="0">
                <a:solidFill>
                  <a:srgbClr val="3F4444"/>
                </a:solidFill>
                <a:latin typeface="Open Sans"/>
                <a:cs typeface="Open Sans"/>
              </a:rPr>
              <a:t> </a:t>
            </a:r>
            <a:r>
              <a:rPr spc="-5" dirty="0">
                <a:solidFill>
                  <a:srgbClr val="3F4444"/>
                </a:solidFill>
                <a:latin typeface="Open Sans"/>
                <a:cs typeface="Open Sans"/>
              </a:rPr>
              <a:t>can</a:t>
            </a:r>
            <a:r>
              <a:rPr spc="-20" dirty="0">
                <a:solidFill>
                  <a:srgbClr val="3F4444"/>
                </a:solidFill>
                <a:latin typeface="Open Sans"/>
                <a:cs typeface="Open Sans"/>
              </a:rPr>
              <a:t> </a:t>
            </a:r>
            <a:r>
              <a:rPr dirty="0">
                <a:solidFill>
                  <a:srgbClr val="3F4444"/>
                </a:solidFill>
                <a:latin typeface="Open Sans"/>
                <a:cs typeface="Open Sans"/>
              </a:rPr>
              <a:t>we</a:t>
            </a:r>
            <a:r>
              <a:rPr spc="-25" dirty="0">
                <a:solidFill>
                  <a:srgbClr val="3F4444"/>
                </a:solidFill>
                <a:latin typeface="Open Sans"/>
                <a:cs typeface="Open Sans"/>
              </a:rPr>
              <a:t> </a:t>
            </a:r>
            <a:r>
              <a:rPr spc="-5" dirty="0">
                <a:solidFill>
                  <a:srgbClr val="3F4444"/>
                </a:solidFill>
                <a:latin typeface="Open Sans"/>
                <a:cs typeface="Open Sans"/>
              </a:rPr>
              <a:t>change</a:t>
            </a:r>
            <a:r>
              <a:rPr spc="-20" dirty="0">
                <a:solidFill>
                  <a:srgbClr val="3F4444"/>
                </a:solidFill>
                <a:latin typeface="Open Sans"/>
                <a:cs typeface="Open Sans"/>
              </a:rPr>
              <a:t> </a:t>
            </a:r>
            <a:r>
              <a:rPr dirty="0">
                <a:solidFill>
                  <a:srgbClr val="3F4444"/>
                </a:solidFill>
                <a:latin typeface="Open Sans"/>
                <a:cs typeface="Open Sans"/>
              </a:rPr>
              <a:t>or </a:t>
            </a:r>
            <a:r>
              <a:rPr spc="-455" dirty="0">
                <a:solidFill>
                  <a:srgbClr val="3F4444"/>
                </a:solidFill>
                <a:latin typeface="Open Sans"/>
                <a:cs typeface="Open Sans"/>
              </a:rPr>
              <a:t> </a:t>
            </a:r>
            <a:r>
              <a:rPr dirty="0">
                <a:solidFill>
                  <a:srgbClr val="3F4444"/>
                </a:solidFill>
                <a:latin typeface="Open Sans"/>
                <a:cs typeface="Open Sans"/>
              </a:rPr>
              <a:t>innovate </a:t>
            </a:r>
            <a:r>
              <a:rPr spc="-5" dirty="0">
                <a:solidFill>
                  <a:srgbClr val="3F4444"/>
                </a:solidFill>
                <a:latin typeface="Open Sans"/>
                <a:cs typeface="Open Sans"/>
              </a:rPr>
              <a:t>to make this </a:t>
            </a:r>
            <a:r>
              <a:rPr dirty="0">
                <a:solidFill>
                  <a:srgbClr val="3F4444"/>
                </a:solidFill>
                <a:latin typeface="Open Sans"/>
                <a:cs typeface="Open Sans"/>
              </a:rPr>
              <a:t> </a:t>
            </a:r>
            <a:r>
              <a:rPr spc="-5" dirty="0">
                <a:solidFill>
                  <a:srgbClr val="3F4444"/>
                </a:solidFill>
                <a:latin typeface="Open Sans"/>
                <a:cs typeface="Open Sans"/>
              </a:rPr>
              <a:t>experience</a:t>
            </a:r>
            <a:r>
              <a:rPr spc="-15" dirty="0">
                <a:solidFill>
                  <a:srgbClr val="3F4444"/>
                </a:solidFill>
                <a:latin typeface="Open Sans"/>
                <a:cs typeface="Open Sans"/>
              </a:rPr>
              <a:t> </a:t>
            </a:r>
            <a:r>
              <a:rPr dirty="0">
                <a:solidFill>
                  <a:srgbClr val="3F4444"/>
                </a:solidFill>
                <a:latin typeface="Open Sans"/>
                <a:cs typeface="Open Sans"/>
              </a:rPr>
              <a:t>better?</a:t>
            </a:r>
            <a:endParaRPr>
              <a:solidFill>
                <a:prstClr val="black"/>
              </a:solidFill>
              <a:latin typeface="Open Sans"/>
              <a:cs typeface="Open Sans"/>
            </a:endParaRPr>
          </a:p>
        </p:txBody>
      </p:sp>
      <p:sp>
        <p:nvSpPr>
          <p:cNvPr id="10" name="object 10"/>
          <p:cNvSpPr txBox="1"/>
          <p:nvPr/>
        </p:nvSpPr>
        <p:spPr>
          <a:xfrm>
            <a:off x="8677809" y="2394129"/>
            <a:ext cx="1844039" cy="482600"/>
          </a:xfrm>
          <a:prstGeom prst="rect">
            <a:avLst/>
          </a:prstGeom>
        </p:spPr>
        <p:txBody>
          <a:bodyPr vert="horz" wrap="square" lIns="0" tIns="12700" rIns="0" bIns="0" rtlCol="0">
            <a:spAutoFit/>
          </a:bodyPr>
          <a:lstStyle/>
          <a:p>
            <a:pPr marL="12700">
              <a:spcBef>
                <a:spcPts val="100"/>
              </a:spcBef>
            </a:pPr>
            <a:r>
              <a:rPr sz="3000" spc="-5" dirty="0">
                <a:solidFill>
                  <a:srgbClr val="0F7497"/>
                </a:solidFill>
                <a:latin typeface="Open Sans"/>
                <a:cs typeface="Open Sans"/>
              </a:rPr>
              <a:t>EVALUATE</a:t>
            </a:r>
            <a:endParaRPr sz="3000">
              <a:solidFill>
                <a:prstClr val="black"/>
              </a:solidFill>
              <a:latin typeface="Open Sans"/>
              <a:cs typeface="Open Sans"/>
            </a:endParaRPr>
          </a:p>
        </p:txBody>
      </p:sp>
      <p:sp>
        <p:nvSpPr>
          <p:cNvPr id="11" name="object 11"/>
          <p:cNvSpPr txBox="1"/>
          <p:nvPr/>
        </p:nvSpPr>
        <p:spPr>
          <a:xfrm>
            <a:off x="4569460" y="3225858"/>
            <a:ext cx="2585085" cy="1397000"/>
          </a:xfrm>
          <a:prstGeom prst="rect">
            <a:avLst/>
          </a:prstGeom>
        </p:spPr>
        <p:txBody>
          <a:bodyPr vert="horz" wrap="square" lIns="0" tIns="12700" rIns="0" bIns="0" rtlCol="0">
            <a:spAutoFit/>
          </a:bodyPr>
          <a:lstStyle/>
          <a:p>
            <a:pPr marL="12700">
              <a:spcBef>
                <a:spcPts val="100"/>
              </a:spcBef>
            </a:pPr>
            <a:r>
              <a:rPr b="1" spc="-5" dirty="0">
                <a:solidFill>
                  <a:srgbClr val="3F4444"/>
                </a:solidFill>
                <a:latin typeface="Open Sans"/>
                <a:cs typeface="Open Sans"/>
              </a:rPr>
              <a:t>Touchpoints</a:t>
            </a:r>
            <a:endParaRPr>
              <a:solidFill>
                <a:prstClr val="black"/>
              </a:solidFill>
              <a:latin typeface="Open Sans"/>
              <a:cs typeface="Open Sans"/>
            </a:endParaRPr>
          </a:p>
          <a:p>
            <a:pPr marL="12700" marR="5080"/>
            <a:r>
              <a:rPr dirty="0">
                <a:solidFill>
                  <a:srgbClr val="3F4444"/>
                </a:solidFill>
                <a:latin typeface="Open Sans"/>
                <a:cs typeface="Open Sans"/>
              </a:rPr>
              <a:t>Where do we have </a:t>
            </a:r>
            <a:r>
              <a:rPr spc="5" dirty="0">
                <a:solidFill>
                  <a:srgbClr val="3F4444"/>
                </a:solidFill>
                <a:latin typeface="Open Sans"/>
                <a:cs typeface="Open Sans"/>
              </a:rPr>
              <a:t> </a:t>
            </a:r>
            <a:r>
              <a:rPr spc="-5" dirty="0">
                <a:solidFill>
                  <a:srgbClr val="3F4444"/>
                </a:solidFill>
                <a:latin typeface="Open Sans"/>
                <a:cs typeface="Open Sans"/>
              </a:rPr>
              <a:t>meaningful</a:t>
            </a:r>
            <a:r>
              <a:rPr spc="-75" dirty="0">
                <a:solidFill>
                  <a:srgbClr val="3F4444"/>
                </a:solidFill>
                <a:latin typeface="Open Sans"/>
                <a:cs typeface="Open Sans"/>
              </a:rPr>
              <a:t> </a:t>
            </a:r>
            <a:r>
              <a:rPr spc="-5" dirty="0">
                <a:solidFill>
                  <a:srgbClr val="3F4444"/>
                </a:solidFill>
                <a:latin typeface="Open Sans"/>
                <a:cs typeface="Open Sans"/>
              </a:rPr>
              <a:t>contact</a:t>
            </a:r>
            <a:r>
              <a:rPr spc="-70" dirty="0">
                <a:solidFill>
                  <a:srgbClr val="3F4444"/>
                </a:solidFill>
                <a:latin typeface="Open Sans"/>
                <a:cs typeface="Open Sans"/>
              </a:rPr>
              <a:t> </a:t>
            </a:r>
            <a:r>
              <a:rPr dirty="0">
                <a:solidFill>
                  <a:srgbClr val="3F4444"/>
                </a:solidFill>
                <a:latin typeface="Open Sans"/>
                <a:cs typeface="Open Sans"/>
              </a:rPr>
              <a:t>with </a:t>
            </a:r>
            <a:r>
              <a:rPr spc="-450" dirty="0">
                <a:solidFill>
                  <a:srgbClr val="3F4444"/>
                </a:solidFill>
                <a:latin typeface="Open Sans"/>
                <a:cs typeface="Open Sans"/>
              </a:rPr>
              <a:t> </a:t>
            </a:r>
            <a:r>
              <a:rPr spc="-5" dirty="0">
                <a:solidFill>
                  <a:srgbClr val="3F4444"/>
                </a:solidFill>
                <a:latin typeface="Open Sans"/>
                <a:cs typeface="Open Sans"/>
              </a:rPr>
              <a:t>the</a:t>
            </a:r>
            <a:r>
              <a:rPr spc="40" dirty="0">
                <a:solidFill>
                  <a:srgbClr val="3F4444"/>
                </a:solidFill>
                <a:latin typeface="Open Sans"/>
                <a:cs typeface="Open Sans"/>
              </a:rPr>
              <a:t> </a:t>
            </a:r>
            <a:r>
              <a:rPr spc="-5" dirty="0">
                <a:solidFill>
                  <a:srgbClr val="3F4444"/>
                </a:solidFill>
                <a:latin typeface="Open Sans"/>
                <a:cs typeface="Open Sans"/>
              </a:rPr>
              <a:t>customer?</a:t>
            </a:r>
            <a:r>
              <a:rPr spc="45" dirty="0">
                <a:solidFill>
                  <a:srgbClr val="3F4444"/>
                </a:solidFill>
                <a:latin typeface="Open Sans"/>
                <a:cs typeface="Open Sans"/>
              </a:rPr>
              <a:t> </a:t>
            </a:r>
            <a:r>
              <a:rPr dirty="0">
                <a:solidFill>
                  <a:srgbClr val="3F4444"/>
                </a:solidFill>
                <a:latin typeface="Open Sans"/>
                <a:cs typeface="Open Sans"/>
              </a:rPr>
              <a:t>Where </a:t>
            </a:r>
            <a:r>
              <a:rPr spc="5" dirty="0">
                <a:solidFill>
                  <a:srgbClr val="3F4444"/>
                </a:solidFill>
                <a:latin typeface="Open Sans"/>
                <a:cs typeface="Open Sans"/>
              </a:rPr>
              <a:t> </a:t>
            </a:r>
            <a:r>
              <a:rPr dirty="0">
                <a:solidFill>
                  <a:srgbClr val="3F4444"/>
                </a:solidFill>
                <a:latin typeface="Open Sans"/>
                <a:cs typeface="Open Sans"/>
              </a:rPr>
              <a:t>do</a:t>
            </a:r>
            <a:r>
              <a:rPr spc="-10" dirty="0">
                <a:solidFill>
                  <a:srgbClr val="3F4444"/>
                </a:solidFill>
                <a:latin typeface="Open Sans"/>
                <a:cs typeface="Open Sans"/>
              </a:rPr>
              <a:t> </a:t>
            </a:r>
            <a:r>
              <a:rPr spc="-5" dirty="0">
                <a:solidFill>
                  <a:srgbClr val="3F4444"/>
                </a:solidFill>
                <a:latin typeface="Open Sans"/>
                <a:cs typeface="Open Sans"/>
              </a:rPr>
              <a:t>they </a:t>
            </a:r>
            <a:r>
              <a:rPr dirty="0">
                <a:solidFill>
                  <a:srgbClr val="3F4444"/>
                </a:solidFill>
                <a:latin typeface="Open Sans"/>
                <a:cs typeface="Open Sans"/>
              </a:rPr>
              <a:t>notice</a:t>
            </a:r>
            <a:r>
              <a:rPr spc="-10" dirty="0">
                <a:solidFill>
                  <a:srgbClr val="3F4444"/>
                </a:solidFill>
                <a:latin typeface="Open Sans"/>
                <a:cs typeface="Open Sans"/>
              </a:rPr>
              <a:t> </a:t>
            </a:r>
            <a:r>
              <a:rPr dirty="0">
                <a:solidFill>
                  <a:srgbClr val="3F4444"/>
                </a:solidFill>
                <a:latin typeface="Open Sans"/>
                <a:cs typeface="Open Sans"/>
              </a:rPr>
              <a:t>us?</a:t>
            </a:r>
            <a:endParaRPr>
              <a:solidFill>
                <a:prstClr val="black"/>
              </a:solidFill>
              <a:latin typeface="Open Sans"/>
              <a:cs typeface="Open Sans"/>
            </a:endParaRPr>
          </a:p>
        </p:txBody>
      </p:sp>
      <p:sp>
        <p:nvSpPr>
          <p:cNvPr id="12" name="object 12"/>
          <p:cNvSpPr txBox="1"/>
          <p:nvPr/>
        </p:nvSpPr>
        <p:spPr>
          <a:xfrm>
            <a:off x="5200549" y="2394129"/>
            <a:ext cx="1636395" cy="482600"/>
          </a:xfrm>
          <a:prstGeom prst="rect">
            <a:avLst/>
          </a:prstGeom>
        </p:spPr>
        <p:txBody>
          <a:bodyPr vert="horz" wrap="square" lIns="0" tIns="12700" rIns="0" bIns="0" rtlCol="0">
            <a:spAutoFit/>
          </a:bodyPr>
          <a:lstStyle/>
          <a:p>
            <a:pPr marL="12700">
              <a:spcBef>
                <a:spcPts val="100"/>
              </a:spcBef>
            </a:pPr>
            <a:r>
              <a:rPr sz="3000" dirty="0">
                <a:solidFill>
                  <a:srgbClr val="0F7497"/>
                </a:solidFill>
                <a:latin typeface="Open Sans"/>
                <a:cs typeface="Open Sans"/>
              </a:rPr>
              <a:t>IDENTIFY</a:t>
            </a:r>
            <a:endParaRPr sz="3000">
              <a:solidFill>
                <a:prstClr val="black"/>
              </a:solidFill>
              <a:latin typeface="Open Sans"/>
              <a:cs typeface="Open Sans"/>
            </a:endParaRPr>
          </a:p>
        </p:txBody>
      </p:sp>
      <p:grpSp>
        <p:nvGrpSpPr>
          <p:cNvPr id="13" name="object 13"/>
          <p:cNvGrpSpPr/>
          <p:nvPr/>
        </p:nvGrpSpPr>
        <p:grpSpPr>
          <a:xfrm>
            <a:off x="8059416" y="2421274"/>
            <a:ext cx="464184" cy="472440"/>
            <a:chOff x="8046716" y="2421274"/>
            <a:chExt cx="464184" cy="472440"/>
          </a:xfrm>
        </p:grpSpPr>
        <p:pic>
          <p:nvPicPr>
            <p:cNvPr id="14" name="object 14"/>
            <p:cNvPicPr/>
            <p:nvPr/>
          </p:nvPicPr>
          <p:blipFill>
            <a:blip r:embed="rId4" cstate="print"/>
            <a:stretch>
              <a:fillRect/>
            </a:stretch>
          </p:blipFill>
          <p:spPr>
            <a:xfrm>
              <a:off x="8059927" y="2434736"/>
              <a:ext cx="160985" cy="160172"/>
            </a:xfrm>
            <a:prstGeom prst="rect">
              <a:avLst/>
            </a:prstGeom>
          </p:spPr>
        </p:pic>
        <p:pic>
          <p:nvPicPr>
            <p:cNvPr id="15" name="object 15"/>
            <p:cNvPicPr/>
            <p:nvPr/>
          </p:nvPicPr>
          <p:blipFill>
            <a:blip r:embed="rId5" cstate="print"/>
            <a:stretch>
              <a:fillRect/>
            </a:stretch>
          </p:blipFill>
          <p:spPr>
            <a:xfrm>
              <a:off x="8046716" y="2421274"/>
              <a:ext cx="463896" cy="471909"/>
            </a:xfrm>
            <a:prstGeom prst="rect">
              <a:avLst/>
            </a:prstGeom>
          </p:spPr>
        </p:pic>
      </p:grpSp>
      <p:sp>
        <p:nvSpPr>
          <p:cNvPr id="16" name="object 16"/>
          <p:cNvSpPr/>
          <p:nvPr/>
        </p:nvSpPr>
        <p:spPr>
          <a:xfrm>
            <a:off x="1085355" y="2612822"/>
            <a:ext cx="83185" cy="83185"/>
          </a:xfrm>
          <a:custGeom>
            <a:avLst/>
            <a:gdLst/>
            <a:ahLst/>
            <a:cxnLst/>
            <a:rect l="l" t="t" r="r" b="b"/>
            <a:pathLst>
              <a:path w="83184" h="83185">
                <a:moveTo>
                  <a:pt x="0" y="83083"/>
                </a:moveTo>
                <a:lnTo>
                  <a:pt x="83083" y="83083"/>
                </a:lnTo>
                <a:lnTo>
                  <a:pt x="83083" y="0"/>
                </a:lnTo>
                <a:lnTo>
                  <a:pt x="0" y="0"/>
                </a:lnTo>
                <a:lnTo>
                  <a:pt x="0" y="83083"/>
                </a:lnTo>
                <a:close/>
              </a:path>
            </a:pathLst>
          </a:custGeom>
          <a:ln w="12611">
            <a:solidFill>
              <a:srgbClr val="1BAADE"/>
            </a:solidFill>
          </a:ln>
        </p:spPr>
        <p:txBody>
          <a:bodyPr wrap="square" lIns="0" tIns="0" rIns="0" bIns="0" rtlCol="0"/>
          <a:lstStyle/>
          <a:p>
            <a:endParaRPr>
              <a:solidFill>
                <a:prstClr val="black"/>
              </a:solidFill>
              <a:latin typeface="Calibri"/>
            </a:endParaRPr>
          </a:p>
        </p:txBody>
      </p:sp>
      <p:sp>
        <p:nvSpPr>
          <p:cNvPr id="17" name="object 17"/>
          <p:cNvSpPr/>
          <p:nvPr/>
        </p:nvSpPr>
        <p:spPr>
          <a:xfrm>
            <a:off x="1480643" y="2615210"/>
            <a:ext cx="83185" cy="83185"/>
          </a:xfrm>
          <a:custGeom>
            <a:avLst/>
            <a:gdLst/>
            <a:ahLst/>
            <a:cxnLst/>
            <a:rect l="l" t="t" r="r" b="b"/>
            <a:pathLst>
              <a:path w="83184" h="83185">
                <a:moveTo>
                  <a:pt x="0" y="83083"/>
                </a:moveTo>
                <a:lnTo>
                  <a:pt x="83083" y="83083"/>
                </a:lnTo>
                <a:lnTo>
                  <a:pt x="83083" y="0"/>
                </a:lnTo>
                <a:lnTo>
                  <a:pt x="0" y="0"/>
                </a:lnTo>
                <a:lnTo>
                  <a:pt x="0" y="83083"/>
                </a:lnTo>
                <a:close/>
              </a:path>
            </a:pathLst>
          </a:custGeom>
          <a:ln w="12611">
            <a:solidFill>
              <a:srgbClr val="1BAADE"/>
            </a:solidFill>
          </a:ln>
        </p:spPr>
        <p:txBody>
          <a:bodyPr wrap="square" lIns="0" tIns="0" rIns="0" bIns="0" rtlCol="0"/>
          <a:lstStyle/>
          <a:p>
            <a:endParaRPr>
              <a:solidFill>
                <a:prstClr val="black"/>
              </a:solidFill>
              <a:latin typeface="Calibri"/>
            </a:endParaRPr>
          </a:p>
        </p:txBody>
      </p:sp>
      <p:sp>
        <p:nvSpPr>
          <p:cNvPr id="18" name="object 18"/>
          <p:cNvSpPr/>
          <p:nvPr/>
        </p:nvSpPr>
        <p:spPr>
          <a:xfrm>
            <a:off x="1480643" y="2800173"/>
            <a:ext cx="83185" cy="83185"/>
          </a:xfrm>
          <a:custGeom>
            <a:avLst/>
            <a:gdLst/>
            <a:ahLst/>
            <a:cxnLst/>
            <a:rect l="l" t="t" r="r" b="b"/>
            <a:pathLst>
              <a:path w="83184" h="83185">
                <a:moveTo>
                  <a:pt x="0" y="83083"/>
                </a:moveTo>
                <a:lnTo>
                  <a:pt x="83083" y="83083"/>
                </a:lnTo>
                <a:lnTo>
                  <a:pt x="83083" y="0"/>
                </a:lnTo>
                <a:lnTo>
                  <a:pt x="0" y="0"/>
                </a:lnTo>
                <a:lnTo>
                  <a:pt x="0" y="83083"/>
                </a:lnTo>
                <a:close/>
              </a:path>
            </a:pathLst>
          </a:custGeom>
          <a:ln w="12611">
            <a:solidFill>
              <a:srgbClr val="1BAADE"/>
            </a:solidFill>
          </a:ln>
        </p:spPr>
        <p:txBody>
          <a:bodyPr wrap="square" lIns="0" tIns="0" rIns="0" bIns="0" rtlCol="0"/>
          <a:lstStyle/>
          <a:p>
            <a:endParaRPr>
              <a:solidFill>
                <a:prstClr val="black"/>
              </a:solidFill>
              <a:latin typeface="Calibri"/>
            </a:endParaRPr>
          </a:p>
        </p:txBody>
      </p:sp>
      <p:sp>
        <p:nvSpPr>
          <p:cNvPr id="19" name="object 19"/>
          <p:cNvSpPr/>
          <p:nvPr/>
        </p:nvSpPr>
        <p:spPr>
          <a:xfrm>
            <a:off x="1480643" y="2430273"/>
            <a:ext cx="83185" cy="83185"/>
          </a:xfrm>
          <a:custGeom>
            <a:avLst/>
            <a:gdLst/>
            <a:ahLst/>
            <a:cxnLst/>
            <a:rect l="l" t="t" r="r" b="b"/>
            <a:pathLst>
              <a:path w="83184" h="83185">
                <a:moveTo>
                  <a:pt x="0" y="83083"/>
                </a:moveTo>
                <a:lnTo>
                  <a:pt x="83083" y="83083"/>
                </a:lnTo>
                <a:lnTo>
                  <a:pt x="83083" y="0"/>
                </a:lnTo>
                <a:lnTo>
                  <a:pt x="0" y="0"/>
                </a:lnTo>
                <a:lnTo>
                  <a:pt x="0" y="83083"/>
                </a:lnTo>
                <a:close/>
              </a:path>
            </a:pathLst>
          </a:custGeom>
          <a:ln w="12611">
            <a:solidFill>
              <a:srgbClr val="1BAADE"/>
            </a:solidFill>
          </a:ln>
        </p:spPr>
        <p:txBody>
          <a:bodyPr wrap="square" lIns="0" tIns="0" rIns="0" bIns="0" rtlCol="0"/>
          <a:lstStyle/>
          <a:p>
            <a:endParaRPr>
              <a:solidFill>
                <a:prstClr val="black"/>
              </a:solidFill>
              <a:latin typeface="Calibri"/>
            </a:endParaRPr>
          </a:p>
        </p:txBody>
      </p:sp>
      <p:grpSp>
        <p:nvGrpSpPr>
          <p:cNvPr id="20" name="object 20"/>
          <p:cNvGrpSpPr/>
          <p:nvPr/>
        </p:nvGrpSpPr>
        <p:grpSpPr>
          <a:xfrm>
            <a:off x="1234735" y="2594528"/>
            <a:ext cx="170815" cy="120014"/>
            <a:chOff x="1222034" y="2594528"/>
            <a:chExt cx="170815" cy="120014"/>
          </a:xfrm>
        </p:grpSpPr>
        <p:sp>
          <p:nvSpPr>
            <p:cNvPr id="21" name="object 21"/>
            <p:cNvSpPr/>
            <p:nvPr/>
          </p:nvSpPr>
          <p:spPr>
            <a:xfrm>
              <a:off x="1261151" y="2654355"/>
              <a:ext cx="107950" cy="0"/>
            </a:xfrm>
            <a:custGeom>
              <a:avLst/>
              <a:gdLst/>
              <a:ahLst/>
              <a:cxnLst/>
              <a:rect l="l" t="t" r="r" b="b"/>
              <a:pathLst>
                <a:path w="107950">
                  <a:moveTo>
                    <a:pt x="0" y="0"/>
                  </a:moveTo>
                  <a:lnTo>
                    <a:pt x="107467" y="0"/>
                  </a:lnTo>
                </a:path>
              </a:pathLst>
            </a:custGeom>
            <a:ln w="16827">
              <a:solidFill>
                <a:srgbClr val="1BAADE"/>
              </a:solidFill>
              <a:prstDash val="dot"/>
            </a:ln>
          </p:spPr>
          <p:txBody>
            <a:bodyPr wrap="square" lIns="0" tIns="0" rIns="0" bIns="0" rtlCol="0"/>
            <a:lstStyle/>
            <a:p>
              <a:endParaRPr>
                <a:solidFill>
                  <a:prstClr val="black"/>
                </a:solidFill>
                <a:latin typeface="Calibri"/>
              </a:endParaRPr>
            </a:p>
          </p:txBody>
        </p:sp>
        <p:sp>
          <p:nvSpPr>
            <p:cNvPr id="22" name="object 22"/>
            <p:cNvSpPr/>
            <p:nvPr/>
          </p:nvSpPr>
          <p:spPr>
            <a:xfrm>
              <a:off x="1222032" y="2645943"/>
              <a:ext cx="170815" cy="17145"/>
            </a:xfrm>
            <a:custGeom>
              <a:avLst/>
              <a:gdLst/>
              <a:ahLst/>
              <a:cxnLst/>
              <a:rect l="l" t="t" r="r" b="b"/>
              <a:pathLst>
                <a:path w="170815" h="17144">
                  <a:moveTo>
                    <a:pt x="16827" y="8420"/>
                  </a:moveTo>
                  <a:lnTo>
                    <a:pt x="14363" y="2463"/>
                  </a:lnTo>
                  <a:lnTo>
                    <a:pt x="8407" y="0"/>
                  </a:lnTo>
                  <a:lnTo>
                    <a:pt x="2463" y="2463"/>
                  </a:lnTo>
                  <a:lnTo>
                    <a:pt x="0" y="8420"/>
                  </a:lnTo>
                  <a:lnTo>
                    <a:pt x="2463" y="14363"/>
                  </a:lnTo>
                  <a:lnTo>
                    <a:pt x="8407" y="16827"/>
                  </a:lnTo>
                  <a:lnTo>
                    <a:pt x="14363" y="14363"/>
                  </a:lnTo>
                  <a:lnTo>
                    <a:pt x="16827" y="8420"/>
                  </a:lnTo>
                  <a:close/>
                </a:path>
                <a:path w="170815" h="17144">
                  <a:moveTo>
                    <a:pt x="170345" y="8420"/>
                  </a:moveTo>
                  <a:lnTo>
                    <a:pt x="167881" y="2463"/>
                  </a:lnTo>
                  <a:lnTo>
                    <a:pt x="161925" y="0"/>
                  </a:lnTo>
                  <a:lnTo>
                    <a:pt x="155981" y="2463"/>
                  </a:lnTo>
                  <a:lnTo>
                    <a:pt x="153517" y="8420"/>
                  </a:lnTo>
                  <a:lnTo>
                    <a:pt x="155981" y="14363"/>
                  </a:lnTo>
                  <a:lnTo>
                    <a:pt x="161925" y="16827"/>
                  </a:lnTo>
                  <a:lnTo>
                    <a:pt x="167881" y="14363"/>
                  </a:lnTo>
                  <a:lnTo>
                    <a:pt x="170345" y="8420"/>
                  </a:lnTo>
                  <a:close/>
                </a:path>
              </a:pathLst>
            </a:custGeom>
            <a:solidFill>
              <a:srgbClr val="1BAADE"/>
            </a:solidFill>
          </p:spPr>
          <p:txBody>
            <a:bodyPr wrap="square" lIns="0" tIns="0" rIns="0" bIns="0" rtlCol="0"/>
            <a:lstStyle/>
            <a:p>
              <a:endParaRPr>
                <a:solidFill>
                  <a:prstClr val="black"/>
                </a:solidFill>
                <a:latin typeface="Calibri"/>
              </a:endParaRPr>
            </a:p>
          </p:txBody>
        </p:sp>
        <p:sp>
          <p:nvSpPr>
            <p:cNvPr id="23" name="object 23"/>
            <p:cNvSpPr/>
            <p:nvPr/>
          </p:nvSpPr>
          <p:spPr>
            <a:xfrm>
              <a:off x="1328666" y="2602942"/>
              <a:ext cx="55880" cy="102870"/>
            </a:xfrm>
            <a:custGeom>
              <a:avLst/>
              <a:gdLst/>
              <a:ahLst/>
              <a:cxnLst/>
              <a:rect l="l" t="t" r="r" b="b"/>
              <a:pathLst>
                <a:path w="55880" h="102869">
                  <a:moveTo>
                    <a:pt x="0" y="0"/>
                  </a:moveTo>
                  <a:lnTo>
                    <a:pt x="55295" y="51409"/>
                  </a:lnTo>
                  <a:lnTo>
                    <a:pt x="0" y="102831"/>
                  </a:lnTo>
                </a:path>
              </a:pathLst>
            </a:custGeom>
            <a:ln w="16827">
              <a:solidFill>
                <a:srgbClr val="1BAADE"/>
              </a:solidFill>
            </a:ln>
          </p:spPr>
          <p:txBody>
            <a:bodyPr wrap="square" lIns="0" tIns="0" rIns="0" bIns="0" rtlCol="0"/>
            <a:lstStyle/>
            <a:p>
              <a:endParaRPr>
                <a:solidFill>
                  <a:prstClr val="black"/>
                </a:solidFill>
                <a:latin typeface="Calibri"/>
              </a:endParaRPr>
            </a:p>
          </p:txBody>
        </p:sp>
      </p:grpSp>
      <p:pic>
        <p:nvPicPr>
          <p:cNvPr id="24" name="object 24"/>
          <p:cNvPicPr/>
          <p:nvPr/>
        </p:nvPicPr>
        <p:blipFill>
          <a:blip r:embed="rId6" cstate="print"/>
          <a:stretch>
            <a:fillRect/>
          </a:stretch>
        </p:blipFill>
        <p:spPr>
          <a:xfrm>
            <a:off x="1257791" y="2762307"/>
            <a:ext cx="125380" cy="125374"/>
          </a:xfrm>
          <a:prstGeom prst="rect">
            <a:avLst/>
          </a:prstGeom>
        </p:spPr>
      </p:pic>
      <p:pic>
        <p:nvPicPr>
          <p:cNvPr id="25" name="object 25"/>
          <p:cNvPicPr/>
          <p:nvPr/>
        </p:nvPicPr>
        <p:blipFill>
          <a:blip r:embed="rId7" cstate="print"/>
          <a:stretch>
            <a:fillRect/>
          </a:stretch>
        </p:blipFill>
        <p:spPr>
          <a:xfrm>
            <a:off x="1257791" y="2423478"/>
            <a:ext cx="125374" cy="125382"/>
          </a:xfrm>
          <a:prstGeom prst="rect">
            <a:avLst/>
          </a:prstGeom>
        </p:spPr>
      </p:pic>
      <p:grpSp>
        <p:nvGrpSpPr>
          <p:cNvPr id="26" name="object 26"/>
          <p:cNvGrpSpPr/>
          <p:nvPr/>
        </p:nvGrpSpPr>
        <p:grpSpPr>
          <a:xfrm>
            <a:off x="4591874" y="2445512"/>
            <a:ext cx="438784" cy="440055"/>
            <a:chOff x="4579174" y="2445511"/>
            <a:chExt cx="438784" cy="440055"/>
          </a:xfrm>
        </p:grpSpPr>
        <p:sp>
          <p:nvSpPr>
            <p:cNvPr id="27" name="object 27"/>
            <p:cNvSpPr/>
            <p:nvPr/>
          </p:nvSpPr>
          <p:spPr>
            <a:xfrm>
              <a:off x="4579163" y="2445524"/>
              <a:ext cx="438784" cy="440055"/>
            </a:xfrm>
            <a:custGeom>
              <a:avLst/>
              <a:gdLst/>
              <a:ahLst/>
              <a:cxnLst/>
              <a:rect l="l" t="t" r="r" b="b"/>
              <a:pathLst>
                <a:path w="438785" h="440055">
                  <a:moveTo>
                    <a:pt x="191770" y="271449"/>
                  </a:moveTo>
                  <a:lnTo>
                    <a:pt x="166306" y="245986"/>
                  </a:lnTo>
                  <a:lnTo>
                    <a:pt x="0" y="401269"/>
                  </a:lnTo>
                  <a:lnTo>
                    <a:pt x="37338" y="439458"/>
                  </a:lnTo>
                  <a:lnTo>
                    <a:pt x="191770" y="271449"/>
                  </a:lnTo>
                  <a:close/>
                </a:path>
                <a:path w="438785" h="440055">
                  <a:moveTo>
                    <a:pt x="438492" y="118872"/>
                  </a:moveTo>
                  <a:lnTo>
                    <a:pt x="425234" y="76835"/>
                  </a:lnTo>
                  <a:lnTo>
                    <a:pt x="404698" y="47891"/>
                  </a:lnTo>
                  <a:lnTo>
                    <a:pt x="404698" y="140614"/>
                  </a:lnTo>
                  <a:lnTo>
                    <a:pt x="396760" y="180378"/>
                  </a:lnTo>
                  <a:lnTo>
                    <a:pt x="372935" y="214820"/>
                  </a:lnTo>
                  <a:lnTo>
                    <a:pt x="337159" y="238467"/>
                  </a:lnTo>
                  <a:lnTo>
                    <a:pt x="296722" y="246341"/>
                  </a:lnTo>
                  <a:lnTo>
                    <a:pt x="256628" y="238467"/>
                  </a:lnTo>
                  <a:lnTo>
                    <a:pt x="221907" y="214820"/>
                  </a:lnTo>
                  <a:lnTo>
                    <a:pt x="198069" y="179349"/>
                  </a:lnTo>
                  <a:lnTo>
                    <a:pt x="190131" y="139242"/>
                  </a:lnTo>
                  <a:lnTo>
                    <a:pt x="198069" y="99479"/>
                  </a:lnTo>
                  <a:lnTo>
                    <a:pt x="221907" y="65024"/>
                  </a:lnTo>
                  <a:lnTo>
                    <a:pt x="257670" y="41389"/>
                  </a:lnTo>
                  <a:lnTo>
                    <a:pt x="298107" y="33515"/>
                  </a:lnTo>
                  <a:lnTo>
                    <a:pt x="338188" y="41389"/>
                  </a:lnTo>
                  <a:lnTo>
                    <a:pt x="372935" y="65024"/>
                  </a:lnTo>
                  <a:lnTo>
                    <a:pt x="396760" y="100507"/>
                  </a:lnTo>
                  <a:lnTo>
                    <a:pt x="404698" y="140614"/>
                  </a:lnTo>
                  <a:lnTo>
                    <a:pt x="404698" y="47891"/>
                  </a:lnTo>
                  <a:lnTo>
                    <a:pt x="398716" y="39446"/>
                  </a:lnTo>
                  <a:lnTo>
                    <a:pt x="390398" y="33515"/>
                  </a:lnTo>
                  <a:lnTo>
                    <a:pt x="361899" y="13144"/>
                  </a:lnTo>
                  <a:lnTo>
                    <a:pt x="319963" y="0"/>
                  </a:lnTo>
                  <a:lnTo>
                    <a:pt x="276174" y="0"/>
                  </a:lnTo>
                  <a:lnTo>
                    <a:pt x="233807" y="13144"/>
                  </a:lnTo>
                  <a:lnTo>
                    <a:pt x="196113" y="39446"/>
                  </a:lnTo>
                  <a:lnTo>
                    <a:pt x="170230" y="73596"/>
                  </a:lnTo>
                  <a:lnTo>
                    <a:pt x="156540" y="112649"/>
                  </a:lnTo>
                  <a:lnTo>
                    <a:pt x="154876" y="153619"/>
                  </a:lnTo>
                  <a:lnTo>
                    <a:pt x="165049" y="193548"/>
                  </a:lnTo>
                  <a:lnTo>
                    <a:pt x="186905" y="229438"/>
                  </a:lnTo>
                  <a:lnTo>
                    <a:pt x="186905" y="231267"/>
                  </a:lnTo>
                  <a:lnTo>
                    <a:pt x="254711" y="275336"/>
                  </a:lnTo>
                  <a:lnTo>
                    <a:pt x="305244" y="281508"/>
                  </a:lnTo>
                  <a:lnTo>
                    <a:pt x="355079" y="269862"/>
                  </a:lnTo>
                  <a:lnTo>
                    <a:pt x="389915" y="246341"/>
                  </a:lnTo>
                  <a:lnTo>
                    <a:pt x="398716" y="240398"/>
                  </a:lnTo>
                  <a:lnTo>
                    <a:pt x="425234" y="203898"/>
                  </a:lnTo>
                  <a:lnTo>
                    <a:pt x="438492" y="162306"/>
                  </a:lnTo>
                  <a:lnTo>
                    <a:pt x="438492" y="118872"/>
                  </a:lnTo>
                  <a:close/>
                </a:path>
              </a:pathLst>
            </a:custGeom>
            <a:solidFill>
              <a:srgbClr val="C32273"/>
            </a:solidFill>
          </p:spPr>
          <p:txBody>
            <a:bodyPr wrap="square" lIns="0" tIns="0" rIns="0" bIns="0" rtlCol="0"/>
            <a:lstStyle/>
            <a:p>
              <a:endParaRPr>
                <a:solidFill>
                  <a:prstClr val="black"/>
                </a:solidFill>
                <a:latin typeface="Calibri"/>
              </a:endParaRPr>
            </a:p>
          </p:txBody>
        </p:sp>
        <p:pic>
          <p:nvPicPr>
            <p:cNvPr id="28" name="object 28"/>
            <p:cNvPicPr/>
            <p:nvPr/>
          </p:nvPicPr>
          <p:blipFill>
            <a:blip r:embed="rId8" cstate="print"/>
            <a:stretch>
              <a:fillRect/>
            </a:stretch>
          </p:blipFill>
          <p:spPr>
            <a:xfrm>
              <a:off x="4883791" y="2530290"/>
              <a:ext cx="78920" cy="142557"/>
            </a:xfrm>
            <a:prstGeom prst="rect">
              <a:avLst/>
            </a:prstGeom>
          </p:spPr>
        </p:pic>
      </p:grpSp>
      <p:grpSp>
        <p:nvGrpSpPr>
          <p:cNvPr id="29" name="object 29"/>
          <p:cNvGrpSpPr/>
          <p:nvPr/>
        </p:nvGrpSpPr>
        <p:grpSpPr>
          <a:xfrm>
            <a:off x="945389" y="3030279"/>
            <a:ext cx="10074275" cy="107314"/>
            <a:chOff x="932688" y="3030279"/>
            <a:chExt cx="10074275" cy="107314"/>
          </a:xfrm>
        </p:grpSpPr>
        <p:sp>
          <p:nvSpPr>
            <p:cNvPr id="30" name="object 30"/>
            <p:cNvSpPr/>
            <p:nvPr/>
          </p:nvSpPr>
          <p:spPr>
            <a:xfrm>
              <a:off x="939038" y="3083920"/>
              <a:ext cx="10061575" cy="0"/>
            </a:xfrm>
            <a:custGeom>
              <a:avLst/>
              <a:gdLst/>
              <a:ahLst/>
              <a:cxnLst/>
              <a:rect l="l" t="t" r="r" b="b"/>
              <a:pathLst>
                <a:path w="10061575">
                  <a:moveTo>
                    <a:pt x="0" y="0"/>
                  </a:moveTo>
                  <a:lnTo>
                    <a:pt x="10061016" y="0"/>
                  </a:lnTo>
                </a:path>
              </a:pathLst>
            </a:custGeom>
            <a:ln w="12700">
              <a:solidFill>
                <a:srgbClr val="D82284"/>
              </a:solidFill>
            </a:ln>
          </p:spPr>
          <p:txBody>
            <a:bodyPr wrap="square" lIns="0" tIns="0" rIns="0" bIns="0" rtlCol="0"/>
            <a:lstStyle/>
            <a:p>
              <a:endParaRPr>
                <a:solidFill>
                  <a:prstClr val="black"/>
                </a:solidFill>
                <a:latin typeface="Calibri"/>
              </a:endParaRPr>
            </a:p>
          </p:txBody>
        </p:sp>
        <p:sp>
          <p:nvSpPr>
            <p:cNvPr id="31" name="object 31"/>
            <p:cNvSpPr/>
            <p:nvPr/>
          </p:nvSpPr>
          <p:spPr>
            <a:xfrm>
              <a:off x="939038" y="3055345"/>
              <a:ext cx="0" cy="57150"/>
            </a:xfrm>
            <a:custGeom>
              <a:avLst/>
              <a:gdLst/>
              <a:ahLst/>
              <a:cxnLst/>
              <a:rect l="l" t="t" r="r" b="b"/>
              <a:pathLst>
                <a:path h="57150">
                  <a:moveTo>
                    <a:pt x="0" y="0"/>
                  </a:moveTo>
                  <a:lnTo>
                    <a:pt x="0" y="57150"/>
                  </a:lnTo>
                </a:path>
              </a:pathLst>
            </a:custGeom>
            <a:ln w="12700">
              <a:solidFill>
                <a:srgbClr val="D82284"/>
              </a:solidFill>
            </a:ln>
          </p:spPr>
          <p:txBody>
            <a:bodyPr wrap="square" lIns="0" tIns="0" rIns="0" bIns="0" rtlCol="0"/>
            <a:lstStyle/>
            <a:p>
              <a:endParaRPr>
                <a:solidFill>
                  <a:prstClr val="black"/>
                </a:solidFill>
                <a:latin typeface="Calibri"/>
              </a:endParaRPr>
            </a:p>
          </p:txBody>
        </p:sp>
        <p:sp>
          <p:nvSpPr>
            <p:cNvPr id="32" name="object 32"/>
            <p:cNvSpPr/>
            <p:nvPr/>
          </p:nvSpPr>
          <p:spPr>
            <a:xfrm>
              <a:off x="10949185" y="3036629"/>
              <a:ext cx="51435" cy="94615"/>
            </a:xfrm>
            <a:custGeom>
              <a:avLst/>
              <a:gdLst/>
              <a:ahLst/>
              <a:cxnLst/>
              <a:rect l="l" t="t" r="r" b="b"/>
              <a:pathLst>
                <a:path w="51434" h="94614">
                  <a:moveTo>
                    <a:pt x="0" y="0"/>
                  </a:moveTo>
                  <a:lnTo>
                    <a:pt x="50863" y="47294"/>
                  </a:lnTo>
                  <a:lnTo>
                    <a:pt x="0" y="94576"/>
                  </a:lnTo>
                </a:path>
              </a:pathLst>
            </a:custGeom>
            <a:ln w="12700">
              <a:solidFill>
                <a:srgbClr val="D82284"/>
              </a:solidFill>
            </a:ln>
          </p:spPr>
          <p:txBody>
            <a:bodyPr wrap="square" lIns="0" tIns="0" rIns="0" bIns="0" rtlCol="0"/>
            <a:lstStyle/>
            <a:p>
              <a:endParaRPr>
                <a:solidFill>
                  <a:prstClr val="black"/>
                </a:solidFill>
                <a:latin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22076" y="6000435"/>
            <a:ext cx="870508" cy="743265"/>
          </a:xfrm>
          <a:prstGeom prst="rect">
            <a:avLst/>
          </a:prstGeom>
        </p:spPr>
      </p:pic>
      <p:sp>
        <p:nvSpPr>
          <p:cNvPr id="3" name="object 3"/>
          <p:cNvSpPr txBox="1">
            <a:spLocks noGrp="1"/>
          </p:cNvSpPr>
          <p:nvPr>
            <p:ph type="title"/>
          </p:nvPr>
        </p:nvSpPr>
        <p:spPr>
          <a:xfrm>
            <a:off x="2156228" y="663681"/>
            <a:ext cx="7874634" cy="574040"/>
          </a:xfrm>
          <a:prstGeom prst="rect">
            <a:avLst/>
          </a:prstGeom>
        </p:spPr>
        <p:txBody>
          <a:bodyPr vert="horz" wrap="square" lIns="0" tIns="12700" rIns="0" bIns="0" rtlCol="0">
            <a:spAutoFit/>
          </a:bodyPr>
          <a:lstStyle/>
          <a:p>
            <a:pPr marL="12700">
              <a:spcBef>
                <a:spcPts val="100"/>
              </a:spcBef>
              <a:tabLst>
                <a:tab pos="1915160" algn="l"/>
                <a:tab pos="5287645" algn="l"/>
                <a:tab pos="6334125" algn="l"/>
              </a:tabLst>
            </a:pPr>
            <a:r>
              <a:rPr sz="3600" b="1" spc="-180" dirty="0">
                <a:solidFill>
                  <a:srgbClr val="1BAADE"/>
                </a:solidFill>
              </a:rPr>
              <a:t>T</a:t>
            </a:r>
            <a:r>
              <a:rPr sz="3600" b="1" dirty="0">
                <a:solidFill>
                  <a:srgbClr val="1BAADE"/>
                </a:solidFill>
              </a:rPr>
              <a:t>urning	Opportunities	in</a:t>
            </a:r>
            <a:r>
              <a:rPr sz="3600" b="1" spc="-55" dirty="0">
                <a:solidFill>
                  <a:srgbClr val="1BAADE"/>
                </a:solidFill>
              </a:rPr>
              <a:t>t</a:t>
            </a:r>
            <a:r>
              <a:rPr sz="3600" b="1" dirty="0">
                <a:solidFill>
                  <a:srgbClr val="1BAADE"/>
                </a:solidFill>
              </a:rPr>
              <a:t>o	</a:t>
            </a:r>
            <a:r>
              <a:rPr sz="3600" b="1" spc="-95" dirty="0">
                <a:solidFill>
                  <a:srgbClr val="1BAADE"/>
                </a:solidFill>
              </a:rPr>
              <a:t>A</a:t>
            </a:r>
            <a:r>
              <a:rPr sz="3600" b="1" dirty="0">
                <a:solidFill>
                  <a:srgbClr val="1BAADE"/>
                </a:solidFill>
              </a:rPr>
              <a:t>ction</a:t>
            </a:r>
            <a:endParaRPr sz="3600"/>
          </a:p>
        </p:txBody>
      </p:sp>
      <p:grpSp>
        <p:nvGrpSpPr>
          <p:cNvPr id="4" name="object 4"/>
          <p:cNvGrpSpPr/>
          <p:nvPr/>
        </p:nvGrpSpPr>
        <p:grpSpPr>
          <a:xfrm>
            <a:off x="12701" y="2002535"/>
            <a:ext cx="11689715" cy="3311525"/>
            <a:chOff x="0" y="2002534"/>
            <a:chExt cx="11689715" cy="3311525"/>
          </a:xfrm>
        </p:grpSpPr>
        <p:pic>
          <p:nvPicPr>
            <p:cNvPr id="5" name="object 5"/>
            <p:cNvPicPr/>
            <p:nvPr/>
          </p:nvPicPr>
          <p:blipFill>
            <a:blip r:embed="rId3" cstate="print"/>
            <a:stretch>
              <a:fillRect/>
            </a:stretch>
          </p:blipFill>
          <p:spPr>
            <a:xfrm>
              <a:off x="0" y="2002535"/>
              <a:ext cx="7022592" cy="3298698"/>
            </a:xfrm>
            <a:prstGeom prst="rect">
              <a:avLst/>
            </a:prstGeom>
          </p:spPr>
        </p:pic>
        <p:sp>
          <p:nvSpPr>
            <p:cNvPr id="6" name="object 6"/>
            <p:cNvSpPr/>
            <p:nvPr/>
          </p:nvSpPr>
          <p:spPr>
            <a:xfrm>
              <a:off x="521208" y="2008884"/>
              <a:ext cx="8790940" cy="0"/>
            </a:xfrm>
            <a:custGeom>
              <a:avLst/>
              <a:gdLst/>
              <a:ahLst/>
              <a:cxnLst/>
              <a:rect l="l" t="t" r="r" b="b"/>
              <a:pathLst>
                <a:path w="8790940">
                  <a:moveTo>
                    <a:pt x="0" y="0"/>
                  </a:moveTo>
                  <a:lnTo>
                    <a:pt x="8790940" y="0"/>
                  </a:lnTo>
                </a:path>
              </a:pathLst>
            </a:custGeom>
            <a:ln w="12700">
              <a:solidFill>
                <a:srgbClr val="D82284"/>
              </a:solidFill>
            </a:ln>
          </p:spPr>
          <p:txBody>
            <a:bodyPr wrap="square" lIns="0" tIns="0" rIns="0" bIns="0" rtlCol="0"/>
            <a:lstStyle/>
            <a:p>
              <a:endParaRPr>
                <a:solidFill>
                  <a:prstClr val="black"/>
                </a:solidFill>
                <a:latin typeface="Calibri"/>
              </a:endParaRPr>
            </a:p>
          </p:txBody>
        </p:sp>
        <p:sp>
          <p:nvSpPr>
            <p:cNvPr id="7" name="object 7"/>
            <p:cNvSpPr/>
            <p:nvPr/>
          </p:nvSpPr>
          <p:spPr>
            <a:xfrm>
              <a:off x="2898648" y="5307582"/>
              <a:ext cx="8790940" cy="0"/>
            </a:xfrm>
            <a:custGeom>
              <a:avLst/>
              <a:gdLst/>
              <a:ahLst/>
              <a:cxnLst/>
              <a:rect l="l" t="t" r="r" b="b"/>
              <a:pathLst>
                <a:path w="8790940">
                  <a:moveTo>
                    <a:pt x="0" y="0"/>
                  </a:moveTo>
                  <a:lnTo>
                    <a:pt x="8790940" y="0"/>
                  </a:lnTo>
                </a:path>
              </a:pathLst>
            </a:custGeom>
            <a:ln w="12700">
              <a:solidFill>
                <a:srgbClr val="D82284"/>
              </a:solidFill>
            </a:ln>
          </p:spPr>
          <p:txBody>
            <a:bodyPr wrap="square" lIns="0" tIns="0" rIns="0" bIns="0" rtlCol="0"/>
            <a:lstStyle/>
            <a:p>
              <a:endParaRPr>
                <a:solidFill>
                  <a:prstClr val="black"/>
                </a:solidFill>
                <a:latin typeface="Calibri"/>
              </a:endParaRPr>
            </a:p>
          </p:txBody>
        </p:sp>
      </p:grpSp>
      <p:sp>
        <p:nvSpPr>
          <p:cNvPr id="8" name="object 8"/>
          <p:cNvSpPr txBox="1"/>
          <p:nvPr/>
        </p:nvSpPr>
        <p:spPr>
          <a:xfrm>
            <a:off x="7481148" y="2514089"/>
            <a:ext cx="3639820" cy="2042795"/>
          </a:xfrm>
          <a:prstGeom prst="rect">
            <a:avLst/>
          </a:prstGeom>
        </p:spPr>
        <p:txBody>
          <a:bodyPr vert="horz" wrap="square" lIns="0" tIns="53340" rIns="0" bIns="0" rtlCol="0">
            <a:spAutoFit/>
          </a:bodyPr>
          <a:lstStyle/>
          <a:p>
            <a:pPr marL="12700" marR="5080">
              <a:lnSpc>
                <a:spcPts val="2600"/>
              </a:lnSpc>
              <a:spcBef>
                <a:spcPts val="420"/>
              </a:spcBef>
            </a:pPr>
            <a:r>
              <a:rPr sz="2400" spc="-35" dirty="0">
                <a:solidFill>
                  <a:srgbClr val="0F7497"/>
                </a:solidFill>
                <a:latin typeface="Gotham"/>
                <a:cs typeface="Gotham"/>
              </a:rPr>
              <a:t>Publicly-posted </a:t>
            </a:r>
            <a:r>
              <a:rPr sz="2400" spc="-30" dirty="0">
                <a:solidFill>
                  <a:srgbClr val="0F7497"/>
                </a:solidFill>
                <a:latin typeface="Gotham"/>
                <a:cs typeface="Gotham"/>
              </a:rPr>
              <a:t> </a:t>
            </a:r>
            <a:r>
              <a:rPr sz="2400" spc="-25" dirty="0">
                <a:solidFill>
                  <a:srgbClr val="0F7497"/>
                </a:solidFill>
                <a:latin typeface="Gotham"/>
                <a:cs typeface="Gotham"/>
              </a:rPr>
              <a:t>Opportunity</a:t>
            </a:r>
            <a:r>
              <a:rPr sz="2400" spc="-90" dirty="0">
                <a:solidFill>
                  <a:srgbClr val="0F7497"/>
                </a:solidFill>
                <a:latin typeface="Gotham"/>
                <a:cs typeface="Gotham"/>
              </a:rPr>
              <a:t> </a:t>
            </a:r>
            <a:r>
              <a:rPr sz="2400" spc="-35" dirty="0">
                <a:solidFill>
                  <a:srgbClr val="0F7497"/>
                </a:solidFill>
                <a:latin typeface="Gotham"/>
                <a:cs typeface="Gotham"/>
              </a:rPr>
              <a:t>Statements</a:t>
            </a:r>
            <a:endParaRPr sz="2400">
              <a:solidFill>
                <a:prstClr val="black"/>
              </a:solidFill>
              <a:latin typeface="Gotham"/>
              <a:cs typeface="Gotham"/>
            </a:endParaRPr>
          </a:p>
          <a:p>
            <a:pPr marL="12700" marR="38735">
              <a:lnSpc>
                <a:spcPts val="5200"/>
              </a:lnSpc>
              <a:spcBef>
                <a:spcPts val="320"/>
              </a:spcBef>
            </a:pPr>
            <a:r>
              <a:rPr sz="2400" spc="-35" dirty="0">
                <a:solidFill>
                  <a:srgbClr val="0F7497"/>
                </a:solidFill>
                <a:latin typeface="Gotham"/>
                <a:cs typeface="Gotham"/>
              </a:rPr>
              <a:t>Flexible</a:t>
            </a:r>
            <a:r>
              <a:rPr sz="2400" spc="-65" dirty="0">
                <a:solidFill>
                  <a:srgbClr val="0F7497"/>
                </a:solidFill>
                <a:latin typeface="Gotham"/>
                <a:cs typeface="Gotham"/>
              </a:rPr>
              <a:t> </a:t>
            </a:r>
            <a:r>
              <a:rPr sz="2400" spc="-30" dirty="0">
                <a:solidFill>
                  <a:srgbClr val="0F7497"/>
                </a:solidFill>
                <a:latin typeface="Gotham"/>
                <a:cs typeface="Gotham"/>
              </a:rPr>
              <a:t>cohort</a:t>
            </a:r>
            <a:r>
              <a:rPr sz="2400" spc="-60" dirty="0">
                <a:solidFill>
                  <a:srgbClr val="0F7497"/>
                </a:solidFill>
                <a:latin typeface="Gotham"/>
                <a:cs typeface="Gotham"/>
              </a:rPr>
              <a:t> </a:t>
            </a:r>
            <a:r>
              <a:rPr sz="2400" spc="-45" dirty="0">
                <a:solidFill>
                  <a:srgbClr val="0F7497"/>
                </a:solidFill>
                <a:latin typeface="Gotham"/>
                <a:cs typeface="Gotham"/>
              </a:rPr>
              <a:t>program </a:t>
            </a:r>
            <a:r>
              <a:rPr sz="2400" spc="-705" dirty="0">
                <a:solidFill>
                  <a:srgbClr val="0F7497"/>
                </a:solidFill>
                <a:latin typeface="Gotham"/>
                <a:cs typeface="Gotham"/>
              </a:rPr>
              <a:t> </a:t>
            </a:r>
            <a:r>
              <a:rPr sz="2400" spc="-30" dirty="0">
                <a:solidFill>
                  <a:srgbClr val="0F7497"/>
                </a:solidFill>
                <a:latin typeface="Gotham"/>
                <a:cs typeface="Gotham"/>
              </a:rPr>
              <a:t>Onsite</a:t>
            </a:r>
            <a:r>
              <a:rPr sz="2400" spc="-65" dirty="0">
                <a:solidFill>
                  <a:srgbClr val="0F7497"/>
                </a:solidFill>
                <a:latin typeface="Gotham"/>
                <a:cs typeface="Gotham"/>
              </a:rPr>
              <a:t> </a:t>
            </a:r>
            <a:r>
              <a:rPr sz="2400" spc="-20" dirty="0">
                <a:solidFill>
                  <a:srgbClr val="0F7497"/>
                </a:solidFill>
                <a:latin typeface="Gotham"/>
                <a:cs typeface="Gotham"/>
              </a:rPr>
              <a:t>R&amp;D</a:t>
            </a:r>
            <a:r>
              <a:rPr sz="2400" spc="-60" dirty="0">
                <a:solidFill>
                  <a:srgbClr val="0F7497"/>
                </a:solidFill>
                <a:latin typeface="Gotham"/>
                <a:cs typeface="Gotham"/>
              </a:rPr>
              <a:t> </a:t>
            </a:r>
            <a:r>
              <a:rPr sz="2400" spc="-20" dirty="0">
                <a:solidFill>
                  <a:srgbClr val="0F7497"/>
                </a:solidFill>
                <a:latin typeface="Gotham"/>
                <a:cs typeface="Gotham"/>
              </a:rPr>
              <a:t>and</a:t>
            </a:r>
            <a:r>
              <a:rPr sz="2400" spc="-60" dirty="0">
                <a:solidFill>
                  <a:srgbClr val="0F7497"/>
                </a:solidFill>
                <a:latin typeface="Gotham"/>
                <a:cs typeface="Gotham"/>
              </a:rPr>
              <a:t> </a:t>
            </a:r>
            <a:r>
              <a:rPr sz="2400" spc="-35" dirty="0">
                <a:solidFill>
                  <a:srgbClr val="0F7497"/>
                </a:solidFill>
                <a:latin typeface="Gotham"/>
                <a:cs typeface="Gotham"/>
              </a:rPr>
              <a:t>testing</a:t>
            </a:r>
            <a:endParaRPr sz="2400">
              <a:solidFill>
                <a:prstClr val="black"/>
              </a:solidFill>
              <a:latin typeface="Gotham"/>
              <a:cs typeface="Gotha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99721" y="1965961"/>
            <a:ext cx="7874499" cy="3831615"/>
          </a:xfrm>
          <a:prstGeom prst="rect">
            <a:avLst/>
          </a:prstGeom>
        </p:spPr>
      </p:pic>
      <p:pic>
        <p:nvPicPr>
          <p:cNvPr id="3" name="object 3"/>
          <p:cNvPicPr/>
          <p:nvPr/>
        </p:nvPicPr>
        <p:blipFill>
          <a:blip r:embed="rId3" cstate="print"/>
          <a:stretch>
            <a:fillRect/>
          </a:stretch>
        </p:blipFill>
        <p:spPr>
          <a:xfrm>
            <a:off x="11022076" y="6000435"/>
            <a:ext cx="870508" cy="743265"/>
          </a:xfrm>
          <a:prstGeom prst="rect">
            <a:avLst/>
          </a:prstGeom>
        </p:spPr>
      </p:pic>
      <p:sp>
        <p:nvSpPr>
          <p:cNvPr id="4" name="object 4"/>
          <p:cNvSpPr txBox="1">
            <a:spLocks noGrp="1"/>
          </p:cNvSpPr>
          <p:nvPr>
            <p:ph type="title"/>
          </p:nvPr>
        </p:nvSpPr>
        <p:spPr>
          <a:xfrm>
            <a:off x="2562651" y="663681"/>
            <a:ext cx="7061834" cy="574040"/>
          </a:xfrm>
          <a:prstGeom prst="rect">
            <a:avLst/>
          </a:prstGeom>
        </p:spPr>
        <p:txBody>
          <a:bodyPr vert="horz" wrap="square" lIns="0" tIns="12700" rIns="0" bIns="0" rtlCol="0">
            <a:spAutoFit/>
          </a:bodyPr>
          <a:lstStyle/>
          <a:p>
            <a:pPr marL="12700">
              <a:spcBef>
                <a:spcPts val="100"/>
              </a:spcBef>
              <a:tabLst>
                <a:tab pos="2609850" algn="l"/>
                <a:tab pos="4975225" algn="l"/>
                <a:tab pos="5430520" algn="l"/>
              </a:tabLst>
            </a:pPr>
            <a:r>
              <a:rPr sz="3600" b="1" dirty="0">
                <a:solidFill>
                  <a:srgbClr val="1BAADE"/>
                </a:solidFill>
              </a:rPr>
              <a:t>Inn</a:t>
            </a:r>
            <a:r>
              <a:rPr sz="3600" b="1" spc="-110" dirty="0">
                <a:solidFill>
                  <a:srgbClr val="1BAADE"/>
                </a:solidFill>
              </a:rPr>
              <a:t>o</a:t>
            </a:r>
            <a:r>
              <a:rPr sz="3600" b="1" spc="-90" dirty="0">
                <a:solidFill>
                  <a:srgbClr val="1BAADE"/>
                </a:solidFill>
              </a:rPr>
              <a:t>v</a:t>
            </a:r>
            <a:r>
              <a:rPr sz="3600" b="1" spc="-20" dirty="0">
                <a:solidFill>
                  <a:srgbClr val="1BAADE"/>
                </a:solidFill>
              </a:rPr>
              <a:t>a</a:t>
            </a:r>
            <a:r>
              <a:rPr sz="3600" b="1" dirty="0">
                <a:solidFill>
                  <a:srgbClr val="1BAADE"/>
                </a:solidFill>
              </a:rPr>
              <a:t>tion	E</a:t>
            </a:r>
            <a:r>
              <a:rPr sz="3600" b="1" spc="-55" dirty="0">
                <a:solidFill>
                  <a:srgbClr val="1BAADE"/>
                </a:solidFill>
              </a:rPr>
              <a:t>x</a:t>
            </a:r>
            <a:r>
              <a:rPr sz="3600" b="1" dirty="0">
                <a:solidFill>
                  <a:srgbClr val="1BAADE"/>
                </a:solidFill>
              </a:rPr>
              <a:t>amples	&amp;	Impact</a:t>
            </a:r>
            <a:endParaRPr sz="3600"/>
          </a:p>
        </p:txBody>
      </p:sp>
      <p:grpSp>
        <p:nvGrpSpPr>
          <p:cNvPr id="5" name="object 5"/>
          <p:cNvGrpSpPr/>
          <p:nvPr/>
        </p:nvGrpSpPr>
        <p:grpSpPr>
          <a:xfrm>
            <a:off x="12700" y="1965960"/>
            <a:ext cx="12161520" cy="2322195"/>
            <a:chOff x="0" y="1965959"/>
            <a:chExt cx="12161520" cy="2322195"/>
          </a:xfrm>
        </p:grpSpPr>
        <p:pic>
          <p:nvPicPr>
            <p:cNvPr id="6" name="object 6"/>
            <p:cNvPicPr/>
            <p:nvPr/>
          </p:nvPicPr>
          <p:blipFill>
            <a:blip r:embed="rId4" cstate="print"/>
            <a:stretch>
              <a:fillRect/>
            </a:stretch>
          </p:blipFill>
          <p:spPr>
            <a:xfrm>
              <a:off x="521207" y="1965959"/>
              <a:ext cx="3533170" cy="2321797"/>
            </a:xfrm>
            <a:prstGeom prst="rect">
              <a:avLst/>
            </a:prstGeom>
          </p:spPr>
        </p:pic>
        <p:sp>
          <p:nvSpPr>
            <p:cNvPr id="7" name="object 7"/>
            <p:cNvSpPr/>
            <p:nvPr/>
          </p:nvSpPr>
          <p:spPr>
            <a:xfrm>
              <a:off x="0" y="1965959"/>
              <a:ext cx="12161520" cy="12700"/>
            </a:xfrm>
            <a:custGeom>
              <a:avLst/>
              <a:gdLst/>
              <a:ahLst/>
              <a:cxnLst/>
              <a:rect l="l" t="t" r="r" b="b"/>
              <a:pathLst>
                <a:path w="12161520" h="12700">
                  <a:moveTo>
                    <a:pt x="0" y="0"/>
                  </a:moveTo>
                  <a:lnTo>
                    <a:pt x="0" y="12700"/>
                  </a:lnTo>
                  <a:lnTo>
                    <a:pt x="12161519" y="12700"/>
                  </a:lnTo>
                  <a:lnTo>
                    <a:pt x="12161519" y="0"/>
                  </a:lnTo>
                  <a:lnTo>
                    <a:pt x="0" y="0"/>
                  </a:lnTo>
                  <a:close/>
                </a:path>
              </a:pathLst>
            </a:custGeom>
            <a:solidFill>
              <a:srgbClr val="D82284"/>
            </a:solidFill>
          </p:spPr>
          <p:txBody>
            <a:bodyPr wrap="square" lIns="0" tIns="0" rIns="0" bIns="0" rtlCol="0"/>
            <a:lstStyle/>
            <a:p>
              <a:endParaRPr>
                <a:solidFill>
                  <a:prstClr val="black"/>
                </a:solidFill>
                <a:latin typeface="Calibri"/>
              </a:endParaRPr>
            </a:p>
          </p:txBody>
        </p:sp>
      </p:grpSp>
      <p:grpSp>
        <p:nvGrpSpPr>
          <p:cNvPr id="8" name="object 8"/>
          <p:cNvGrpSpPr/>
          <p:nvPr/>
        </p:nvGrpSpPr>
        <p:grpSpPr>
          <a:xfrm>
            <a:off x="12700" y="4572000"/>
            <a:ext cx="12161520" cy="2286000"/>
            <a:chOff x="0" y="4572000"/>
            <a:chExt cx="12161520" cy="2286000"/>
          </a:xfrm>
        </p:grpSpPr>
        <p:sp>
          <p:nvSpPr>
            <p:cNvPr id="9" name="object 9"/>
            <p:cNvSpPr/>
            <p:nvPr/>
          </p:nvSpPr>
          <p:spPr>
            <a:xfrm>
              <a:off x="0" y="5797565"/>
              <a:ext cx="12161520" cy="12700"/>
            </a:xfrm>
            <a:custGeom>
              <a:avLst/>
              <a:gdLst/>
              <a:ahLst/>
              <a:cxnLst/>
              <a:rect l="l" t="t" r="r" b="b"/>
              <a:pathLst>
                <a:path w="12161520" h="12700">
                  <a:moveTo>
                    <a:pt x="0" y="0"/>
                  </a:moveTo>
                  <a:lnTo>
                    <a:pt x="0" y="12700"/>
                  </a:lnTo>
                  <a:lnTo>
                    <a:pt x="12161519" y="12700"/>
                  </a:lnTo>
                  <a:lnTo>
                    <a:pt x="12161519" y="0"/>
                  </a:lnTo>
                  <a:lnTo>
                    <a:pt x="0" y="0"/>
                  </a:lnTo>
                  <a:close/>
                </a:path>
              </a:pathLst>
            </a:custGeom>
            <a:solidFill>
              <a:srgbClr val="D82284"/>
            </a:solidFill>
          </p:spPr>
          <p:txBody>
            <a:bodyPr wrap="square" lIns="0" tIns="0" rIns="0" bIns="0" rtlCol="0"/>
            <a:lstStyle/>
            <a:p>
              <a:endParaRPr>
                <a:solidFill>
                  <a:prstClr val="black"/>
                </a:solidFill>
                <a:latin typeface="Calibri"/>
              </a:endParaRPr>
            </a:p>
          </p:txBody>
        </p:sp>
        <p:pic>
          <p:nvPicPr>
            <p:cNvPr id="10" name="object 10"/>
            <p:cNvPicPr/>
            <p:nvPr/>
          </p:nvPicPr>
          <p:blipFill>
            <a:blip r:embed="rId5" cstate="print"/>
            <a:stretch>
              <a:fillRect/>
            </a:stretch>
          </p:blipFill>
          <p:spPr>
            <a:xfrm>
              <a:off x="521208" y="4572000"/>
              <a:ext cx="3545912" cy="2285999"/>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22076" y="6000435"/>
            <a:ext cx="870508" cy="743265"/>
          </a:xfrm>
          <a:prstGeom prst="rect">
            <a:avLst/>
          </a:prstGeom>
        </p:spPr>
      </p:pic>
      <p:grpSp>
        <p:nvGrpSpPr>
          <p:cNvPr id="3" name="object 3"/>
          <p:cNvGrpSpPr/>
          <p:nvPr/>
        </p:nvGrpSpPr>
        <p:grpSpPr>
          <a:xfrm>
            <a:off x="2123187" y="2404870"/>
            <a:ext cx="662940" cy="669290"/>
            <a:chOff x="2110487" y="2404870"/>
            <a:chExt cx="662940" cy="669290"/>
          </a:xfrm>
        </p:grpSpPr>
        <p:sp>
          <p:nvSpPr>
            <p:cNvPr id="4" name="object 4"/>
            <p:cNvSpPr/>
            <p:nvPr/>
          </p:nvSpPr>
          <p:spPr>
            <a:xfrm>
              <a:off x="2124774" y="2419158"/>
              <a:ext cx="634365" cy="640715"/>
            </a:xfrm>
            <a:custGeom>
              <a:avLst/>
              <a:gdLst/>
              <a:ahLst/>
              <a:cxnLst/>
              <a:rect l="l" t="t" r="r" b="b"/>
              <a:pathLst>
                <a:path w="634364" h="640714">
                  <a:moveTo>
                    <a:pt x="317182" y="640562"/>
                  </a:moveTo>
                  <a:lnTo>
                    <a:pt x="364052" y="637089"/>
                  </a:lnTo>
                  <a:lnTo>
                    <a:pt x="408787" y="627002"/>
                  </a:lnTo>
                  <a:lnTo>
                    <a:pt x="450896" y="610794"/>
                  </a:lnTo>
                  <a:lnTo>
                    <a:pt x="489889" y="588963"/>
                  </a:lnTo>
                  <a:lnTo>
                    <a:pt x="525275" y="562002"/>
                  </a:lnTo>
                  <a:lnTo>
                    <a:pt x="556564" y="530409"/>
                  </a:lnTo>
                  <a:lnTo>
                    <a:pt x="583263" y="494677"/>
                  </a:lnTo>
                  <a:lnTo>
                    <a:pt x="604884" y="455303"/>
                  </a:lnTo>
                  <a:lnTo>
                    <a:pt x="620935" y="412782"/>
                  </a:lnTo>
                  <a:lnTo>
                    <a:pt x="630925" y="367609"/>
                  </a:lnTo>
                  <a:lnTo>
                    <a:pt x="634365" y="320281"/>
                  </a:lnTo>
                  <a:lnTo>
                    <a:pt x="630925" y="272952"/>
                  </a:lnTo>
                  <a:lnTo>
                    <a:pt x="620935" y="227780"/>
                  </a:lnTo>
                  <a:lnTo>
                    <a:pt x="604884" y="185259"/>
                  </a:lnTo>
                  <a:lnTo>
                    <a:pt x="583263" y="145885"/>
                  </a:lnTo>
                  <a:lnTo>
                    <a:pt x="556564" y="110153"/>
                  </a:lnTo>
                  <a:lnTo>
                    <a:pt x="525275" y="78559"/>
                  </a:lnTo>
                  <a:lnTo>
                    <a:pt x="489889" y="51599"/>
                  </a:lnTo>
                  <a:lnTo>
                    <a:pt x="450896" y="29767"/>
                  </a:lnTo>
                  <a:lnTo>
                    <a:pt x="408787" y="13560"/>
                  </a:lnTo>
                  <a:lnTo>
                    <a:pt x="364052" y="3472"/>
                  </a:lnTo>
                  <a:lnTo>
                    <a:pt x="317182" y="0"/>
                  </a:lnTo>
                  <a:lnTo>
                    <a:pt x="270312" y="3472"/>
                  </a:lnTo>
                  <a:lnTo>
                    <a:pt x="225577" y="13560"/>
                  </a:lnTo>
                  <a:lnTo>
                    <a:pt x="183468" y="29767"/>
                  </a:lnTo>
                  <a:lnTo>
                    <a:pt x="144475" y="51599"/>
                  </a:lnTo>
                  <a:lnTo>
                    <a:pt x="109089" y="78559"/>
                  </a:lnTo>
                  <a:lnTo>
                    <a:pt x="77800" y="110153"/>
                  </a:lnTo>
                  <a:lnTo>
                    <a:pt x="51101" y="145885"/>
                  </a:lnTo>
                  <a:lnTo>
                    <a:pt x="29480" y="185259"/>
                  </a:lnTo>
                  <a:lnTo>
                    <a:pt x="13429" y="227780"/>
                  </a:lnTo>
                  <a:lnTo>
                    <a:pt x="3439" y="272952"/>
                  </a:lnTo>
                  <a:lnTo>
                    <a:pt x="0" y="320281"/>
                  </a:lnTo>
                  <a:lnTo>
                    <a:pt x="3439" y="367609"/>
                  </a:lnTo>
                  <a:lnTo>
                    <a:pt x="13429" y="412782"/>
                  </a:lnTo>
                  <a:lnTo>
                    <a:pt x="29480" y="455303"/>
                  </a:lnTo>
                  <a:lnTo>
                    <a:pt x="51101" y="494677"/>
                  </a:lnTo>
                  <a:lnTo>
                    <a:pt x="77800" y="530409"/>
                  </a:lnTo>
                  <a:lnTo>
                    <a:pt x="109089" y="562002"/>
                  </a:lnTo>
                  <a:lnTo>
                    <a:pt x="144475" y="588963"/>
                  </a:lnTo>
                  <a:lnTo>
                    <a:pt x="183468" y="610794"/>
                  </a:lnTo>
                  <a:lnTo>
                    <a:pt x="225577" y="627002"/>
                  </a:lnTo>
                  <a:lnTo>
                    <a:pt x="270312" y="637089"/>
                  </a:lnTo>
                  <a:lnTo>
                    <a:pt x="317182" y="640562"/>
                  </a:lnTo>
                  <a:close/>
                </a:path>
              </a:pathLst>
            </a:custGeom>
            <a:ln w="28575">
              <a:solidFill>
                <a:srgbClr val="0F7396"/>
              </a:solidFill>
            </a:ln>
          </p:spPr>
          <p:txBody>
            <a:bodyPr wrap="square" lIns="0" tIns="0" rIns="0" bIns="0" rtlCol="0"/>
            <a:lstStyle/>
            <a:p>
              <a:endParaRPr>
                <a:solidFill>
                  <a:prstClr val="black"/>
                </a:solidFill>
                <a:latin typeface="Calibri"/>
              </a:endParaRPr>
            </a:p>
          </p:txBody>
        </p:sp>
        <p:pic>
          <p:nvPicPr>
            <p:cNvPr id="5" name="object 5"/>
            <p:cNvPicPr/>
            <p:nvPr/>
          </p:nvPicPr>
          <p:blipFill>
            <a:blip r:embed="rId3" cstate="print"/>
            <a:stretch>
              <a:fillRect/>
            </a:stretch>
          </p:blipFill>
          <p:spPr>
            <a:xfrm>
              <a:off x="2395754" y="2501413"/>
              <a:ext cx="92405" cy="93268"/>
            </a:xfrm>
            <a:prstGeom prst="rect">
              <a:avLst/>
            </a:prstGeom>
          </p:spPr>
        </p:pic>
        <p:sp>
          <p:nvSpPr>
            <p:cNvPr id="6" name="object 6"/>
            <p:cNvSpPr/>
            <p:nvPr/>
          </p:nvSpPr>
          <p:spPr>
            <a:xfrm>
              <a:off x="2234100" y="2594731"/>
              <a:ext cx="415925" cy="382905"/>
            </a:xfrm>
            <a:custGeom>
              <a:avLst/>
              <a:gdLst/>
              <a:ahLst/>
              <a:cxnLst/>
              <a:rect l="l" t="t" r="r" b="b"/>
              <a:pathLst>
                <a:path w="415925" h="382905">
                  <a:moveTo>
                    <a:pt x="391660" y="0"/>
                  </a:moveTo>
                  <a:lnTo>
                    <a:pt x="377094" y="834"/>
                  </a:lnTo>
                  <a:lnTo>
                    <a:pt x="365044" y="2691"/>
                  </a:lnTo>
                  <a:lnTo>
                    <a:pt x="337776" y="8262"/>
                  </a:lnTo>
                  <a:lnTo>
                    <a:pt x="309974" y="13598"/>
                  </a:lnTo>
                  <a:lnTo>
                    <a:pt x="279361" y="18671"/>
                  </a:lnTo>
                  <a:lnTo>
                    <a:pt x="255653" y="21277"/>
                  </a:lnTo>
                  <a:lnTo>
                    <a:pt x="234036" y="22236"/>
                  </a:lnTo>
                  <a:lnTo>
                    <a:pt x="209695" y="22374"/>
                  </a:lnTo>
                  <a:lnTo>
                    <a:pt x="190690" y="21734"/>
                  </a:lnTo>
                  <a:lnTo>
                    <a:pt x="172056" y="20027"/>
                  </a:lnTo>
                  <a:lnTo>
                    <a:pt x="152674" y="17573"/>
                  </a:lnTo>
                  <a:lnTo>
                    <a:pt x="44446" y="2287"/>
                  </a:lnTo>
                  <a:lnTo>
                    <a:pt x="27069" y="288"/>
                  </a:lnTo>
                  <a:lnTo>
                    <a:pt x="0" y="28641"/>
                  </a:lnTo>
                  <a:lnTo>
                    <a:pt x="1256" y="36906"/>
                  </a:lnTo>
                  <a:lnTo>
                    <a:pt x="6180" y="43937"/>
                  </a:lnTo>
                  <a:lnTo>
                    <a:pt x="16198" y="48701"/>
                  </a:lnTo>
                  <a:lnTo>
                    <a:pt x="86859" y="63517"/>
                  </a:lnTo>
                  <a:lnTo>
                    <a:pt x="128710" y="73391"/>
                  </a:lnTo>
                  <a:lnTo>
                    <a:pt x="150996" y="81619"/>
                  </a:lnTo>
                  <a:lnTo>
                    <a:pt x="153919" y="95533"/>
                  </a:lnTo>
                  <a:lnTo>
                    <a:pt x="151542" y="120564"/>
                  </a:lnTo>
                  <a:lnTo>
                    <a:pt x="146717" y="151356"/>
                  </a:lnTo>
                  <a:lnTo>
                    <a:pt x="142296" y="182559"/>
                  </a:lnTo>
                  <a:lnTo>
                    <a:pt x="134282" y="222091"/>
                  </a:lnTo>
                  <a:lnTo>
                    <a:pt x="120560" y="271706"/>
                  </a:lnTo>
                  <a:lnTo>
                    <a:pt x="98824" y="342756"/>
                  </a:lnTo>
                  <a:lnTo>
                    <a:pt x="98208" y="354442"/>
                  </a:lnTo>
                  <a:lnTo>
                    <a:pt x="102079" y="365497"/>
                  </a:lnTo>
                  <a:lnTo>
                    <a:pt x="109211" y="374469"/>
                  </a:lnTo>
                  <a:lnTo>
                    <a:pt x="118382" y="379904"/>
                  </a:lnTo>
                  <a:lnTo>
                    <a:pt x="127757" y="382402"/>
                  </a:lnTo>
                  <a:lnTo>
                    <a:pt x="136318" y="382117"/>
                  </a:lnTo>
                  <a:lnTo>
                    <a:pt x="144064" y="376921"/>
                  </a:lnTo>
                  <a:lnTo>
                    <a:pt x="150996" y="364689"/>
                  </a:lnTo>
                  <a:lnTo>
                    <a:pt x="209695" y="213280"/>
                  </a:lnTo>
                  <a:lnTo>
                    <a:pt x="252804" y="334554"/>
                  </a:lnTo>
                  <a:lnTo>
                    <a:pt x="264051" y="364689"/>
                  </a:lnTo>
                  <a:lnTo>
                    <a:pt x="271079" y="373850"/>
                  </a:lnTo>
                  <a:lnTo>
                    <a:pt x="281168" y="378702"/>
                  </a:lnTo>
                  <a:lnTo>
                    <a:pt x="292480" y="379875"/>
                  </a:lnTo>
                  <a:lnTo>
                    <a:pt x="303180" y="377999"/>
                  </a:lnTo>
                  <a:lnTo>
                    <a:pt x="312263" y="373370"/>
                  </a:lnTo>
                  <a:lnTo>
                    <a:pt x="318888" y="365359"/>
                  </a:lnTo>
                  <a:lnTo>
                    <a:pt x="321462" y="353210"/>
                  </a:lnTo>
                  <a:lnTo>
                    <a:pt x="318394" y="336165"/>
                  </a:lnTo>
                  <a:lnTo>
                    <a:pt x="308228" y="303766"/>
                  </a:lnTo>
                  <a:lnTo>
                    <a:pt x="279590" y="209340"/>
                  </a:lnTo>
                  <a:lnTo>
                    <a:pt x="270566" y="178177"/>
                  </a:lnTo>
                  <a:lnTo>
                    <a:pt x="266560" y="154446"/>
                  </a:lnTo>
                  <a:lnTo>
                    <a:pt x="264589" y="124955"/>
                  </a:lnTo>
                  <a:lnTo>
                    <a:pt x="265064" y="97935"/>
                  </a:lnTo>
                  <a:lnTo>
                    <a:pt x="268395" y="81619"/>
                  </a:lnTo>
                  <a:lnTo>
                    <a:pt x="287115" y="73458"/>
                  </a:lnTo>
                  <a:lnTo>
                    <a:pt x="323565" y="65709"/>
                  </a:lnTo>
                  <a:lnTo>
                    <a:pt x="362865" y="58784"/>
                  </a:lnTo>
                  <a:lnTo>
                    <a:pt x="390137" y="53095"/>
                  </a:lnTo>
                  <a:lnTo>
                    <a:pt x="403636" y="47443"/>
                  </a:lnTo>
                  <a:lnTo>
                    <a:pt x="411893" y="40131"/>
                  </a:lnTo>
                  <a:lnTo>
                    <a:pt x="415467" y="30796"/>
                  </a:lnTo>
                  <a:lnTo>
                    <a:pt x="414914" y="19072"/>
                  </a:lnTo>
                  <a:lnTo>
                    <a:pt x="410671" y="8412"/>
                  </a:lnTo>
                  <a:lnTo>
                    <a:pt x="402886" y="2290"/>
                  </a:lnTo>
                  <a:lnTo>
                    <a:pt x="391660" y="0"/>
                  </a:lnTo>
                  <a:close/>
                </a:path>
              </a:pathLst>
            </a:custGeom>
            <a:solidFill>
              <a:srgbClr val="1BA9DF"/>
            </a:solidFill>
          </p:spPr>
          <p:txBody>
            <a:bodyPr wrap="square" lIns="0" tIns="0" rIns="0" bIns="0" rtlCol="0"/>
            <a:lstStyle/>
            <a:p>
              <a:endParaRPr>
                <a:solidFill>
                  <a:prstClr val="black"/>
                </a:solidFill>
                <a:latin typeface="Calibri"/>
              </a:endParaRPr>
            </a:p>
          </p:txBody>
        </p:sp>
      </p:grpSp>
      <p:sp>
        <p:nvSpPr>
          <p:cNvPr id="7" name="object 7"/>
          <p:cNvSpPr/>
          <p:nvPr/>
        </p:nvSpPr>
        <p:spPr>
          <a:xfrm>
            <a:off x="4420181" y="2489593"/>
            <a:ext cx="372110" cy="557530"/>
          </a:xfrm>
          <a:custGeom>
            <a:avLst/>
            <a:gdLst/>
            <a:ahLst/>
            <a:cxnLst/>
            <a:rect l="l" t="t" r="r" b="b"/>
            <a:pathLst>
              <a:path w="372110" h="557530">
                <a:moveTo>
                  <a:pt x="185902" y="557390"/>
                </a:moveTo>
                <a:lnTo>
                  <a:pt x="293377" y="400374"/>
                </a:lnTo>
                <a:lnTo>
                  <a:pt x="348567" y="309338"/>
                </a:lnTo>
                <a:lnTo>
                  <a:pt x="368900" y="249457"/>
                </a:lnTo>
                <a:lnTo>
                  <a:pt x="371805" y="185902"/>
                </a:lnTo>
                <a:lnTo>
                  <a:pt x="365164" y="136479"/>
                </a:lnTo>
                <a:lnTo>
                  <a:pt x="346423" y="92070"/>
                </a:lnTo>
                <a:lnTo>
                  <a:pt x="317353" y="54446"/>
                </a:lnTo>
                <a:lnTo>
                  <a:pt x="279729" y="25379"/>
                </a:lnTo>
                <a:lnTo>
                  <a:pt x="235321" y="6640"/>
                </a:lnTo>
                <a:lnTo>
                  <a:pt x="185902" y="0"/>
                </a:lnTo>
                <a:lnTo>
                  <a:pt x="136483" y="6640"/>
                </a:lnTo>
                <a:lnTo>
                  <a:pt x="92075" y="25379"/>
                </a:lnTo>
                <a:lnTo>
                  <a:pt x="54451" y="54446"/>
                </a:lnTo>
                <a:lnTo>
                  <a:pt x="25382" y="92070"/>
                </a:lnTo>
                <a:lnTo>
                  <a:pt x="6640" y="136479"/>
                </a:lnTo>
                <a:lnTo>
                  <a:pt x="0" y="185902"/>
                </a:lnTo>
                <a:lnTo>
                  <a:pt x="29047" y="287260"/>
                </a:lnTo>
                <a:lnTo>
                  <a:pt x="92951" y="410146"/>
                </a:lnTo>
                <a:lnTo>
                  <a:pt x="156855" y="513782"/>
                </a:lnTo>
                <a:lnTo>
                  <a:pt x="185902" y="557390"/>
                </a:lnTo>
                <a:close/>
              </a:path>
            </a:pathLst>
          </a:custGeom>
          <a:ln w="22288">
            <a:solidFill>
              <a:srgbClr val="0F7396"/>
            </a:solidFill>
          </a:ln>
        </p:spPr>
        <p:txBody>
          <a:bodyPr wrap="square" lIns="0" tIns="0" rIns="0" bIns="0" rtlCol="0"/>
          <a:lstStyle/>
          <a:p>
            <a:endParaRPr>
              <a:solidFill>
                <a:prstClr val="black"/>
              </a:solidFill>
              <a:latin typeface="Calibri"/>
            </a:endParaRPr>
          </a:p>
        </p:txBody>
      </p:sp>
      <p:sp>
        <p:nvSpPr>
          <p:cNvPr id="8" name="object 8"/>
          <p:cNvSpPr/>
          <p:nvPr/>
        </p:nvSpPr>
        <p:spPr>
          <a:xfrm>
            <a:off x="4969485" y="2416013"/>
            <a:ext cx="190500" cy="285115"/>
          </a:xfrm>
          <a:custGeom>
            <a:avLst/>
            <a:gdLst/>
            <a:ahLst/>
            <a:cxnLst/>
            <a:rect l="l" t="t" r="r" b="b"/>
            <a:pathLst>
              <a:path w="190500" h="285114">
                <a:moveTo>
                  <a:pt x="95059" y="285026"/>
                </a:moveTo>
                <a:lnTo>
                  <a:pt x="150015" y="204733"/>
                </a:lnTo>
                <a:lnTo>
                  <a:pt x="178236" y="158181"/>
                </a:lnTo>
                <a:lnTo>
                  <a:pt x="188633" y="127559"/>
                </a:lnTo>
                <a:lnTo>
                  <a:pt x="190119" y="95059"/>
                </a:lnTo>
                <a:lnTo>
                  <a:pt x="182649" y="58062"/>
                </a:lnTo>
                <a:lnTo>
                  <a:pt x="162277" y="27846"/>
                </a:lnTo>
                <a:lnTo>
                  <a:pt x="132061" y="7471"/>
                </a:lnTo>
                <a:lnTo>
                  <a:pt x="95059" y="0"/>
                </a:lnTo>
                <a:lnTo>
                  <a:pt x="58057" y="7471"/>
                </a:lnTo>
                <a:lnTo>
                  <a:pt x="27841" y="27846"/>
                </a:lnTo>
                <a:lnTo>
                  <a:pt x="7469" y="58062"/>
                </a:lnTo>
                <a:lnTo>
                  <a:pt x="0" y="95059"/>
                </a:lnTo>
                <a:lnTo>
                  <a:pt x="14853" y="146890"/>
                </a:lnTo>
                <a:lnTo>
                  <a:pt x="47529" y="209730"/>
                </a:lnTo>
                <a:lnTo>
                  <a:pt x="80206" y="262726"/>
                </a:lnTo>
                <a:lnTo>
                  <a:pt x="95059" y="285026"/>
                </a:lnTo>
                <a:close/>
              </a:path>
            </a:pathLst>
          </a:custGeom>
          <a:ln w="22288">
            <a:solidFill>
              <a:srgbClr val="0F7396"/>
            </a:solidFill>
          </a:ln>
        </p:spPr>
        <p:txBody>
          <a:bodyPr wrap="square" lIns="0" tIns="0" rIns="0" bIns="0" rtlCol="0"/>
          <a:lstStyle/>
          <a:p>
            <a:endParaRPr>
              <a:solidFill>
                <a:prstClr val="black"/>
              </a:solidFill>
              <a:latin typeface="Calibri"/>
            </a:endParaRPr>
          </a:p>
        </p:txBody>
      </p:sp>
      <p:pic>
        <p:nvPicPr>
          <p:cNvPr id="9" name="object 9"/>
          <p:cNvPicPr/>
          <p:nvPr/>
        </p:nvPicPr>
        <p:blipFill>
          <a:blip r:embed="rId4" cstate="print"/>
          <a:stretch>
            <a:fillRect/>
          </a:stretch>
        </p:blipFill>
        <p:spPr>
          <a:xfrm>
            <a:off x="4519186" y="2598701"/>
            <a:ext cx="173799" cy="173812"/>
          </a:xfrm>
          <a:prstGeom prst="rect">
            <a:avLst/>
          </a:prstGeom>
        </p:spPr>
      </p:pic>
      <p:pic>
        <p:nvPicPr>
          <p:cNvPr id="10" name="object 10"/>
          <p:cNvPicPr/>
          <p:nvPr/>
        </p:nvPicPr>
        <p:blipFill>
          <a:blip r:embed="rId5" cstate="print"/>
          <a:stretch>
            <a:fillRect/>
          </a:stretch>
        </p:blipFill>
        <p:spPr>
          <a:xfrm>
            <a:off x="5024972" y="2476681"/>
            <a:ext cx="79146" cy="79133"/>
          </a:xfrm>
          <a:prstGeom prst="rect">
            <a:avLst/>
          </a:prstGeom>
        </p:spPr>
      </p:pic>
      <p:grpSp>
        <p:nvGrpSpPr>
          <p:cNvPr id="11" name="object 11"/>
          <p:cNvGrpSpPr/>
          <p:nvPr/>
        </p:nvGrpSpPr>
        <p:grpSpPr>
          <a:xfrm>
            <a:off x="4645299" y="3059149"/>
            <a:ext cx="414655" cy="15240"/>
            <a:chOff x="4632598" y="3059149"/>
            <a:chExt cx="414655" cy="15240"/>
          </a:xfrm>
        </p:grpSpPr>
        <p:sp>
          <p:nvSpPr>
            <p:cNvPr id="12" name="object 12"/>
            <p:cNvSpPr/>
            <p:nvPr/>
          </p:nvSpPr>
          <p:spPr>
            <a:xfrm>
              <a:off x="4684385" y="3066578"/>
              <a:ext cx="332740" cy="0"/>
            </a:xfrm>
            <a:custGeom>
              <a:avLst/>
              <a:gdLst/>
              <a:ahLst/>
              <a:cxnLst/>
              <a:rect l="l" t="t" r="r" b="b"/>
              <a:pathLst>
                <a:path w="332739">
                  <a:moveTo>
                    <a:pt x="0" y="0"/>
                  </a:moveTo>
                  <a:lnTo>
                    <a:pt x="332676" y="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13" name="object 13"/>
            <p:cNvSpPr/>
            <p:nvPr/>
          </p:nvSpPr>
          <p:spPr>
            <a:xfrm>
              <a:off x="4632592" y="3059150"/>
              <a:ext cx="414655" cy="15240"/>
            </a:xfrm>
            <a:custGeom>
              <a:avLst/>
              <a:gdLst/>
              <a:ahLst/>
              <a:cxnLst/>
              <a:rect l="l" t="t" r="r" b="b"/>
              <a:pathLst>
                <a:path w="414654" h="15239">
                  <a:moveTo>
                    <a:pt x="14859" y="7429"/>
                  </a:moveTo>
                  <a:lnTo>
                    <a:pt x="12687" y="2184"/>
                  </a:lnTo>
                  <a:lnTo>
                    <a:pt x="7429" y="0"/>
                  </a:lnTo>
                  <a:lnTo>
                    <a:pt x="2171" y="2184"/>
                  </a:lnTo>
                  <a:lnTo>
                    <a:pt x="0" y="7429"/>
                  </a:lnTo>
                  <a:lnTo>
                    <a:pt x="2171" y="12687"/>
                  </a:lnTo>
                  <a:lnTo>
                    <a:pt x="7429" y="14859"/>
                  </a:lnTo>
                  <a:lnTo>
                    <a:pt x="12687" y="12687"/>
                  </a:lnTo>
                  <a:lnTo>
                    <a:pt x="14859" y="7429"/>
                  </a:lnTo>
                  <a:close/>
                </a:path>
                <a:path w="414654" h="15239">
                  <a:moveTo>
                    <a:pt x="414070" y="7429"/>
                  </a:moveTo>
                  <a:lnTo>
                    <a:pt x="411899" y="2184"/>
                  </a:lnTo>
                  <a:lnTo>
                    <a:pt x="406641" y="0"/>
                  </a:lnTo>
                  <a:lnTo>
                    <a:pt x="401383" y="2184"/>
                  </a:lnTo>
                  <a:lnTo>
                    <a:pt x="399211" y="7429"/>
                  </a:lnTo>
                  <a:lnTo>
                    <a:pt x="401383" y="12687"/>
                  </a:lnTo>
                  <a:lnTo>
                    <a:pt x="406641" y="14859"/>
                  </a:lnTo>
                  <a:lnTo>
                    <a:pt x="411899" y="12687"/>
                  </a:lnTo>
                  <a:lnTo>
                    <a:pt x="414070" y="7429"/>
                  </a:lnTo>
                  <a:close/>
                </a:path>
              </a:pathLst>
            </a:custGeom>
            <a:solidFill>
              <a:srgbClr val="1BA9DF"/>
            </a:solidFill>
          </p:spPr>
          <p:txBody>
            <a:bodyPr wrap="square" lIns="0" tIns="0" rIns="0" bIns="0" rtlCol="0"/>
            <a:lstStyle/>
            <a:p>
              <a:endParaRPr>
                <a:solidFill>
                  <a:prstClr val="black"/>
                </a:solidFill>
                <a:latin typeface="Calibri"/>
              </a:endParaRPr>
            </a:p>
          </p:txBody>
        </p:sp>
      </p:grpSp>
      <p:grpSp>
        <p:nvGrpSpPr>
          <p:cNvPr id="14" name="object 14"/>
          <p:cNvGrpSpPr/>
          <p:nvPr/>
        </p:nvGrpSpPr>
        <p:grpSpPr>
          <a:xfrm>
            <a:off x="4898853" y="2900201"/>
            <a:ext cx="160655" cy="15240"/>
            <a:chOff x="4886152" y="2900201"/>
            <a:chExt cx="160655" cy="15240"/>
          </a:xfrm>
        </p:grpSpPr>
        <p:sp>
          <p:nvSpPr>
            <p:cNvPr id="15" name="object 15"/>
            <p:cNvSpPr/>
            <p:nvPr/>
          </p:nvSpPr>
          <p:spPr>
            <a:xfrm>
              <a:off x="4942132" y="2907630"/>
              <a:ext cx="73025" cy="0"/>
            </a:xfrm>
            <a:custGeom>
              <a:avLst/>
              <a:gdLst/>
              <a:ahLst/>
              <a:cxnLst/>
              <a:rect l="l" t="t" r="r" b="b"/>
              <a:pathLst>
                <a:path w="73025">
                  <a:moveTo>
                    <a:pt x="0" y="0"/>
                  </a:moveTo>
                  <a:lnTo>
                    <a:pt x="72821" y="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16" name="object 16"/>
            <p:cNvSpPr/>
            <p:nvPr/>
          </p:nvSpPr>
          <p:spPr>
            <a:xfrm>
              <a:off x="4886147" y="2900209"/>
              <a:ext cx="160655" cy="15240"/>
            </a:xfrm>
            <a:custGeom>
              <a:avLst/>
              <a:gdLst/>
              <a:ahLst/>
              <a:cxnLst/>
              <a:rect l="l" t="t" r="r" b="b"/>
              <a:pathLst>
                <a:path w="160654" h="15239">
                  <a:moveTo>
                    <a:pt x="14859" y="7429"/>
                  </a:moveTo>
                  <a:lnTo>
                    <a:pt x="12687" y="2171"/>
                  </a:lnTo>
                  <a:lnTo>
                    <a:pt x="7429" y="0"/>
                  </a:lnTo>
                  <a:lnTo>
                    <a:pt x="2171" y="2171"/>
                  </a:lnTo>
                  <a:lnTo>
                    <a:pt x="0" y="7429"/>
                  </a:lnTo>
                  <a:lnTo>
                    <a:pt x="2171" y="12674"/>
                  </a:lnTo>
                  <a:lnTo>
                    <a:pt x="7429" y="14859"/>
                  </a:lnTo>
                  <a:lnTo>
                    <a:pt x="12687" y="12674"/>
                  </a:lnTo>
                  <a:lnTo>
                    <a:pt x="14859" y="7429"/>
                  </a:lnTo>
                  <a:close/>
                </a:path>
                <a:path w="160654" h="15239">
                  <a:moveTo>
                    <a:pt x="160515" y="7429"/>
                  </a:moveTo>
                  <a:lnTo>
                    <a:pt x="158343" y="2171"/>
                  </a:lnTo>
                  <a:lnTo>
                    <a:pt x="153085" y="0"/>
                  </a:lnTo>
                  <a:lnTo>
                    <a:pt x="147828" y="2171"/>
                  </a:lnTo>
                  <a:lnTo>
                    <a:pt x="145656" y="7429"/>
                  </a:lnTo>
                  <a:lnTo>
                    <a:pt x="147828" y="12674"/>
                  </a:lnTo>
                  <a:lnTo>
                    <a:pt x="153085" y="14859"/>
                  </a:lnTo>
                  <a:lnTo>
                    <a:pt x="158343" y="12674"/>
                  </a:lnTo>
                  <a:lnTo>
                    <a:pt x="160515" y="7429"/>
                  </a:lnTo>
                  <a:close/>
                </a:path>
              </a:pathLst>
            </a:custGeom>
            <a:solidFill>
              <a:srgbClr val="1BA9DF"/>
            </a:solidFill>
          </p:spPr>
          <p:txBody>
            <a:bodyPr wrap="square" lIns="0" tIns="0" rIns="0" bIns="0" rtlCol="0"/>
            <a:lstStyle/>
            <a:p>
              <a:endParaRPr>
                <a:solidFill>
                  <a:prstClr val="black"/>
                </a:solidFill>
                <a:latin typeface="Calibri"/>
              </a:endParaRPr>
            </a:p>
          </p:txBody>
        </p:sp>
      </p:grpSp>
      <p:grpSp>
        <p:nvGrpSpPr>
          <p:cNvPr id="17" name="object 17"/>
          <p:cNvGrpSpPr/>
          <p:nvPr/>
        </p:nvGrpSpPr>
        <p:grpSpPr>
          <a:xfrm>
            <a:off x="4826539" y="2741252"/>
            <a:ext cx="218440" cy="74295"/>
            <a:chOff x="4813839" y="2741251"/>
            <a:chExt cx="218440" cy="74295"/>
          </a:xfrm>
        </p:grpSpPr>
        <p:sp>
          <p:nvSpPr>
            <p:cNvPr id="18" name="object 18"/>
            <p:cNvSpPr/>
            <p:nvPr/>
          </p:nvSpPr>
          <p:spPr>
            <a:xfrm>
              <a:off x="4940164" y="2748681"/>
              <a:ext cx="63500" cy="0"/>
            </a:xfrm>
            <a:custGeom>
              <a:avLst/>
              <a:gdLst/>
              <a:ahLst/>
              <a:cxnLst/>
              <a:rect l="l" t="t" r="r" b="b"/>
              <a:pathLst>
                <a:path w="63500">
                  <a:moveTo>
                    <a:pt x="0" y="0"/>
                  </a:moveTo>
                  <a:lnTo>
                    <a:pt x="63157" y="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19" name="object 19"/>
            <p:cNvSpPr/>
            <p:nvPr/>
          </p:nvSpPr>
          <p:spPr>
            <a:xfrm>
              <a:off x="4890617" y="2741256"/>
              <a:ext cx="141605" cy="15240"/>
            </a:xfrm>
            <a:custGeom>
              <a:avLst/>
              <a:gdLst/>
              <a:ahLst/>
              <a:cxnLst/>
              <a:rect l="l" t="t" r="r" b="b"/>
              <a:pathLst>
                <a:path w="141604" h="15239">
                  <a:moveTo>
                    <a:pt x="14859" y="7429"/>
                  </a:moveTo>
                  <a:lnTo>
                    <a:pt x="12687" y="2171"/>
                  </a:lnTo>
                  <a:lnTo>
                    <a:pt x="7429" y="0"/>
                  </a:lnTo>
                  <a:lnTo>
                    <a:pt x="2184" y="2171"/>
                  </a:lnTo>
                  <a:lnTo>
                    <a:pt x="0" y="7429"/>
                  </a:lnTo>
                  <a:lnTo>
                    <a:pt x="2184" y="12687"/>
                  </a:lnTo>
                  <a:lnTo>
                    <a:pt x="7429" y="14859"/>
                  </a:lnTo>
                  <a:lnTo>
                    <a:pt x="12687" y="12687"/>
                  </a:lnTo>
                  <a:lnTo>
                    <a:pt x="14859" y="7429"/>
                  </a:lnTo>
                  <a:close/>
                </a:path>
                <a:path w="141604" h="15239">
                  <a:moveTo>
                    <a:pt x="141173" y="7429"/>
                  </a:moveTo>
                  <a:lnTo>
                    <a:pt x="139001" y="2171"/>
                  </a:lnTo>
                  <a:lnTo>
                    <a:pt x="133743" y="0"/>
                  </a:lnTo>
                  <a:lnTo>
                    <a:pt x="128498" y="2171"/>
                  </a:lnTo>
                  <a:lnTo>
                    <a:pt x="126314" y="7429"/>
                  </a:lnTo>
                  <a:lnTo>
                    <a:pt x="128498" y="12687"/>
                  </a:lnTo>
                  <a:lnTo>
                    <a:pt x="133743" y="14859"/>
                  </a:lnTo>
                  <a:lnTo>
                    <a:pt x="139001" y="12687"/>
                  </a:lnTo>
                  <a:lnTo>
                    <a:pt x="141173"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0" name="object 20"/>
            <p:cNvSpPr/>
            <p:nvPr/>
          </p:nvSpPr>
          <p:spPr>
            <a:xfrm>
              <a:off x="4821269" y="2759322"/>
              <a:ext cx="37465" cy="48260"/>
            </a:xfrm>
            <a:custGeom>
              <a:avLst/>
              <a:gdLst/>
              <a:ahLst/>
              <a:cxnLst/>
              <a:rect l="l" t="t" r="r" b="b"/>
              <a:pathLst>
                <a:path w="37464" h="48260">
                  <a:moveTo>
                    <a:pt x="37045" y="0"/>
                  </a:moveTo>
                  <a:lnTo>
                    <a:pt x="24433" y="9042"/>
                  </a:lnTo>
                  <a:lnTo>
                    <a:pt x="13831" y="20324"/>
                  </a:lnTo>
                  <a:lnTo>
                    <a:pt x="5575" y="33509"/>
                  </a:lnTo>
                  <a:lnTo>
                    <a:pt x="0" y="4826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grpSp>
      <p:sp>
        <p:nvSpPr>
          <p:cNvPr id="21" name="object 21"/>
          <p:cNvSpPr/>
          <p:nvPr/>
        </p:nvSpPr>
        <p:spPr>
          <a:xfrm>
            <a:off x="4841918" y="2867906"/>
            <a:ext cx="48260" cy="37465"/>
          </a:xfrm>
          <a:custGeom>
            <a:avLst/>
            <a:gdLst/>
            <a:ahLst/>
            <a:cxnLst/>
            <a:rect l="l" t="t" r="r" b="b"/>
            <a:pathLst>
              <a:path w="48260" h="37464">
                <a:moveTo>
                  <a:pt x="0" y="0"/>
                </a:moveTo>
                <a:lnTo>
                  <a:pt x="9042" y="12605"/>
                </a:lnTo>
                <a:lnTo>
                  <a:pt x="20324" y="23202"/>
                </a:lnTo>
                <a:lnTo>
                  <a:pt x="33509" y="31457"/>
                </a:lnTo>
                <a:lnTo>
                  <a:pt x="48260" y="37033"/>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22" name="object 22"/>
          <p:cNvSpPr/>
          <p:nvPr/>
        </p:nvSpPr>
        <p:spPr>
          <a:xfrm>
            <a:off x="4903327" y="2741251"/>
            <a:ext cx="15240" cy="15240"/>
          </a:xfrm>
          <a:custGeom>
            <a:avLst/>
            <a:gdLst/>
            <a:ahLst/>
            <a:cxnLst/>
            <a:rect l="l" t="t" r="r" b="b"/>
            <a:pathLst>
              <a:path w="15239" h="15239">
                <a:moveTo>
                  <a:pt x="0" y="7429"/>
                </a:moveTo>
                <a:lnTo>
                  <a:pt x="2176" y="2176"/>
                </a:lnTo>
                <a:lnTo>
                  <a:pt x="7429" y="0"/>
                </a:lnTo>
                <a:lnTo>
                  <a:pt x="12682" y="2176"/>
                </a:lnTo>
                <a:lnTo>
                  <a:pt x="14858" y="7429"/>
                </a:lnTo>
                <a:lnTo>
                  <a:pt x="12682" y="12682"/>
                </a:lnTo>
                <a:lnTo>
                  <a:pt x="7429" y="14858"/>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3" name="object 23"/>
          <p:cNvSpPr/>
          <p:nvPr/>
        </p:nvSpPr>
        <p:spPr>
          <a:xfrm>
            <a:off x="4823851" y="2820728"/>
            <a:ext cx="15240" cy="15240"/>
          </a:xfrm>
          <a:custGeom>
            <a:avLst/>
            <a:gdLst/>
            <a:ahLst/>
            <a:cxnLst/>
            <a:rect l="l" t="t" r="r" b="b"/>
            <a:pathLst>
              <a:path w="15239" h="15239">
                <a:moveTo>
                  <a:pt x="0" y="7429"/>
                </a:moveTo>
                <a:lnTo>
                  <a:pt x="2176" y="2176"/>
                </a:lnTo>
                <a:lnTo>
                  <a:pt x="7429" y="0"/>
                </a:lnTo>
                <a:lnTo>
                  <a:pt x="12682" y="2176"/>
                </a:lnTo>
                <a:lnTo>
                  <a:pt x="14859" y="7429"/>
                </a:lnTo>
                <a:lnTo>
                  <a:pt x="12682" y="12682"/>
                </a:lnTo>
                <a:lnTo>
                  <a:pt x="7429" y="14858"/>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4" name="object 24"/>
          <p:cNvSpPr/>
          <p:nvPr/>
        </p:nvSpPr>
        <p:spPr>
          <a:xfrm>
            <a:off x="4903327" y="2900204"/>
            <a:ext cx="15240" cy="15240"/>
          </a:xfrm>
          <a:custGeom>
            <a:avLst/>
            <a:gdLst/>
            <a:ahLst/>
            <a:cxnLst/>
            <a:rect l="l" t="t" r="r" b="b"/>
            <a:pathLst>
              <a:path w="15239" h="15239">
                <a:moveTo>
                  <a:pt x="0" y="7429"/>
                </a:moveTo>
                <a:lnTo>
                  <a:pt x="2176" y="2176"/>
                </a:lnTo>
                <a:lnTo>
                  <a:pt x="7429" y="0"/>
                </a:lnTo>
                <a:lnTo>
                  <a:pt x="12682" y="2176"/>
                </a:lnTo>
                <a:lnTo>
                  <a:pt x="14858" y="7429"/>
                </a:lnTo>
                <a:lnTo>
                  <a:pt x="12682" y="12682"/>
                </a:lnTo>
                <a:lnTo>
                  <a:pt x="7429" y="14859"/>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5" name="object 25"/>
          <p:cNvSpPr/>
          <p:nvPr/>
        </p:nvSpPr>
        <p:spPr>
          <a:xfrm>
            <a:off x="5091679" y="3007678"/>
            <a:ext cx="37465" cy="48895"/>
          </a:xfrm>
          <a:custGeom>
            <a:avLst/>
            <a:gdLst/>
            <a:ahLst/>
            <a:cxnLst/>
            <a:rect l="l" t="t" r="r" b="b"/>
            <a:pathLst>
              <a:path w="37464" h="48894">
                <a:moveTo>
                  <a:pt x="0" y="48272"/>
                </a:moveTo>
                <a:lnTo>
                  <a:pt x="12612" y="39228"/>
                </a:lnTo>
                <a:lnTo>
                  <a:pt x="23214" y="27941"/>
                </a:lnTo>
                <a:lnTo>
                  <a:pt x="31470" y="14752"/>
                </a:lnTo>
                <a:lnTo>
                  <a:pt x="37045" y="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26" name="object 26"/>
          <p:cNvSpPr/>
          <p:nvPr/>
        </p:nvSpPr>
        <p:spPr>
          <a:xfrm>
            <a:off x="5072515" y="2910322"/>
            <a:ext cx="48260" cy="37465"/>
          </a:xfrm>
          <a:custGeom>
            <a:avLst/>
            <a:gdLst/>
            <a:ahLst/>
            <a:cxnLst/>
            <a:rect l="l" t="t" r="r" b="b"/>
            <a:pathLst>
              <a:path w="48260" h="37464">
                <a:moveTo>
                  <a:pt x="48260" y="37045"/>
                </a:moveTo>
                <a:lnTo>
                  <a:pt x="39217" y="24433"/>
                </a:lnTo>
                <a:lnTo>
                  <a:pt x="27935" y="13831"/>
                </a:lnTo>
                <a:lnTo>
                  <a:pt x="14750" y="5575"/>
                </a:lnTo>
                <a:lnTo>
                  <a:pt x="0" y="0"/>
                </a:lnTo>
              </a:path>
            </a:pathLst>
          </a:custGeom>
          <a:ln w="14859">
            <a:solidFill>
              <a:srgbClr val="1BA9DF"/>
            </a:solidFill>
            <a:prstDash val="dot"/>
          </a:ln>
        </p:spPr>
        <p:txBody>
          <a:bodyPr wrap="square" lIns="0" tIns="0" rIns="0" bIns="0" rtlCol="0"/>
          <a:lstStyle/>
          <a:p>
            <a:endParaRPr>
              <a:solidFill>
                <a:prstClr val="black"/>
              </a:solidFill>
              <a:latin typeface="Calibri"/>
            </a:endParaRPr>
          </a:p>
        </p:txBody>
      </p:sp>
      <p:sp>
        <p:nvSpPr>
          <p:cNvPr id="27" name="object 27"/>
          <p:cNvSpPr/>
          <p:nvPr/>
        </p:nvSpPr>
        <p:spPr>
          <a:xfrm>
            <a:off x="5044506" y="3059149"/>
            <a:ext cx="15240" cy="15240"/>
          </a:xfrm>
          <a:custGeom>
            <a:avLst/>
            <a:gdLst/>
            <a:ahLst/>
            <a:cxnLst/>
            <a:rect l="l" t="t" r="r" b="b"/>
            <a:pathLst>
              <a:path w="15239" h="15239">
                <a:moveTo>
                  <a:pt x="0" y="7429"/>
                </a:moveTo>
                <a:lnTo>
                  <a:pt x="2176" y="2176"/>
                </a:lnTo>
                <a:lnTo>
                  <a:pt x="7429" y="0"/>
                </a:lnTo>
                <a:lnTo>
                  <a:pt x="12682" y="2176"/>
                </a:lnTo>
                <a:lnTo>
                  <a:pt x="14858" y="7429"/>
                </a:lnTo>
                <a:lnTo>
                  <a:pt x="12682" y="12682"/>
                </a:lnTo>
                <a:lnTo>
                  <a:pt x="7429" y="14858"/>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8" name="object 28"/>
          <p:cNvSpPr/>
          <p:nvPr/>
        </p:nvSpPr>
        <p:spPr>
          <a:xfrm>
            <a:off x="5123982" y="2979672"/>
            <a:ext cx="15240" cy="15240"/>
          </a:xfrm>
          <a:custGeom>
            <a:avLst/>
            <a:gdLst/>
            <a:ahLst/>
            <a:cxnLst/>
            <a:rect l="l" t="t" r="r" b="b"/>
            <a:pathLst>
              <a:path w="15239" h="15239">
                <a:moveTo>
                  <a:pt x="0" y="7429"/>
                </a:moveTo>
                <a:lnTo>
                  <a:pt x="2176" y="2176"/>
                </a:lnTo>
                <a:lnTo>
                  <a:pt x="7429" y="0"/>
                </a:lnTo>
                <a:lnTo>
                  <a:pt x="12682" y="2176"/>
                </a:lnTo>
                <a:lnTo>
                  <a:pt x="14858" y="7429"/>
                </a:lnTo>
                <a:lnTo>
                  <a:pt x="12682" y="12682"/>
                </a:lnTo>
                <a:lnTo>
                  <a:pt x="7429" y="14859"/>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sp>
        <p:nvSpPr>
          <p:cNvPr id="29" name="object 29"/>
          <p:cNvSpPr/>
          <p:nvPr/>
        </p:nvSpPr>
        <p:spPr>
          <a:xfrm>
            <a:off x="5044506" y="2900196"/>
            <a:ext cx="15240" cy="15240"/>
          </a:xfrm>
          <a:custGeom>
            <a:avLst/>
            <a:gdLst/>
            <a:ahLst/>
            <a:cxnLst/>
            <a:rect l="l" t="t" r="r" b="b"/>
            <a:pathLst>
              <a:path w="15239" h="15239">
                <a:moveTo>
                  <a:pt x="0" y="7429"/>
                </a:moveTo>
                <a:lnTo>
                  <a:pt x="2176" y="2176"/>
                </a:lnTo>
                <a:lnTo>
                  <a:pt x="7429" y="0"/>
                </a:lnTo>
                <a:lnTo>
                  <a:pt x="12682" y="2176"/>
                </a:lnTo>
                <a:lnTo>
                  <a:pt x="14858" y="7429"/>
                </a:lnTo>
                <a:lnTo>
                  <a:pt x="12682" y="12682"/>
                </a:lnTo>
                <a:lnTo>
                  <a:pt x="7429" y="14858"/>
                </a:lnTo>
                <a:lnTo>
                  <a:pt x="2176" y="12682"/>
                </a:lnTo>
                <a:lnTo>
                  <a:pt x="0" y="7429"/>
                </a:lnTo>
                <a:close/>
              </a:path>
            </a:pathLst>
          </a:custGeom>
          <a:solidFill>
            <a:srgbClr val="1BA9DF"/>
          </a:solidFill>
        </p:spPr>
        <p:txBody>
          <a:bodyPr wrap="square" lIns="0" tIns="0" rIns="0" bIns="0" rtlCol="0"/>
          <a:lstStyle/>
          <a:p>
            <a:endParaRPr>
              <a:solidFill>
                <a:prstClr val="black"/>
              </a:solidFill>
              <a:latin typeface="Calibri"/>
            </a:endParaRPr>
          </a:p>
        </p:txBody>
      </p:sp>
      <p:grpSp>
        <p:nvGrpSpPr>
          <p:cNvPr id="30" name="object 30"/>
          <p:cNvGrpSpPr/>
          <p:nvPr/>
        </p:nvGrpSpPr>
        <p:grpSpPr>
          <a:xfrm>
            <a:off x="6822059" y="2408465"/>
            <a:ext cx="499745" cy="658495"/>
            <a:chOff x="6809358" y="2408464"/>
            <a:chExt cx="499745" cy="658495"/>
          </a:xfrm>
        </p:grpSpPr>
        <p:sp>
          <p:nvSpPr>
            <p:cNvPr id="31" name="object 31"/>
            <p:cNvSpPr/>
            <p:nvPr/>
          </p:nvSpPr>
          <p:spPr>
            <a:xfrm>
              <a:off x="6821175" y="2420282"/>
              <a:ext cx="369570" cy="484505"/>
            </a:xfrm>
            <a:custGeom>
              <a:avLst/>
              <a:gdLst/>
              <a:ahLst/>
              <a:cxnLst/>
              <a:rect l="l" t="t" r="r" b="b"/>
              <a:pathLst>
                <a:path w="369570" h="484505">
                  <a:moveTo>
                    <a:pt x="368947" y="184467"/>
                  </a:moveTo>
                  <a:lnTo>
                    <a:pt x="362358" y="135428"/>
                  </a:lnTo>
                  <a:lnTo>
                    <a:pt x="343762" y="91362"/>
                  </a:lnTo>
                  <a:lnTo>
                    <a:pt x="314917" y="54028"/>
                  </a:lnTo>
                  <a:lnTo>
                    <a:pt x="277581" y="25185"/>
                  </a:lnTo>
                  <a:lnTo>
                    <a:pt x="233511" y="6589"/>
                  </a:lnTo>
                  <a:lnTo>
                    <a:pt x="184467" y="0"/>
                  </a:lnTo>
                  <a:lnTo>
                    <a:pt x="135428" y="6589"/>
                  </a:lnTo>
                  <a:lnTo>
                    <a:pt x="91362" y="25185"/>
                  </a:lnTo>
                  <a:lnTo>
                    <a:pt x="54028" y="54028"/>
                  </a:lnTo>
                  <a:lnTo>
                    <a:pt x="25185" y="91362"/>
                  </a:lnTo>
                  <a:lnTo>
                    <a:pt x="6589" y="135428"/>
                  </a:lnTo>
                  <a:lnTo>
                    <a:pt x="0" y="184467"/>
                  </a:lnTo>
                  <a:lnTo>
                    <a:pt x="9668" y="225465"/>
                  </a:lnTo>
                  <a:lnTo>
                    <a:pt x="32818" y="264892"/>
                  </a:lnTo>
                  <a:lnTo>
                    <a:pt x="60663" y="302533"/>
                  </a:lnTo>
                  <a:lnTo>
                    <a:pt x="84419" y="338175"/>
                  </a:lnTo>
                  <a:lnTo>
                    <a:pt x="95300" y="371601"/>
                  </a:lnTo>
                  <a:lnTo>
                    <a:pt x="95756" y="398913"/>
                  </a:lnTo>
                  <a:lnTo>
                    <a:pt x="95705" y="436511"/>
                  </a:lnTo>
                  <a:lnTo>
                    <a:pt x="95452" y="469785"/>
                  </a:lnTo>
                  <a:lnTo>
                    <a:pt x="95300" y="484123"/>
                  </a:lnTo>
                  <a:lnTo>
                    <a:pt x="271741" y="484123"/>
                  </a:lnTo>
                  <a:lnTo>
                    <a:pt x="270867" y="434370"/>
                  </a:lnTo>
                  <a:lnTo>
                    <a:pt x="270554" y="406134"/>
                  </a:lnTo>
                  <a:lnTo>
                    <a:pt x="270784" y="388931"/>
                  </a:lnTo>
                  <a:lnTo>
                    <a:pt x="271538" y="372275"/>
                  </a:lnTo>
                  <a:lnTo>
                    <a:pt x="282732" y="338790"/>
                  </a:lnTo>
                  <a:lnTo>
                    <a:pt x="307022" y="303125"/>
                  </a:lnTo>
                  <a:lnTo>
                    <a:pt x="335457" y="265421"/>
                  </a:lnTo>
                  <a:lnTo>
                    <a:pt x="359082" y="225821"/>
                  </a:lnTo>
                  <a:lnTo>
                    <a:pt x="368947" y="184467"/>
                  </a:lnTo>
                  <a:close/>
                </a:path>
                <a:path w="369570" h="484505">
                  <a:moveTo>
                    <a:pt x="130352" y="267855"/>
                  </a:moveTo>
                  <a:lnTo>
                    <a:pt x="238594" y="267855"/>
                  </a:lnTo>
                </a:path>
                <a:path w="369570" h="484505">
                  <a:moveTo>
                    <a:pt x="184467" y="480491"/>
                  </a:moveTo>
                  <a:lnTo>
                    <a:pt x="184467" y="267855"/>
                  </a:lnTo>
                </a:path>
              </a:pathLst>
            </a:custGeom>
            <a:ln w="23634">
              <a:solidFill>
                <a:srgbClr val="1A9EDA"/>
              </a:solidFill>
            </a:ln>
          </p:spPr>
          <p:txBody>
            <a:bodyPr wrap="square" lIns="0" tIns="0" rIns="0" bIns="0" rtlCol="0"/>
            <a:lstStyle/>
            <a:p>
              <a:endParaRPr>
                <a:solidFill>
                  <a:prstClr val="black"/>
                </a:solidFill>
                <a:latin typeface="Calibri"/>
              </a:endParaRPr>
            </a:p>
          </p:txBody>
        </p:sp>
        <p:sp>
          <p:nvSpPr>
            <p:cNvPr id="32" name="object 32"/>
            <p:cNvSpPr/>
            <p:nvPr/>
          </p:nvSpPr>
          <p:spPr>
            <a:xfrm>
              <a:off x="6896208" y="2495029"/>
              <a:ext cx="183515" cy="560070"/>
            </a:xfrm>
            <a:custGeom>
              <a:avLst/>
              <a:gdLst/>
              <a:ahLst/>
              <a:cxnLst/>
              <a:rect l="l" t="t" r="r" b="b"/>
              <a:pathLst>
                <a:path w="183515" h="560069">
                  <a:moveTo>
                    <a:pt x="85699" y="0"/>
                  </a:moveTo>
                  <a:lnTo>
                    <a:pt x="53033" y="6378"/>
                  </a:lnTo>
                  <a:lnTo>
                    <a:pt x="26290" y="23193"/>
                  </a:lnTo>
                  <a:lnTo>
                    <a:pt x="7827" y="46966"/>
                  </a:lnTo>
                  <a:lnTo>
                    <a:pt x="0" y="74218"/>
                  </a:lnTo>
                </a:path>
                <a:path w="183515" h="560069">
                  <a:moveTo>
                    <a:pt x="35763" y="458076"/>
                  </a:moveTo>
                  <a:lnTo>
                    <a:pt x="183121" y="458076"/>
                  </a:lnTo>
                </a:path>
                <a:path w="183515" h="560069">
                  <a:moveTo>
                    <a:pt x="55321" y="514515"/>
                  </a:moveTo>
                  <a:lnTo>
                    <a:pt x="163563" y="514515"/>
                  </a:lnTo>
                </a:path>
                <a:path w="183515" h="560069">
                  <a:moveTo>
                    <a:pt x="71818" y="559981"/>
                  </a:moveTo>
                  <a:lnTo>
                    <a:pt x="147066" y="559981"/>
                  </a:lnTo>
                </a:path>
              </a:pathLst>
            </a:custGeom>
            <a:ln w="23634">
              <a:solidFill>
                <a:srgbClr val="1A9EDA"/>
              </a:solidFill>
            </a:ln>
          </p:spPr>
          <p:txBody>
            <a:bodyPr wrap="square" lIns="0" tIns="0" rIns="0" bIns="0" rtlCol="0"/>
            <a:lstStyle/>
            <a:p>
              <a:endParaRPr>
                <a:solidFill>
                  <a:prstClr val="black"/>
                </a:solidFill>
                <a:latin typeface="Calibri"/>
              </a:endParaRPr>
            </a:p>
          </p:txBody>
        </p:sp>
        <p:sp>
          <p:nvSpPr>
            <p:cNvPr id="33" name="object 33"/>
            <p:cNvSpPr/>
            <p:nvPr/>
          </p:nvSpPr>
          <p:spPr>
            <a:xfrm>
              <a:off x="7212400" y="2687664"/>
              <a:ext cx="88900" cy="88900"/>
            </a:xfrm>
            <a:custGeom>
              <a:avLst/>
              <a:gdLst/>
              <a:ahLst/>
              <a:cxnLst/>
              <a:rect l="l" t="t" r="r" b="b"/>
              <a:pathLst>
                <a:path w="88900" h="88900">
                  <a:moveTo>
                    <a:pt x="25501" y="25501"/>
                  </a:moveTo>
                  <a:lnTo>
                    <a:pt x="0" y="0"/>
                  </a:lnTo>
                </a:path>
                <a:path w="88900" h="88900">
                  <a:moveTo>
                    <a:pt x="88468" y="88468"/>
                  </a:moveTo>
                  <a:lnTo>
                    <a:pt x="62979" y="62966"/>
                  </a:lnTo>
                </a:path>
                <a:path w="88900" h="88900">
                  <a:moveTo>
                    <a:pt x="62979" y="25501"/>
                  </a:moveTo>
                  <a:lnTo>
                    <a:pt x="88468" y="0"/>
                  </a:lnTo>
                </a:path>
                <a:path w="88900" h="88900">
                  <a:moveTo>
                    <a:pt x="0" y="88468"/>
                  </a:moveTo>
                  <a:lnTo>
                    <a:pt x="25501" y="62966"/>
                  </a:lnTo>
                </a:path>
              </a:pathLst>
            </a:custGeom>
            <a:ln w="15760">
              <a:solidFill>
                <a:srgbClr val="1D6A8F"/>
              </a:solidFill>
            </a:ln>
          </p:spPr>
          <p:txBody>
            <a:bodyPr wrap="square" lIns="0" tIns="0" rIns="0" bIns="0" rtlCol="0"/>
            <a:lstStyle/>
            <a:p>
              <a:endParaRPr>
                <a:solidFill>
                  <a:prstClr val="black"/>
                </a:solidFill>
                <a:latin typeface="Calibri"/>
              </a:endParaRPr>
            </a:p>
          </p:txBody>
        </p:sp>
      </p:grpSp>
      <p:grpSp>
        <p:nvGrpSpPr>
          <p:cNvPr id="34" name="object 34"/>
          <p:cNvGrpSpPr/>
          <p:nvPr/>
        </p:nvGrpSpPr>
        <p:grpSpPr>
          <a:xfrm>
            <a:off x="9053826" y="2415834"/>
            <a:ext cx="636270" cy="636270"/>
            <a:chOff x="9041126" y="2415834"/>
            <a:chExt cx="636270" cy="636270"/>
          </a:xfrm>
        </p:grpSpPr>
        <p:sp>
          <p:nvSpPr>
            <p:cNvPr id="35" name="object 35"/>
            <p:cNvSpPr/>
            <p:nvPr/>
          </p:nvSpPr>
          <p:spPr>
            <a:xfrm>
              <a:off x="9217959" y="2552841"/>
              <a:ext cx="281305" cy="281305"/>
            </a:xfrm>
            <a:custGeom>
              <a:avLst/>
              <a:gdLst/>
              <a:ahLst/>
              <a:cxnLst/>
              <a:rect l="l" t="t" r="r" b="b"/>
              <a:pathLst>
                <a:path w="281304" h="281305">
                  <a:moveTo>
                    <a:pt x="281101" y="140550"/>
                  </a:moveTo>
                  <a:lnTo>
                    <a:pt x="273936" y="184975"/>
                  </a:lnTo>
                  <a:lnTo>
                    <a:pt x="253983" y="223557"/>
                  </a:lnTo>
                  <a:lnTo>
                    <a:pt x="223557" y="253983"/>
                  </a:lnTo>
                  <a:lnTo>
                    <a:pt x="184975" y="273936"/>
                  </a:lnTo>
                  <a:lnTo>
                    <a:pt x="140550" y="281101"/>
                  </a:lnTo>
                  <a:lnTo>
                    <a:pt x="96126" y="273936"/>
                  </a:lnTo>
                  <a:lnTo>
                    <a:pt x="57544" y="253983"/>
                  </a:lnTo>
                  <a:lnTo>
                    <a:pt x="27118" y="223557"/>
                  </a:lnTo>
                  <a:lnTo>
                    <a:pt x="7165" y="184975"/>
                  </a:lnTo>
                  <a:lnTo>
                    <a:pt x="0" y="140550"/>
                  </a:lnTo>
                  <a:lnTo>
                    <a:pt x="7165" y="96126"/>
                  </a:lnTo>
                  <a:lnTo>
                    <a:pt x="27118" y="57544"/>
                  </a:lnTo>
                  <a:lnTo>
                    <a:pt x="57544" y="27118"/>
                  </a:lnTo>
                  <a:lnTo>
                    <a:pt x="96126" y="7165"/>
                  </a:lnTo>
                  <a:lnTo>
                    <a:pt x="140550" y="0"/>
                  </a:lnTo>
                  <a:lnTo>
                    <a:pt x="184975" y="7165"/>
                  </a:lnTo>
                  <a:lnTo>
                    <a:pt x="223557" y="27118"/>
                  </a:lnTo>
                  <a:lnTo>
                    <a:pt x="253983" y="57544"/>
                  </a:lnTo>
                  <a:lnTo>
                    <a:pt x="273936" y="96126"/>
                  </a:lnTo>
                  <a:lnTo>
                    <a:pt x="281101" y="140550"/>
                  </a:lnTo>
                  <a:close/>
                </a:path>
              </a:pathLst>
            </a:custGeom>
            <a:ln w="24295">
              <a:solidFill>
                <a:srgbClr val="1A9EDA"/>
              </a:solidFill>
            </a:ln>
          </p:spPr>
          <p:txBody>
            <a:bodyPr wrap="square" lIns="0" tIns="0" rIns="0" bIns="0" rtlCol="0"/>
            <a:lstStyle/>
            <a:p>
              <a:endParaRPr>
                <a:solidFill>
                  <a:prstClr val="black"/>
                </a:solidFill>
                <a:latin typeface="Calibri"/>
              </a:endParaRPr>
            </a:p>
          </p:txBody>
        </p:sp>
        <p:pic>
          <p:nvPicPr>
            <p:cNvPr id="36" name="object 36"/>
            <p:cNvPicPr/>
            <p:nvPr/>
          </p:nvPicPr>
          <p:blipFill>
            <a:blip r:embed="rId6" cstate="print"/>
            <a:stretch>
              <a:fillRect/>
            </a:stretch>
          </p:blipFill>
          <p:spPr>
            <a:xfrm>
              <a:off x="9152269" y="2622111"/>
              <a:ext cx="410997" cy="353023"/>
            </a:xfrm>
            <a:prstGeom prst="rect">
              <a:avLst/>
            </a:prstGeom>
          </p:spPr>
        </p:pic>
        <p:sp>
          <p:nvSpPr>
            <p:cNvPr id="37" name="object 37"/>
            <p:cNvSpPr/>
            <p:nvPr/>
          </p:nvSpPr>
          <p:spPr>
            <a:xfrm>
              <a:off x="9057318" y="2432027"/>
              <a:ext cx="603885" cy="603885"/>
            </a:xfrm>
            <a:custGeom>
              <a:avLst/>
              <a:gdLst/>
              <a:ahLst/>
              <a:cxnLst/>
              <a:rect l="l" t="t" r="r" b="b"/>
              <a:pathLst>
                <a:path w="603884" h="603885">
                  <a:moveTo>
                    <a:pt x="603846" y="301929"/>
                  </a:moveTo>
                  <a:lnTo>
                    <a:pt x="599895" y="350904"/>
                  </a:lnTo>
                  <a:lnTo>
                    <a:pt x="588454" y="397362"/>
                  </a:lnTo>
                  <a:lnTo>
                    <a:pt x="570146" y="440683"/>
                  </a:lnTo>
                  <a:lnTo>
                    <a:pt x="545591" y="480245"/>
                  </a:lnTo>
                  <a:lnTo>
                    <a:pt x="515413" y="515426"/>
                  </a:lnTo>
                  <a:lnTo>
                    <a:pt x="480232" y="545604"/>
                  </a:lnTo>
                  <a:lnTo>
                    <a:pt x="440671" y="570158"/>
                  </a:lnTo>
                  <a:lnTo>
                    <a:pt x="397350" y="588466"/>
                  </a:lnTo>
                  <a:lnTo>
                    <a:pt x="350891" y="599907"/>
                  </a:lnTo>
                  <a:lnTo>
                    <a:pt x="301917" y="603859"/>
                  </a:lnTo>
                  <a:lnTo>
                    <a:pt x="252942" y="599907"/>
                  </a:lnTo>
                  <a:lnTo>
                    <a:pt x="206485" y="588466"/>
                  </a:lnTo>
                  <a:lnTo>
                    <a:pt x="163165" y="570158"/>
                  </a:lnTo>
                  <a:lnTo>
                    <a:pt x="123605" y="545604"/>
                  </a:lnTo>
                  <a:lnTo>
                    <a:pt x="88426" y="515426"/>
                  </a:lnTo>
                  <a:lnTo>
                    <a:pt x="58250" y="480245"/>
                  </a:lnTo>
                  <a:lnTo>
                    <a:pt x="33698" y="440683"/>
                  </a:lnTo>
                  <a:lnTo>
                    <a:pt x="15391" y="397362"/>
                  </a:lnTo>
                  <a:lnTo>
                    <a:pt x="3951" y="350904"/>
                  </a:lnTo>
                  <a:lnTo>
                    <a:pt x="0" y="301929"/>
                  </a:lnTo>
                  <a:lnTo>
                    <a:pt x="3951" y="252955"/>
                  </a:lnTo>
                  <a:lnTo>
                    <a:pt x="15391" y="206496"/>
                  </a:lnTo>
                  <a:lnTo>
                    <a:pt x="33698" y="163175"/>
                  </a:lnTo>
                  <a:lnTo>
                    <a:pt x="58250" y="123614"/>
                  </a:lnTo>
                  <a:lnTo>
                    <a:pt x="88426" y="88433"/>
                  </a:lnTo>
                  <a:lnTo>
                    <a:pt x="123605" y="58255"/>
                  </a:lnTo>
                  <a:lnTo>
                    <a:pt x="163165" y="33700"/>
                  </a:lnTo>
                  <a:lnTo>
                    <a:pt x="206485" y="15392"/>
                  </a:lnTo>
                  <a:lnTo>
                    <a:pt x="252942" y="3951"/>
                  </a:lnTo>
                  <a:lnTo>
                    <a:pt x="301917" y="0"/>
                  </a:lnTo>
                  <a:lnTo>
                    <a:pt x="350891" y="3951"/>
                  </a:lnTo>
                  <a:lnTo>
                    <a:pt x="397350" y="15392"/>
                  </a:lnTo>
                  <a:lnTo>
                    <a:pt x="440671" y="33700"/>
                  </a:lnTo>
                  <a:lnTo>
                    <a:pt x="480232" y="58255"/>
                  </a:lnTo>
                  <a:lnTo>
                    <a:pt x="515413" y="88433"/>
                  </a:lnTo>
                  <a:lnTo>
                    <a:pt x="545591" y="123614"/>
                  </a:lnTo>
                  <a:lnTo>
                    <a:pt x="570146" y="163175"/>
                  </a:lnTo>
                  <a:lnTo>
                    <a:pt x="588454" y="206496"/>
                  </a:lnTo>
                  <a:lnTo>
                    <a:pt x="599895" y="252955"/>
                  </a:lnTo>
                  <a:lnTo>
                    <a:pt x="603846" y="301929"/>
                  </a:lnTo>
                  <a:close/>
                </a:path>
              </a:pathLst>
            </a:custGeom>
            <a:ln w="32384">
              <a:solidFill>
                <a:srgbClr val="1D6A8F"/>
              </a:solidFill>
            </a:ln>
          </p:spPr>
          <p:txBody>
            <a:bodyPr wrap="square" lIns="0" tIns="0" rIns="0" bIns="0" rtlCol="0"/>
            <a:lstStyle/>
            <a:p>
              <a:endParaRPr>
                <a:solidFill>
                  <a:prstClr val="black"/>
                </a:solidFill>
                <a:latin typeface="Calibri"/>
              </a:endParaRPr>
            </a:p>
          </p:txBody>
        </p:sp>
      </p:grpSp>
      <p:sp>
        <p:nvSpPr>
          <p:cNvPr id="38" name="object 38"/>
          <p:cNvSpPr txBox="1"/>
          <p:nvPr/>
        </p:nvSpPr>
        <p:spPr>
          <a:xfrm>
            <a:off x="1837945" y="3375149"/>
            <a:ext cx="1289685" cy="574040"/>
          </a:xfrm>
          <a:prstGeom prst="rect">
            <a:avLst/>
          </a:prstGeom>
        </p:spPr>
        <p:txBody>
          <a:bodyPr vert="horz" wrap="square" lIns="0" tIns="12700" rIns="0" bIns="0" rtlCol="0">
            <a:spAutoFit/>
          </a:bodyPr>
          <a:lstStyle/>
          <a:p>
            <a:pPr marL="12700" marR="5080">
              <a:spcBef>
                <a:spcPts val="100"/>
              </a:spcBef>
            </a:pPr>
            <a:r>
              <a:rPr dirty="0">
                <a:solidFill>
                  <a:srgbClr val="78BA31"/>
                </a:solidFill>
                <a:latin typeface="Gotham"/>
                <a:cs typeface="Gotham"/>
              </a:rPr>
              <a:t>INC</a:t>
            </a:r>
            <a:r>
              <a:rPr spc="-40" dirty="0">
                <a:solidFill>
                  <a:srgbClr val="78BA31"/>
                </a:solidFill>
                <a:latin typeface="Gotham"/>
                <a:cs typeface="Gotham"/>
              </a:rPr>
              <a:t>L</a:t>
            </a:r>
            <a:r>
              <a:rPr dirty="0">
                <a:solidFill>
                  <a:srgbClr val="78BA31"/>
                </a:solidFill>
                <a:latin typeface="Gotham"/>
                <a:cs typeface="Gotham"/>
              </a:rPr>
              <a:t>USIVE  DESIGN</a:t>
            </a:r>
            <a:endParaRPr>
              <a:solidFill>
                <a:prstClr val="black"/>
              </a:solidFill>
              <a:latin typeface="Gotham"/>
              <a:cs typeface="Gotham"/>
            </a:endParaRPr>
          </a:p>
        </p:txBody>
      </p:sp>
      <p:sp>
        <p:nvSpPr>
          <p:cNvPr id="39" name="object 39"/>
          <p:cNvSpPr txBox="1"/>
          <p:nvPr/>
        </p:nvSpPr>
        <p:spPr>
          <a:xfrm>
            <a:off x="4178809" y="3375149"/>
            <a:ext cx="1428115" cy="574040"/>
          </a:xfrm>
          <a:prstGeom prst="rect">
            <a:avLst/>
          </a:prstGeom>
        </p:spPr>
        <p:txBody>
          <a:bodyPr vert="horz" wrap="square" lIns="0" tIns="12700" rIns="0" bIns="0" rtlCol="0">
            <a:spAutoFit/>
          </a:bodyPr>
          <a:lstStyle/>
          <a:p>
            <a:pPr marL="12700" marR="5080">
              <a:spcBef>
                <a:spcPts val="100"/>
              </a:spcBef>
            </a:pPr>
            <a:r>
              <a:rPr dirty="0">
                <a:solidFill>
                  <a:srgbClr val="78BA31"/>
                </a:solidFill>
                <a:latin typeface="Gotham"/>
                <a:cs typeface="Gotham"/>
              </a:rPr>
              <a:t>INTUITIVE</a:t>
            </a:r>
            <a:r>
              <a:rPr spc="-100" dirty="0">
                <a:solidFill>
                  <a:srgbClr val="78BA31"/>
                </a:solidFill>
                <a:latin typeface="Gotham"/>
                <a:cs typeface="Gotham"/>
              </a:rPr>
              <a:t> </a:t>
            </a:r>
            <a:r>
              <a:rPr dirty="0">
                <a:solidFill>
                  <a:srgbClr val="78BA31"/>
                </a:solidFill>
                <a:latin typeface="Gotham"/>
                <a:cs typeface="Gotham"/>
              </a:rPr>
              <a:t>&amp; </a:t>
            </a:r>
            <a:r>
              <a:rPr spc="-530" dirty="0">
                <a:solidFill>
                  <a:srgbClr val="78BA31"/>
                </a:solidFill>
                <a:latin typeface="Gotham"/>
                <a:cs typeface="Gotham"/>
              </a:rPr>
              <a:t> </a:t>
            </a:r>
            <a:r>
              <a:rPr dirty="0">
                <a:solidFill>
                  <a:srgbClr val="78BA31"/>
                </a:solidFill>
                <a:latin typeface="Gotham"/>
                <a:cs typeface="Gotham"/>
              </a:rPr>
              <a:t>EFFICIENT</a:t>
            </a:r>
            <a:endParaRPr>
              <a:solidFill>
                <a:prstClr val="black"/>
              </a:solidFill>
              <a:latin typeface="Gotham"/>
              <a:cs typeface="Gotham"/>
            </a:endParaRPr>
          </a:p>
        </p:txBody>
      </p:sp>
      <p:sp>
        <p:nvSpPr>
          <p:cNvPr id="40" name="object 40"/>
          <p:cNvSpPr txBox="1"/>
          <p:nvPr/>
        </p:nvSpPr>
        <p:spPr>
          <a:xfrm>
            <a:off x="6316903" y="3375149"/>
            <a:ext cx="1536700" cy="299720"/>
          </a:xfrm>
          <a:prstGeom prst="rect">
            <a:avLst/>
          </a:prstGeom>
        </p:spPr>
        <p:txBody>
          <a:bodyPr vert="horz" wrap="square" lIns="0" tIns="12700" rIns="0" bIns="0" rtlCol="0">
            <a:spAutoFit/>
          </a:bodyPr>
          <a:lstStyle/>
          <a:p>
            <a:pPr marL="12700">
              <a:spcBef>
                <a:spcPts val="100"/>
              </a:spcBef>
            </a:pPr>
            <a:r>
              <a:rPr spc="-45" dirty="0">
                <a:solidFill>
                  <a:srgbClr val="78BA31"/>
                </a:solidFill>
                <a:latin typeface="Gotham"/>
                <a:cs typeface="Gotham"/>
              </a:rPr>
              <a:t>INNOVATION</a:t>
            </a:r>
            <a:endParaRPr>
              <a:solidFill>
                <a:prstClr val="black"/>
              </a:solidFill>
              <a:latin typeface="Gotham"/>
              <a:cs typeface="Gotham"/>
            </a:endParaRPr>
          </a:p>
        </p:txBody>
      </p:sp>
      <p:sp>
        <p:nvSpPr>
          <p:cNvPr id="41" name="object 41"/>
          <p:cNvSpPr txBox="1"/>
          <p:nvPr/>
        </p:nvSpPr>
        <p:spPr>
          <a:xfrm>
            <a:off x="8442427" y="3375149"/>
            <a:ext cx="1896745" cy="299720"/>
          </a:xfrm>
          <a:prstGeom prst="rect">
            <a:avLst/>
          </a:prstGeom>
        </p:spPr>
        <p:txBody>
          <a:bodyPr vert="horz" wrap="square" lIns="0" tIns="12700" rIns="0" bIns="0" rtlCol="0">
            <a:spAutoFit/>
          </a:bodyPr>
          <a:lstStyle/>
          <a:p>
            <a:pPr marL="12700">
              <a:spcBef>
                <a:spcPts val="100"/>
              </a:spcBef>
            </a:pPr>
            <a:r>
              <a:rPr dirty="0">
                <a:solidFill>
                  <a:srgbClr val="78BA31"/>
                </a:solidFill>
                <a:latin typeface="Gotham"/>
                <a:cs typeface="Gotham"/>
              </a:rPr>
              <a:t>PERSONALIZED</a:t>
            </a:r>
            <a:endParaRPr>
              <a:solidFill>
                <a:prstClr val="black"/>
              </a:solidFill>
              <a:latin typeface="Gotham"/>
              <a:cs typeface="Gotham"/>
            </a:endParaRPr>
          </a:p>
        </p:txBody>
      </p:sp>
      <p:sp>
        <p:nvSpPr>
          <p:cNvPr id="42" name="object 42"/>
          <p:cNvSpPr txBox="1">
            <a:spLocks noGrp="1"/>
          </p:cNvSpPr>
          <p:nvPr>
            <p:ph type="title"/>
          </p:nvPr>
        </p:nvSpPr>
        <p:spPr>
          <a:xfrm>
            <a:off x="1202508" y="663681"/>
            <a:ext cx="9782175" cy="574040"/>
          </a:xfrm>
          <a:prstGeom prst="rect">
            <a:avLst/>
          </a:prstGeom>
        </p:spPr>
        <p:txBody>
          <a:bodyPr vert="horz" wrap="square" lIns="0" tIns="12700" rIns="0" bIns="0" rtlCol="0">
            <a:spAutoFit/>
          </a:bodyPr>
          <a:lstStyle/>
          <a:p>
            <a:pPr marL="12700">
              <a:spcBef>
                <a:spcPts val="100"/>
              </a:spcBef>
              <a:tabLst>
                <a:tab pos="2388870" algn="l"/>
                <a:tab pos="5116830" algn="l"/>
                <a:tab pos="6852920" algn="l"/>
                <a:tab pos="7308215" algn="l"/>
              </a:tabLst>
            </a:pPr>
            <a:r>
              <a:rPr sz="3600" b="1" spc="-15" dirty="0">
                <a:solidFill>
                  <a:srgbClr val="1BAADE"/>
                </a:solidFill>
              </a:rPr>
              <a:t>Customer	</a:t>
            </a:r>
            <a:r>
              <a:rPr sz="3600" b="1" spc="-10" dirty="0">
                <a:solidFill>
                  <a:srgbClr val="1BAADE"/>
                </a:solidFill>
              </a:rPr>
              <a:t>Experience	</a:t>
            </a:r>
            <a:r>
              <a:rPr sz="3600" b="1" dirty="0">
                <a:solidFill>
                  <a:srgbClr val="1BAADE"/>
                </a:solidFill>
              </a:rPr>
              <a:t>Design	&amp;	</a:t>
            </a:r>
            <a:r>
              <a:rPr sz="3600" b="1" spc="-25" dirty="0">
                <a:solidFill>
                  <a:srgbClr val="1BAADE"/>
                </a:solidFill>
              </a:rPr>
              <a:t>Innovation</a:t>
            </a:r>
            <a:endParaRPr sz="3600"/>
          </a:p>
        </p:txBody>
      </p:sp>
      <p:grpSp>
        <p:nvGrpSpPr>
          <p:cNvPr id="43" name="object 43"/>
          <p:cNvGrpSpPr/>
          <p:nvPr/>
        </p:nvGrpSpPr>
        <p:grpSpPr>
          <a:xfrm>
            <a:off x="12700" y="4265675"/>
            <a:ext cx="12161520" cy="358775"/>
            <a:chOff x="0" y="4265674"/>
            <a:chExt cx="12161520" cy="358775"/>
          </a:xfrm>
        </p:grpSpPr>
        <p:sp>
          <p:nvSpPr>
            <p:cNvPr id="44" name="object 44"/>
            <p:cNvSpPr/>
            <p:nvPr/>
          </p:nvSpPr>
          <p:spPr>
            <a:xfrm>
              <a:off x="0" y="4265674"/>
              <a:ext cx="12161520" cy="12700"/>
            </a:xfrm>
            <a:custGeom>
              <a:avLst/>
              <a:gdLst/>
              <a:ahLst/>
              <a:cxnLst/>
              <a:rect l="l" t="t" r="r" b="b"/>
              <a:pathLst>
                <a:path w="12161520" h="12700">
                  <a:moveTo>
                    <a:pt x="0" y="12699"/>
                  </a:moveTo>
                  <a:lnTo>
                    <a:pt x="12161519" y="12699"/>
                  </a:lnTo>
                  <a:lnTo>
                    <a:pt x="12161519" y="0"/>
                  </a:lnTo>
                  <a:lnTo>
                    <a:pt x="0" y="0"/>
                  </a:lnTo>
                  <a:lnTo>
                    <a:pt x="0" y="12699"/>
                  </a:lnTo>
                  <a:close/>
                </a:path>
              </a:pathLst>
            </a:custGeom>
            <a:solidFill>
              <a:srgbClr val="D82284"/>
            </a:solidFill>
          </p:spPr>
          <p:txBody>
            <a:bodyPr wrap="square" lIns="0" tIns="0" rIns="0" bIns="0" rtlCol="0"/>
            <a:lstStyle/>
            <a:p>
              <a:endParaRPr>
                <a:solidFill>
                  <a:prstClr val="black"/>
                </a:solidFill>
                <a:latin typeface="Calibri"/>
              </a:endParaRPr>
            </a:p>
          </p:txBody>
        </p:sp>
        <p:sp>
          <p:nvSpPr>
            <p:cNvPr id="45" name="object 45"/>
            <p:cNvSpPr/>
            <p:nvPr/>
          </p:nvSpPr>
          <p:spPr>
            <a:xfrm>
              <a:off x="6080759" y="4265676"/>
              <a:ext cx="0" cy="352425"/>
            </a:xfrm>
            <a:custGeom>
              <a:avLst/>
              <a:gdLst/>
              <a:ahLst/>
              <a:cxnLst/>
              <a:rect l="l" t="t" r="r" b="b"/>
              <a:pathLst>
                <a:path h="352425">
                  <a:moveTo>
                    <a:pt x="0" y="0"/>
                  </a:moveTo>
                  <a:lnTo>
                    <a:pt x="0" y="351917"/>
                  </a:lnTo>
                </a:path>
              </a:pathLst>
            </a:custGeom>
            <a:ln w="12700">
              <a:solidFill>
                <a:srgbClr val="D82284"/>
              </a:solidFill>
            </a:ln>
          </p:spPr>
          <p:txBody>
            <a:bodyPr wrap="square" lIns="0" tIns="0" rIns="0" bIns="0" rtlCol="0"/>
            <a:lstStyle/>
            <a:p>
              <a:endParaRPr>
                <a:solidFill>
                  <a:prstClr val="black"/>
                </a:solidFill>
                <a:latin typeface="Calibri"/>
              </a:endParaRPr>
            </a:p>
          </p:txBody>
        </p:sp>
        <p:sp>
          <p:nvSpPr>
            <p:cNvPr id="46" name="object 46"/>
            <p:cNvSpPr/>
            <p:nvPr/>
          </p:nvSpPr>
          <p:spPr>
            <a:xfrm>
              <a:off x="6033473" y="4566724"/>
              <a:ext cx="94615" cy="51435"/>
            </a:xfrm>
            <a:custGeom>
              <a:avLst/>
              <a:gdLst/>
              <a:ahLst/>
              <a:cxnLst/>
              <a:rect l="l" t="t" r="r" b="b"/>
              <a:pathLst>
                <a:path w="94614" h="51435">
                  <a:moveTo>
                    <a:pt x="94576" y="0"/>
                  </a:moveTo>
                  <a:lnTo>
                    <a:pt x="47282" y="50863"/>
                  </a:lnTo>
                  <a:lnTo>
                    <a:pt x="0" y="0"/>
                  </a:lnTo>
                </a:path>
              </a:pathLst>
            </a:custGeom>
            <a:ln w="12700">
              <a:solidFill>
                <a:srgbClr val="D82284"/>
              </a:solidFill>
            </a:ln>
          </p:spPr>
          <p:txBody>
            <a:bodyPr wrap="square" lIns="0" tIns="0" rIns="0" bIns="0" rtlCol="0"/>
            <a:lstStyle/>
            <a:p>
              <a:endParaRPr>
                <a:solidFill>
                  <a:prstClr val="black"/>
                </a:solidFill>
                <a:latin typeface="Calibri"/>
              </a:endParaRPr>
            </a:p>
          </p:txBody>
        </p:sp>
      </p:grpSp>
      <p:sp>
        <p:nvSpPr>
          <p:cNvPr id="47" name="object 47"/>
          <p:cNvSpPr txBox="1"/>
          <p:nvPr/>
        </p:nvSpPr>
        <p:spPr>
          <a:xfrm>
            <a:off x="2383283" y="4873240"/>
            <a:ext cx="7420609" cy="721360"/>
          </a:xfrm>
          <a:prstGeom prst="rect">
            <a:avLst/>
          </a:prstGeom>
        </p:spPr>
        <p:txBody>
          <a:bodyPr vert="horz" wrap="square" lIns="0" tIns="53340" rIns="0" bIns="0" rtlCol="0">
            <a:spAutoFit/>
          </a:bodyPr>
          <a:lstStyle/>
          <a:p>
            <a:pPr marL="541020" marR="5080" indent="-528955">
              <a:lnSpc>
                <a:spcPts val="2600"/>
              </a:lnSpc>
              <a:spcBef>
                <a:spcPts val="420"/>
              </a:spcBef>
            </a:pPr>
            <a:r>
              <a:rPr sz="2400" spc="-30" dirty="0">
                <a:solidFill>
                  <a:srgbClr val="0F7497"/>
                </a:solidFill>
                <a:latin typeface="Gotham"/>
                <a:cs typeface="Gotham"/>
              </a:rPr>
              <a:t>Focusing</a:t>
            </a:r>
            <a:r>
              <a:rPr sz="2400" spc="-50" dirty="0">
                <a:solidFill>
                  <a:srgbClr val="0F7497"/>
                </a:solidFill>
                <a:latin typeface="Gotham"/>
                <a:cs typeface="Gotham"/>
              </a:rPr>
              <a:t> </a:t>
            </a:r>
            <a:r>
              <a:rPr sz="2400" spc="-15" dirty="0">
                <a:solidFill>
                  <a:srgbClr val="0F7497"/>
                </a:solidFill>
                <a:latin typeface="Gotham"/>
                <a:cs typeface="Gotham"/>
              </a:rPr>
              <a:t>on</a:t>
            </a:r>
            <a:r>
              <a:rPr sz="2400" spc="-45" dirty="0">
                <a:solidFill>
                  <a:srgbClr val="0F7497"/>
                </a:solidFill>
                <a:latin typeface="Gotham"/>
                <a:cs typeface="Gotham"/>
              </a:rPr>
              <a:t> </a:t>
            </a:r>
            <a:r>
              <a:rPr sz="2400" spc="-40" dirty="0">
                <a:solidFill>
                  <a:srgbClr val="0F7497"/>
                </a:solidFill>
                <a:latin typeface="Gotham"/>
                <a:cs typeface="Gotham"/>
              </a:rPr>
              <a:t>improving</a:t>
            </a:r>
            <a:r>
              <a:rPr sz="2400" spc="-45" dirty="0">
                <a:solidFill>
                  <a:srgbClr val="0F7497"/>
                </a:solidFill>
                <a:latin typeface="Gotham"/>
                <a:cs typeface="Gotham"/>
              </a:rPr>
              <a:t> </a:t>
            </a:r>
            <a:r>
              <a:rPr sz="2400" spc="-20" dirty="0">
                <a:solidFill>
                  <a:srgbClr val="0F7497"/>
                </a:solidFill>
                <a:latin typeface="Gotham"/>
                <a:cs typeface="Gotham"/>
              </a:rPr>
              <a:t>the</a:t>
            </a:r>
            <a:r>
              <a:rPr sz="2400" spc="-45" dirty="0">
                <a:solidFill>
                  <a:srgbClr val="0F7497"/>
                </a:solidFill>
                <a:latin typeface="Gotham"/>
                <a:cs typeface="Gotham"/>
              </a:rPr>
              <a:t> </a:t>
            </a:r>
            <a:r>
              <a:rPr sz="2400" spc="-30" dirty="0">
                <a:solidFill>
                  <a:srgbClr val="0F7497"/>
                </a:solidFill>
                <a:latin typeface="Gotham"/>
                <a:cs typeface="Gotham"/>
              </a:rPr>
              <a:t>customer’s</a:t>
            </a:r>
            <a:r>
              <a:rPr sz="2400" spc="-45" dirty="0">
                <a:solidFill>
                  <a:srgbClr val="0F7497"/>
                </a:solidFill>
                <a:latin typeface="Gotham"/>
                <a:cs typeface="Gotham"/>
              </a:rPr>
              <a:t> </a:t>
            </a:r>
            <a:r>
              <a:rPr sz="2400" spc="-35" dirty="0">
                <a:solidFill>
                  <a:srgbClr val="0F7497"/>
                </a:solidFill>
                <a:latin typeface="Gotham"/>
                <a:cs typeface="Gotham"/>
              </a:rPr>
              <a:t>experience </a:t>
            </a:r>
            <a:r>
              <a:rPr sz="2400" spc="-705" dirty="0">
                <a:solidFill>
                  <a:srgbClr val="0F7497"/>
                </a:solidFill>
                <a:latin typeface="Gotham"/>
                <a:cs typeface="Gotham"/>
              </a:rPr>
              <a:t> </a:t>
            </a:r>
            <a:r>
              <a:rPr sz="2400" spc="-15" dirty="0">
                <a:solidFill>
                  <a:srgbClr val="0F7497"/>
                </a:solidFill>
                <a:latin typeface="Gotham"/>
                <a:cs typeface="Gotham"/>
              </a:rPr>
              <a:t>so</a:t>
            </a:r>
            <a:r>
              <a:rPr sz="2400" spc="-55" dirty="0">
                <a:solidFill>
                  <a:srgbClr val="0F7497"/>
                </a:solidFill>
                <a:latin typeface="Gotham"/>
                <a:cs typeface="Gotham"/>
              </a:rPr>
              <a:t> </a:t>
            </a:r>
            <a:r>
              <a:rPr sz="2400" spc="-35" dirty="0">
                <a:solidFill>
                  <a:srgbClr val="0F7497"/>
                </a:solidFill>
                <a:latin typeface="Gotham"/>
                <a:cs typeface="Gotham"/>
              </a:rPr>
              <a:t>they</a:t>
            </a:r>
            <a:r>
              <a:rPr sz="2400" spc="-55" dirty="0">
                <a:solidFill>
                  <a:srgbClr val="0F7497"/>
                </a:solidFill>
                <a:latin typeface="Gotham"/>
                <a:cs typeface="Gotham"/>
              </a:rPr>
              <a:t> </a:t>
            </a:r>
            <a:r>
              <a:rPr sz="2400" spc="-20" dirty="0">
                <a:solidFill>
                  <a:srgbClr val="0F7497"/>
                </a:solidFill>
                <a:latin typeface="Gotham"/>
                <a:cs typeface="Gotham"/>
              </a:rPr>
              <a:t>can</a:t>
            </a:r>
            <a:r>
              <a:rPr sz="2400" spc="-55" dirty="0">
                <a:solidFill>
                  <a:srgbClr val="0F7497"/>
                </a:solidFill>
                <a:latin typeface="Gotham"/>
                <a:cs typeface="Gotham"/>
              </a:rPr>
              <a:t> </a:t>
            </a:r>
            <a:r>
              <a:rPr sz="2400" spc="-25" dirty="0">
                <a:solidFill>
                  <a:srgbClr val="0F7497"/>
                </a:solidFill>
                <a:latin typeface="Gotham"/>
                <a:cs typeface="Gotham"/>
              </a:rPr>
              <a:t>focus</a:t>
            </a:r>
            <a:r>
              <a:rPr sz="2400" spc="-55" dirty="0">
                <a:solidFill>
                  <a:srgbClr val="0F7497"/>
                </a:solidFill>
                <a:latin typeface="Gotham"/>
                <a:cs typeface="Gotham"/>
              </a:rPr>
              <a:t> </a:t>
            </a:r>
            <a:r>
              <a:rPr sz="2400" spc="-15" dirty="0">
                <a:solidFill>
                  <a:srgbClr val="0F7497"/>
                </a:solidFill>
                <a:latin typeface="Gotham"/>
                <a:cs typeface="Gotham"/>
              </a:rPr>
              <a:t>on</a:t>
            </a:r>
            <a:r>
              <a:rPr sz="2400" spc="-55" dirty="0">
                <a:solidFill>
                  <a:srgbClr val="0F7497"/>
                </a:solidFill>
                <a:latin typeface="Gotham"/>
                <a:cs typeface="Gotham"/>
              </a:rPr>
              <a:t> </a:t>
            </a:r>
            <a:r>
              <a:rPr sz="2400" spc="-20" dirty="0">
                <a:solidFill>
                  <a:srgbClr val="0F7497"/>
                </a:solidFill>
                <a:latin typeface="Gotham"/>
                <a:cs typeface="Gotham"/>
              </a:rPr>
              <a:t>our</a:t>
            </a:r>
            <a:r>
              <a:rPr sz="2400" spc="-55" dirty="0">
                <a:solidFill>
                  <a:srgbClr val="0F7497"/>
                </a:solidFill>
                <a:latin typeface="Gotham"/>
                <a:cs typeface="Gotham"/>
              </a:rPr>
              <a:t> </a:t>
            </a:r>
            <a:r>
              <a:rPr sz="2400" spc="-25" dirty="0">
                <a:solidFill>
                  <a:srgbClr val="0F7497"/>
                </a:solidFill>
                <a:latin typeface="Gotham"/>
                <a:cs typeface="Gotham"/>
              </a:rPr>
              <a:t>business</a:t>
            </a:r>
            <a:r>
              <a:rPr sz="2400" spc="-55" dirty="0">
                <a:solidFill>
                  <a:srgbClr val="0F7497"/>
                </a:solidFill>
                <a:latin typeface="Gotham"/>
                <a:cs typeface="Gotham"/>
              </a:rPr>
              <a:t> </a:t>
            </a:r>
            <a:r>
              <a:rPr sz="2400" spc="-25" dirty="0">
                <a:solidFill>
                  <a:srgbClr val="0F7497"/>
                </a:solidFill>
                <a:latin typeface="Gotham"/>
                <a:cs typeface="Gotham"/>
              </a:rPr>
              <a:t>partners</a:t>
            </a:r>
            <a:endParaRPr sz="2400">
              <a:solidFill>
                <a:prstClr val="black"/>
              </a:solidFill>
              <a:latin typeface="Gotham"/>
              <a:cs typeface="Gotham"/>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700" y="1"/>
            <a:ext cx="12161520" cy="4594225"/>
            <a:chOff x="0" y="0"/>
            <a:chExt cx="12161520" cy="4594225"/>
          </a:xfrm>
        </p:grpSpPr>
        <p:pic>
          <p:nvPicPr>
            <p:cNvPr id="3" name="object 3"/>
            <p:cNvPicPr/>
            <p:nvPr/>
          </p:nvPicPr>
          <p:blipFill>
            <a:blip r:embed="rId2" cstate="print"/>
            <a:stretch>
              <a:fillRect/>
            </a:stretch>
          </p:blipFill>
          <p:spPr>
            <a:xfrm>
              <a:off x="0" y="12700"/>
              <a:ext cx="12161519" cy="4581144"/>
            </a:xfrm>
            <a:prstGeom prst="rect">
              <a:avLst/>
            </a:prstGeom>
          </p:spPr>
        </p:pic>
        <p:sp>
          <p:nvSpPr>
            <p:cNvPr id="4" name="object 4"/>
            <p:cNvSpPr/>
            <p:nvPr/>
          </p:nvSpPr>
          <p:spPr>
            <a:xfrm>
              <a:off x="0" y="0"/>
              <a:ext cx="12161520" cy="4594225"/>
            </a:xfrm>
            <a:custGeom>
              <a:avLst/>
              <a:gdLst/>
              <a:ahLst/>
              <a:cxnLst/>
              <a:rect l="l" t="t" r="r" b="b"/>
              <a:pathLst>
                <a:path w="12161520" h="4594225">
                  <a:moveTo>
                    <a:pt x="0" y="4593844"/>
                  </a:moveTo>
                  <a:lnTo>
                    <a:pt x="12161519" y="4593844"/>
                  </a:lnTo>
                  <a:lnTo>
                    <a:pt x="12161519" y="0"/>
                  </a:lnTo>
                  <a:lnTo>
                    <a:pt x="0" y="0"/>
                  </a:lnTo>
                  <a:lnTo>
                    <a:pt x="0" y="4593844"/>
                  </a:lnTo>
                  <a:close/>
                </a:path>
              </a:pathLst>
            </a:custGeom>
            <a:solidFill>
              <a:srgbClr val="0F7497"/>
            </a:solidFill>
          </p:spPr>
          <p:txBody>
            <a:bodyPr wrap="square" lIns="0" tIns="0" rIns="0" bIns="0" rtlCol="0"/>
            <a:lstStyle/>
            <a:p>
              <a:endParaRPr>
                <a:solidFill>
                  <a:prstClr val="black"/>
                </a:solidFill>
                <a:latin typeface="Calibri"/>
              </a:endParaRPr>
            </a:p>
          </p:txBody>
        </p:sp>
      </p:grpSp>
      <p:sp>
        <p:nvSpPr>
          <p:cNvPr id="5" name="object 5"/>
          <p:cNvSpPr txBox="1">
            <a:spLocks noGrp="1"/>
          </p:cNvSpPr>
          <p:nvPr>
            <p:ph type="title"/>
          </p:nvPr>
        </p:nvSpPr>
        <p:spPr>
          <a:xfrm>
            <a:off x="4029101" y="2517579"/>
            <a:ext cx="4128770" cy="939800"/>
          </a:xfrm>
          <a:prstGeom prst="rect">
            <a:avLst/>
          </a:prstGeom>
        </p:spPr>
        <p:txBody>
          <a:bodyPr vert="horz" wrap="square" lIns="0" tIns="12700" rIns="0" bIns="0" rtlCol="0">
            <a:spAutoFit/>
          </a:bodyPr>
          <a:lstStyle/>
          <a:p>
            <a:pPr marL="12700">
              <a:spcBef>
                <a:spcPts val="100"/>
              </a:spcBef>
            </a:pPr>
            <a:r>
              <a:rPr spc="-85" dirty="0"/>
              <a:t>Questions?</a:t>
            </a:r>
          </a:p>
        </p:txBody>
      </p:sp>
      <p:pic>
        <p:nvPicPr>
          <p:cNvPr id="6" name="object 6"/>
          <p:cNvPicPr/>
          <p:nvPr/>
        </p:nvPicPr>
        <p:blipFill>
          <a:blip r:embed="rId3" cstate="print"/>
          <a:stretch>
            <a:fillRect/>
          </a:stretch>
        </p:blipFill>
        <p:spPr>
          <a:xfrm>
            <a:off x="11022076" y="6000435"/>
            <a:ext cx="870508" cy="743265"/>
          </a:xfrm>
          <a:prstGeom prst="rect">
            <a:avLst/>
          </a:prstGeom>
        </p:spPr>
      </p:pic>
      <p:sp>
        <p:nvSpPr>
          <p:cNvPr id="7" name="object 7"/>
          <p:cNvSpPr txBox="1"/>
          <p:nvPr/>
        </p:nvSpPr>
        <p:spPr>
          <a:xfrm>
            <a:off x="704088" y="5184136"/>
            <a:ext cx="2644775" cy="721360"/>
          </a:xfrm>
          <a:prstGeom prst="rect">
            <a:avLst/>
          </a:prstGeom>
        </p:spPr>
        <p:txBody>
          <a:bodyPr vert="horz" wrap="square" lIns="0" tIns="12700" rIns="0" bIns="0" rtlCol="0">
            <a:spAutoFit/>
          </a:bodyPr>
          <a:lstStyle/>
          <a:p>
            <a:pPr marL="12700">
              <a:lnSpc>
                <a:spcPts val="2740"/>
              </a:lnSpc>
              <a:spcBef>
                <a:spcPts val="100"/>
              </a:spcBef>
            </a:pPr>
            <a:r>
              <a:rPr sz="2400" b="1" spc="-20" dirty="0">
                <a:solidFill>
                  <a:srgbClr val="0F7497"/>
                </a:solidFill>
                <a:latin typeface="Gotham"/>
                <a:cs typeface="Gotham"/>
              </a:rPr>
              <a:t>KIM</a:t>
            </a:r>
            <a:r>
              <a:rPr sz="2400" b="1" spc="-95" dirty="0">
                <a:solidFill>
                  <a:srgbClr val="0F7497"/>
                </a:solidFill>
                <a:latin typeface="Gotham"/>
                <a:cs typeface="Gotham"/>
              </a:rPr>
              <a:t> </a:t>
            </a:r>
            <a:r>
              <a:rPr sz="2400" b="1" spc="-25" dirty="0">
                <a:solidFill>
                  <a:srgbClr val="0F7497"/>
                </a:solidFill>
                <a:latin typeface="Gotham"/>
                <a:cs typeface="Gotham"/>
              </a:rPr>
              <a:t>McLEAN</a:t>
            </a:r>
            <a:endParaRPr sz="2400">
              <a:solidFill>
                <a:prstClr val="black"/>
              </a:solidFill>
              <a:latin typeface="Gotham"/>
              <a:cs typeface="Gotham"/>
            </a:endParaRPr>
          </a:p>
          <a:p>
            <a:pPr marL="12700">
              <a:lnSpc>
                <a:spcPts val="2740"/>
              </a:lnSpc>
            </a:pPr>
            <a:r>
              <a:rPr sz="2400" spc="-25" dirty="0">
                <a:solidFill>
                  <a:srgbClr val="0F7497"/>
                </a:solidFill>
                <a:latin typeface="Gotham"/>
                <a:cs typeface="Gotham"/>
                <a:hlinkClick r:id="rId4"/>
              </a:rPr>
              <a:t>kmclean@san</a:t>
            </a:r>
            <a:r>
              <a:rPr sz="2400" spc="-75" dirty="0">
                <a:solidFill>
                  <a:srgbClr val="0F7497"/>
                </a:solidFill>
                <a:latin typeface="Gotham"/>
                <a:cs typeface="Gotham"/>
                <a:hlinkClick r:id="rId4"/>
              </a:rPr>
              <a:t>.</a:t>
            </a:r>
            <a:r>
              <a:rPr sz="2400" spc="-25" dirty="0">
                <a:solidFill>
                  <a:srgbClr val="0F7497"/>
                </a:solidFill>
                <a:latin typeface="Gotham"/>
                <a:cs typeface="Gotham"/>
                <a:hlinkClick r:id="rId4"/>
              </a:rPr>
              <a:t>o</a:t>
            </a:r>
            <a:r>
              <a:rPr sz="2400" spc="-75" dirty="0">
                <a:solidFill>
                  <a:srgbClr val="0F7497"/>
                </a:solidFill>
                <a:latin typeface="Gotham"/>
                <a:cs typeface="Gotham"/>
                <a:hlinkClick r:id="rId4"/>
              </a:rPr>
              <a:t>r</a:t>
            </a:r>
            <a:r>
              <a:rPr sz="2400" dirty="0">
                <a:solidFill>
                  <a:srgbClr val="0F7497"/>
                </a:solidFill>
                <a:latin typeface="Gotham"/>
                <a:cs typeface="Gotham"/>
                <a:hlinkClick r:id="rId4"/>
              </a:rPr>
              <a:t>g</a:t>
            </a:r>
            <a:endParaRPr sz="2400">
              <a:solidFill>
                <a:prstClr val="black"/>
              </a:solidFill>
              <a:latin typeface="Gotham"/>
              <a:cs typeface="Gotham"/>
            </a:endParaRPr>
          </a:p>
        </p:txBody>
      </p:sp>
      <p:sp>
        <p:nvSpPr>
          <p:cNvPr id="8" name="object 8"/>
          <p:cNvSpPr txBox="1"/>
          <p:nvPr/>
        </p:nvSpPr>
        <p:spPr>
          <a:xfrm>
            <a:off x="3959352" y="5184136"/>
            <a:ext cx="2677160" cy="721360"/>
          </a:xfrm>
          <a:prstGeom prst="rect">
            <a:avLst/>
          </a:prstGeom>
        </p:spPr>
        <p:txBody>
          <a:bodyPr vert="horz" wrap="square" lIns="0" tIns="12700" rIns="0" bIns="0" rtlCol="0">
            <a:spAutoFit/>
          </a:bodyPr>
          <a:lstStyle/>
          <a:p>
            <a:pPr marL="12700">
              <a:lnSpc>
                <a:spcPts val="2740"/>
              </a:lnSpc>
              <a:spcBef>
                <a:spcPts val="100"/>
              </a:spcBef>
            </a:pPr>
            <a:r>
              <a:rPr sz="2400" b="1" spc="-30" dirty="0">
                <a:solidFill>
                  <a:srgbClr val="0F7497"/>
                </a:solidFill>
                <a:latin typeface="Gotham"/>
                <a:cs typeface="Gotham"/>
              </a:rPr>
              <a:t>KARLI</a:t>
            </a:r>
            <a:r>
              <a:rPr sz="2400" b="1" spc="-95" dirty="0">
                <a:solidFill>
                  <a:srgbClr val="0F7497"/>
                </a:solidFill>
                <a:latin typeface="Gotham"/>
                <a:cs typeface="Gotham"/>
              </a:rPr>
              <a:t> </a:t>
            </a:r>
            <a:r>
              <a:rPr sz="2400" b="1" spc="-80" dirty="0">
                <a:solidFill>
                  <a:srgbClr val="0F7497"/>
                </a:solidFill>
                <a:latin typeface="Gotham"/>
                <a:cs typeface="Gotham"/>
              </a:rPr>
              <a:t>WAGNER</a:t>
            </a:r>
            <a:endParaRPr sz="2400">
              <a:solidFill>
                <a:prstClr val="black"/>
              </a:solidFill>
              <a:latin typeface="Gotham"/>
              <a:cs typeface="Gotham"/>
            </a:endParaRPr>
          </a:p>
          <a:p>
            <a:pPr marL="12700">
              <a:lnSpc>
                <a:spcPts val="2740"/>
              </a:lnSpc>
            </a:pPr>
            <a:r>
              <a:rPr sz="2400" spc="-40" dirty="0">
                <a:solidFill>
                  <a:srgbClr val="0F7497"/>
                </a:solidFill>
                <a:latin typeface="Gotham"/>
                <a:cs typeface="Gotham"/>
                <a:hlinkClick r:id="rId5"/>
              </a:rPr>
              <a:t>kwagner@san.org</a:t>
            </a:r>
            <a:endParaRPr sz="2400">
              <a:solidFill>
                <a:prstClr val="black"/>
              </a:solidFill>
              <a:latin typeface="Gotham"/>
              <a:cs typeface="Gotham"/>
            </a:endParaRPr>
          </a:p>
        </p:txBody>
      </p:sp>
      <p:sp>
        <p:nvSpPr>
          <p:cNvPr id="9" name="object 9"/>
          <p:cNvSpPr txBox="1"/>
          <p:nvPr/>
        </p:nvSpPr>
        <p:spPr>
          <a:xfrm>
            <a:off x="7484365" y="5184136"/>
            <a:ext cx="3347085" cy="391160"/>
          </a:xfrm>
          <a:prstGeom prst="rect">
            <a:avLst/>
          </a:prstGeom>
        </p:spPr>
        <p:txBody>
          <a:bodyPr vert="horz" wrap="square" lIns="0" tIns="12700" rIns="0" bIns="0" rtlCol="0">
            <a:spAutoFit/>
          </a:bodyPr>
          <a:lstStyle/>
          <a:p>
            <a:pPr marL="12700">
              <a:spcBef>
                <a:spcPts val="100"/>
              </a:spcBef>
            </a:pPr>
            <a:r>
              <a:rPr sz="2400" spc="-50" dirty="0">
                <a:solidFill>
                  <a:srgbClr val="0F7497"/>
                </a:solidFill>
                <a:latin typeface="Gotham"/>
                <a:cs typeface="Gotham"/>
                <a:hlinkClick r:id="rId6"/>
              </a:rPr>
              <a:t>www.san.org/innovate</a:t>
            </a:r>
            <a:endParaRPr sz="2400">
              <a:solidFill>
                <a:prstClr val="black"/>
              </a:solidFill>
              <a:latin typeface="Gotham"/>
              <a:cs typeface="Gotham"/>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7108138" y="1826183"/>
            <a:ext cx="5091119" cy="193899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A8E1"/>
                </a:solidFill>
                <a:effectLst/>
                <a:uLnTx/>
                <a:uFillTx/>
                <a:latin typeface="Gotham-Medium"/>
                <a:ea typeface="+mn-ea"/>
                <a:cs typeface="Gotham-Medium"/>
              </a:rPr>
              <a:t>Procurement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A8E1"/>
                </a:solidFill>
                <a:effectLst/>
                <a:uLnTx/>
                <a:uFillTx/>
                <a:latin typeface="Gotham-Medium"/>
                <a:ea typeface="+mn-ea"/>
                <a:cs typeface="Gotham-Medium"/>
              </a:rPr>
              <a:t>Session</a:t>
            </a:r>
          </a:p>
        </p:txBody>
      </p:sp>
      <p:sp>
        <p:nvSpPr>
          <p:cNvPr id="13" name="TextBox 12"/>
          <p:cNvSpPr txBox="1"/>
          <p:nvPr/>
        </p:nvSpPr>
        <p:spPr>
          <a:xfrm>
            <a:off x="7322839" y="4341885"/>
            <a:ext cx="5898529" cy="12612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8E1"/>
                </a:solidFill>
                <a:effectLst/>
                <a:uLnTx/>
                <a:uFillTx/>
                <a:latin typeface="Gotham-Black"/>
                <a:ea typeface="+mn-ea"/>
                <a:cs typeface="Gotham-Black"/>
              </a:rPr>
              <a:t>Presented by:</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Larry Rodriguez</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Manager - </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Procurement &amp; Contract Services </a:t>
            </a:r>
          </a:p>
        </p:txBody>
      </p:sp>
      <p:pic>
        <p:nvPicPr>
          <p:cNvPr id="15" name="Picture 14" descr="SAN_logo_RGB_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839" y="115316"/>
            <a:ext cx="1999950" cy="947476"/>
          </a:xfrm>
          <a:prstGeom prst="rect">
            <a:avLst/>
          </a:prstGeom>
        </p:spPr>
      </p:pic>
      <p:sp>
        <p:nvSpPr>
          <p:cNvPr id="17" name="Rectangle 16"/>
          <p:cNvSpPr/>
          <p:nvPr/>
        </p:nvSpPr>
        <p:spPr>
          <a:xfrm>
            <a:off x="6987574" y="1720840"/>
            <a:ext cx="45719" cy="1861373"/>
          </a:xfrm>
          <a:prstGeom prst="rect">
            <a:avLst/>
          </a:prstGeom>
          <a:solidFill>
            <a:srgbClr val="FEDA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P-Meet the Primes Cover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0" y="0"/>
            <a:ext cx="6888480" cy="6858000"/>
          </a:xfrm>
          <a:prstGeom prst="rect">
            <a:avLst/>
          </a:prstGeom>
        </p:spPr>
      </p:pic>
      <p:sp>
        <p:nvSpPr>
          <p:cNvPr id="2" name="TextBox 1"/>
          <p:cNvSpPr txBox="1"/>
          <p:nvPr/>
        </p:nvSpPr>
        <p:spPr>
          <a:xfrm>
            <a:off x="623325" y="4157219"/>
            <a:ext cx="34283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Black"/>
                <a:ea typeface="+mn-ea"/>
                <a:cs typeface="Gotham-Black"/>
              </a:rPr>
              <a:t>September 23, 2021</a:t>
            </a:r>
          </a:p>
        </p:txBody>
      </p:sp>
    </p:spTree>
    <p:extLst>
      <p:ext uri="{BB962C8B-B14F-4D97-AF65-F5344CB8AC3E}">
        <p14:creationId xmlns:p14="http://schemas.microsoft.com/office/powerpoint/2010/main" val="21996935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8200" y="322457"/>
            <a:ext cx="10515600" cy="1023457"/>
          </a:xfrm>
        </p:spPr>
        <p:txBody>
          <a:bodyPr>
            <a:normAutofit fontScale="90000"/>
          </a:bodyPr>
          <a:lstStyle/>
          <a:p>
            <a:r>
              <a:rPr lang="en-US" spc="-100" dirty="0"/>
              <a:t>Everything from A – Z Sample Opportunities</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graphicFrame>
        <p:nvGraphicFramePr>
          <p:cNvPr id="21" name="Content Placeholder 4">
            <a:extLst>
              <a:ext uri="{FF2B5EF4-FFF2-40B4-BE49-F238E27FC236}">
                <a16:creationId xmlns:a16="http://schemas.microsoft.com/office/drawing/2014/main" id="{B3EB0FED-DBD6-4957-860D-82A621FFD549}"/>
              </a:ext>
            </a:extLst>
          </p:cNvPr>
          <p:cNvGraphicFramePr>
            <a:graphicFrameLocks/>
          </p:cNvGraphicFramePr>
          <p:nvPr/>
        </p:nvGraphicFramePr>
        <p:xfrm>
          <a:off x="1905000" y="1475847"/>
          <a:ext cx="7924800" cy="4572000"/>
        </p:xfrm>
        <a:graphic>
          <a:graphicData uri="http://schemas.openxmlformats.org/drawingml/2006/table">
            <a:tbl>
              <a:tblPr firstRow="1" bandRow="1"/>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000" dirty="0">
                          <a:latin typeface="Trebuchet MS" panose="020B0603020202020204" pitchFamily="34" charset="0"/>
                        </a:rPr>
                        <a:t>Electrical</a:t>
                      </a:r>
                      <a:r>
                        <a:rPr lang="en-US" sz="2000" baseline="0" dirty="0">
                          <a:latin typeface="Trebuchet MS" panose="020B0603020202020204" pitchFamily="34" charset="0"/>
                        </a:rPr>
                        <a:t> Work</a:t>
                      </a:r>
                      <a:endParaRPr lang="en-US" sz="2000" dirty="0">
                        <a:latin typeface="Trebuchet MS" panose="020B0603020202020204" pitchFamily="34" charset="0"/>
                      </a:endParaRP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000" dirty="0">
                          <a:latin typeface="Trebuchet MS" panose="020B0603020202020204" pitchFamily="34" charset="0"/>
                        </a:rPr>
                        <a:t>Plumbing</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000" dirty="0">
                          <a:latin typeface="Trebuchet MS" panose="020B0603020202020204" pitchFamily="34" charset="0"/>
                        </a:rPr>
                        <a:t>Painting</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HVAC</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000" dirty="0">
                          <a:latin typeface="Trebuchet MS" panose="020B0603020202020204" pitchFamily="34" charset="0"/>
                        </a:rPr>
                        <a:t>Landscaping </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Printing</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000" dirty="0">
                          <a:latin typeface="Trebuchet MS" panose="020B0603020202020204" pitchFamily="34" charset="0"/>
                        </a:rPr>
                        <a:t>Uniforms</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MRO</a:t>
                      </a:r>
                      <a:r>
                        <a:rPr lang="en-US" baseline="0" dirty="0">
                          <a:latin typeface="Trebuchet MS" panose="020B0603020202020204" pitchFamily="34" charset="0"/>
                        </a:rPr>
                        <a:t> Supplies</a:t>
                      </a:r>
                      <a:endParaRPr lang="en-US" dirty="0">
                        <a:latin typeface="Trebuchet MS" panose="020B0603020202020204" pitchFamily="34" charset="0"/>
                      </a:endParaRP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Furniture</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Professional Consulting Services</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Electronics/ Information Technology</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Signage</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Training</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Catering</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Vehicle Purchase/Maintenance</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Demolition</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0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Architect &amp; Engineering Services</a:t>
                      </a: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dirty="0">
                          <a:latin typeface="Trebuchet MS" panose="020B0603020202020204" pitchFamily="34" charset="0"/>
                        </a:rPr>
                        <a:t>Construction</a:t>
                      </a:r>
                      <a:r>
                        <a:rPr lang="en-US" baseline="0" dirty="0">
                          <a:latin typeface="Trebuchet MS" panose="020B0603020202020204" pitchFamily="34" charset="0"/>
                        </a:rPr>
                        <a:t> &amp; related trades</a:t>
                      </a:r>
                      <a:endParaRPr lang="en-US" dirty="0">
                        <a:latin typeface="Trebuchet MS" panose="020B0603020202020204" pitchFamily="34" charset="0"/>
                      </a:endParaRPr>
                    </a:p>
                  </a:txBody>
                  <a:tcPr>
                    <a:lnL w="12700" cmpd="sng">
                      <a:solidFill>
                        <a:srgbClr val="3F3F3F"/>
                      </a:solidFill>
                    </a:lnL>
                    <a:lnR w="12700" cmpd="sng">
                      <a:solidFill>
                        <a:srgbClr val="3F3F3F"/>
                      </a:solidFill>
                    </a:lnR>
                    <a:lnT w="12700" cmpd="sng">
                      <a:solidFill>
                        <a:srgbClr val="3F3F3F"/>
                      </a:solidFill>
                    </a:lnT>
                    <a:lnB w="12700" cmpd="sng">
                      <a:solidFill>
                        <a:srgbClr val="3F3F3F"/>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88198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14400" y="348143"/>
            <a:ext cx="10515600" cy="1023457"/>
          </a:xfrm>
        </p:spPr>
        <p:txBody>
          <a:bodyPr>
            <a:normAutofit/>
          </a:bodyPr>
          <a:lstStyle/>
          <a:p>
            <a:r>
              <a:rPr lang="en-US" spc="-100" dirty="0"/>
              <a:t>Solicitation Methods</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0" name="TextBox 9">
            <a:extLst>
              <a:ext uri="{FF2B5EF4-FFF2-40B4-BE49-F238E27FC236}">
                <a16:creationId xmlns:a16="http://schemas.microsoft.com/office/drawing/2014/main" id="{DB089FF0-9B29-4B24-ACA3-EDB4CEE66387}"/>
              </a:ext>
            </a:extLst>
          </p:cNvPr>
          <p:cNvSpPr txBox="1"/>
          <p:nvPr/>
        </p:nvSpPr>
        <p:spPr>
          <a:xfrm>
            <a:off x="1923271" y="1666513"/>
            <a:ext cx="9506729" cy="480644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FFDA00"/>
              </a:buClr>
              <a:buSzTx/>
              <a:buFontTx/>
              <a:buNone/>
              <a:tabLst/>
              <a:defRPr/>
            </a:pPr>
            <a:r>
              <a:rPr kumimoji="0" lang="en-US" altLang="en-US" sz="22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Procurement Card (P-Card)</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Used for small dollar, non-repetitive purchases.</a:t>
            </a:r>
          </a:p>
          <a:p>
            <a:pPr marL="457200" marR="0" lvl="1" indent="0" algn="l" defTabSz="914400" rtl="0" eaLnBrk="1" fontAlgn="auto" latinLnBrk="0" hangingPunct="1">
              <a:lnSpc>
                <a:spcPct val="100000"/>
              </a:lnSpc>
              <a:spcBef>
                <a:spcPts val="600"/>
              </a:spcBef>
              <a:spcAft>
                <a:spcPts val="0"/>
              </a:spcAft>
              <a:buClr>
                <a:srgbClr val="FFDA00"/>
              </a:buClr>
              <a:buSzTx/>
              <a:buFontTx/>
              <a:buNone/>
              <a:tabLst/>
              <a:defRPr/>
            </a:pPr>
            <a:endPar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l" defTabSz="914400" rtl="0" eaLnBrk="1" fontAlgn="auto" latinLnBrk="0" hangingPunct="1">
              <a:lnSpc>
                <a:spcPct val="90000"/>
              </a:lnSpc>
              <a:spcBef>
                <a:spcPts val="1000"/>
              </a:spcBef>
              <a:spcAft>
                <a:spcPts val="0"/>
              </a:spcAft>
              <a:buClr>
                <a:srgbClr val="FFDA00"/>
              </a:buClr>
              <a:buSzTx/>
              <a:buFontTx/>
              <a:buNone/>
              <a:tabLst/>
              <a:defRPr/>
            </a:pPr>
            <a:r>
              <a:rPr kumimoji="0" lang="en-US" altLang="en-US" sz="22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Request for Bid (RFB)</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Used for materials, equipment and construction.  Can also be used for well-defined non-professional services.</a:t>
            </a:r>
          </a:p>
          <a:p>
            <a:pPr marL="457200" marR="0" lvl="1" indent="0" algn="l" defTabSz="914400" rtl="0" eaLnBrk="1" fontAlgn="auto" latinLnBrk="0" hangingPunct="1">
              <a:lnSpc>
                <a:spcPct val="100000"/>
              </a:lnSpc>
              <a:spcBef>
                <a:spcPts val="600"/>
              </a:spcBef>
              <a:spcAft>
                <a:spcPts val="0"/>
              </a:spcAft>
              <a:buClr>
                <a:srgbClr val="FFDA00"/>
              </a:buClr>
              <a:buSzTx/>
              <a:buFontTx/>
              <a:buNone/>
              <a:tabLst/>
              <a:defRPr/>
            </a:pPr>
            <a:endPar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l" defTabSz="914400" rtl="0" eaLnBrk="1" fontAlgn="auto" latinLnBrk="0" hangingPunct="1">
              <a:lnSpc>
                <a:spcPct val="90000"/>
              </a:lnSpc>
              <a:spcBef>
                <a:spcPts val="1000"/>
              </a:spcBef>
              <a:spcAft>
                <a:spcPts val="0"/>
              </a:spcAft>
              <a:buClr>
                <a:srgbClr val="FFDA00"/>
              </a:buClr>
              <a:buSzTx/>
              <a:buFontTx/>
              <a:buNone/>
              <a:tabLst/>
              <a:defRPr/>
            </a:pPr>
            <a:r>
              <a:rPr kumimoji="0" lang="en-US" altLang="en-US" sz="22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Request for Qualifications (RFQ)</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Used for architects, engineers and design-build contracts.  Also used to establish a pre-qualified list of respondents for on-call ready service agreements and as part of a two-step procurement process in addition to RFBs and RFPs. </a:t>
            </a:r>
          </a:p>
          <a:p>
            <a:pPr marL="0" marR="0" lvl="1" indent="-342900" algn="l" defTabSz="914400" rtl="0" eaLnBrk="1" fontAlgn="auto" latinLnBrk="0" hangingPunct="1">
              <a:lnSpc>
                <a:spcPct val="90000"/>
              </a:lnSpc>
              <a:spcBef>
                <a:spcPts val="1000"/>
              </a:spcBef>
              <a:spcAft>
                <a:spcPts val="0"/>
              </a:spcAft>
              <a:buClr>
                <a:srgbClr val="FFDA00"/>
              </a:buClr>
              <a:buSzTx/>
              <a:buFont typeface="Arial" panose="020B0604020202020204" pitchFamily="34" charset="0"/>
              <a:buChar char="•"/>
              <a:tabLst/>
              <a:defRPr/>
            </a:pPr>
            <a:endParaRPr kumimoji="0" lang="en-US" altLang="en-US" sz="22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FFDA00"/>
              </a:buClr>
              <a:buSzTx/>
              <a:buFontTx/>
              <a:buNone/>
              <a:tabLst/>
              <a:defRPr/>
            </a:pPr>
            <a:r>
              <a:rPr kumimoji="0" lang="en-US" altLang="en-US" sz="22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Request for Proposals (RFP)</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Used for professional and non-professional services.</a:t>
            </a:r>
          </a:p>
        </p:txBody>
      </p:sp>
    </p:spTree>
    <p:extLst>
      <p:ext uri="{BB962C8B-B14F-4D97-AF65-F5344CB8AC3E}">
        <p14:creationId xmlns:p14="http://schemas.microsoft.com/office/powerpoint/2010/main" val="78808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8200" y="345528"/>
            <a:ext cx="10515600" cy="1023457"/>
          </a:xfrm>
        </p:spPr>
        <p:txBody>
          <a:bodyPr>
            <a:noAutofit/>
          </a:bodyPr>
          <a:lstStyle/>
          <a:p>
            <a:r>
              <a:rPr lang="en-US" altLang="en-US" sz="3000" spc="-100" dirty="0"/>
              <a:t>Procurement’s Commitment to the Small Business Community</a:t>
            </a:r>
            <a:endParaRPr lang="en-US" sz="3000" spc="-100" dirty="0"/>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1" name="TextBox 10">
            <a:extLst>
              <a:ext uri="{FF2B5EF4-FFF2-40B4-BE49-F238E27FC236}">
                <a16:creationId xmlns:a16="http://schemas.microsoft.com/office/drawing/2014/main" id="{C73C40FD-9653-4238-916C-543B102BA232}"/>
              </a:ext>
            </a:extLst>
          </p:cNvPr>
          <p:cNvSpPr txBox="1"/>
          <p:nvPr/>
        </p:nvSpPr>
        <p:spPr>
          <a:xfrm>
            <a:off x="929845" y="1600200"/>
            <a:ext cx="10896600" cy="4016484"/>
          </a:xfrm>
          <a:prstGeom prst="rect">
            <a:avLst/>
          </a:prstGeom>
          <a:noFill/>
        </p:spPr>
        <p:txBody>
          <a:bodyPr wrap="square">
            <a:spAutoFit/>
          </a:bodyPr>
          <a:lstStyle/>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Procurement places a high value on maximizing opportunities for the                                                               small business community by:</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Tracking small and local business outreach, participation and awards for each project that is competitively solicited</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Applying Authority approved small business preferences to solicitations and evaluations (ref. Policy 5.12)</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Providing workshops and training for vendors</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Meeting with various local business associations</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Attending Trade Shows and webinars to stay current on trends and resources. </a:t>
            </a:r>
          </a:p>
        </p:txBody>
      </p:sp>
    </p:spTree>
    <p:extLst>
      <p:ext uri="{BB962C8B-B14F-4D97-AF65-F5344CB8AC3E}">
        <p14:creationId xmlns:p14="http://schemas.microsoft.com/office/powerpoint/2010/main" val="1070547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219200" y="366486"/>
            <a:ext cx="11262155" cy="1023457"/>
          </a:xfrm>
        </p:spPr>
        <p:txBody>
          <a:bodyPr>
            <a:noAutofit/>
          </a:bodyPr>
          <a:lstStyle/>
          <a:p>
            <a:r>
              <a:rPr lang="en-US" altLang="en-US" sz="3500" spc="-100" dirty="0"/>
              <a:t>California Department of</a:t>
            </a:r>
            <a:br>
              <a:rPr lang="en-US" altLang="en-US" sz="3500" spc="-100" dirty="0"/>
            </a:br>
            <a:r>
              <a:rPr lang="en-US" altLang="en-US" sz="3500" spc="-100" dirty="0"/>
              <a:t>Industrial Relations Registration Requirement</a:t>
            </a:r>
            <a:endParaRPr lang="en-US" sz="3500" spc="-100" dirty="0"/>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11" name="TextBox 10">
            <a:extLst>
              <a:ext uri="{FF2B5EF4-FFF2-40B4-BE49-F238E27FC236}">
                <a16:creationId xmlns:a16="http://schemas.microsoft.com/office/drawing/2014/main" id="{C73C40FD-9653-4238-916C-543B102BA232}"/>
              </a:ext>
            </a:extLst>
          </p:cNvPr>
          <p:cNvSpPr txBox="1"/>
          <p:nvPr/>
        </p:nvSpPr>
        <p:spPr>
          <a:xfrm>
            <a:off x="701245" y="1763642"/>
            <a:ext cx="11125200" cy="42319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
                <a:srgbClr val="FFDA00"/>
              </a:buClr>
              <a:buSzTx/>
              <a:buFontTx/>
              <a:buNone/>
              <a:tabLst/>
              <a:defRPr/>
            </a:pPr>
            <a:r>
              <a:rPr kumimoji="0" lang="en-US" altLang="en-US" sz="28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SB-854 Requires: </a:t>
            </a:r>
            <a:r>
              <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	</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All contractors and subcontractors who bid or work on a public works project must register and pay an annual fee to DIR. </a:t>
            </a:r>
          </a:p>
          <a:p>
            <a:pPr marL="457200" marR="0" lvl="1"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No contractor or subcontractor may be listed on a bid proposal or work on a public works project unless registered with DIR.</a:t>
            </a:r>
          </a:p>
          <a:p>
            <a:pPr marL="0" marR="0" lvl="0"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457200" marR="0" lvl="1" indent="0" algn="l" defTabSz="914400" rtl="0" eaLnBrk="1" fontAlgn="auto" latinLnBrk="0" hangingPunct="1">
              <a:lnSpc>
                <a:spcPct val="100000"/>
              </a:lnSpc>
              <a:spcBef>
                <a:spcPts val="600"/>
              </a:spcBef>
              <a:spcAft>
                <a:spcPts val="1200"/>
              </a:spcAft>
              <a:buClr>
                <a:srgbClr val="FFDA00"/>
              </a:buClr>
              <a:buSzTx/>
              <a:buFontTx/>
              <a:buNone/>
              <a:tabLst/>
              <a:defRPr/>
            </a:pPr>
            <a:r>
              <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hlinkClick r:id="rId3"/>
              </a:rPr>
              <a:t>http://www.dir.ca.gov/Public-Works</a:t>
            </a:r>
            <a:r>
              <a:rPr kumimoji="0" lang="en-US" altLang="en-US" sz="24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  </a:t>
            </a:r>
          </a:p>
          <a:p>
            <a:pPr marL="0" marR="0" lvl="0" indent="-342900" algn="l" defTabSz="914400" rtl="0" eaLnBrk="1" fontAlgn="auto" latinLnBrk="0" hangingPunct="1">
              <a:lnSpc>
                <a:spcPct val="100000"/>
              </a:lnSpc>
              <a:spcBef>
                <a:spcPts val="600"/>
              </a:spcBef>
              <a:spcAft>
                <a:spcPts val="1200"/>
              </a:spcAft>
              <a:buClr>
                <a:srgbClr val="FFDA00"/>
              </a:buClr>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p:txBody>
      </p:sp>
    </p:spTree>
    <p:extLst>
      <p:ext uri="{BB962C8B-B14F-4D97-AF65-F5344CB8AC3E}">
        <p14:creationId xmlns:p14="http://schemas.microsoft.com/office/powerpoint/2010/main" val="2386629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DE603E-9A29-7B41-9E73-73B21294D389}"/>
              </a:ext>
            </a:extLst>
          </p:cNvPr>
          <p:cNvSpPr>
            <a:spLocks noGrp="1"/>
          </p:cNvSpPr>
          <p:nvPr>
            <p:ph type="ctrTitle"/>
          </p:nvPr>
        </p:nvSpPr>
        <p:spPr>
          <a:xfrm>
            <a:off x="768520" y="2669638"/>
            <a:ext cx="11786783" cy="2387600"/>
          </a:xfrm>
        </p:spPr>
        <p:txBody>
          <a:bodyPr>
            <a:noAutofit/>
          </a:bodyPr>
          <a:lstStyle/>
          <a:p>
            <a:br>
              <a:rPr lang="en-US" sz="6600" dirty="0">
                <a:latin typeface="Gotham Medium" pitchFamily="50" charset="0"/>
                <a:cs typeface="Gotham Medium" pitchFamily="50" charset="0"/>
              </a:rPr>
            </a:br>
            <a:r>
              <a:rPr lang="en-US" sz="6600" dirty="0">
                <a:latin typeface="Gotham Medium" pitchFamily="50" charset="0"/>
                <a:cs typeface="Gotham Medium" pitchFamily="50" charset="0"/>
              </a:rPr>
              <a:t>New Administration Building</a:t>
            </a:r>
            <a:br>
              <a:rPr lang="en-US" sz="6600" dirty="0">
                <a:latin typeface="Gotham Medium" pitchFamily="50" charset="0"/>
                <a:cs typeface="Gotham Medium" pitchFamily="50" charset="0"/>
              </a:rPr>
            </a:br>
            <a:endParaRPr lang="en-US" sz="6600" dirty="0">
              <a:latin typeface="Gotham Medium" pitchFamily="50" charset="0"/>
              <a:cs typeface="Gotham Medium" pitchFamily="50" charset="0"/>
            </a:endParaRPr>
          </a:p>
        </p:txBody>
      </p:sp>
    </p:spTree>
    <p:extLst>
      <p:ext uri="{BB962C8B-B14F-4D97-AF65-F5344CB8AC3E}">
        <p14:creationId xmlns:p14="http://schemas.microsoft.com/office/powerpoint/2010/main" val="2246011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1143000" y="310722"/>
            <a:ext cx="11262155" cy="1023457"/>
          </a:xfrm>
        </p:spPr>
        <p:txBody>
          <a:bodyPr>
            <a:noAutofit/>
          </a:bodyPr>
          <a:lstStyle/>
          <a:p>
            <a:r>
              <a:rPr lang="en-US" altLang="en-US" sz="3500" spc="-100" dirty="0"/>
              <a:t>Authority’s Website www.san.org</a:t>
            </a:r>
            <a:endParaRPr lang="en-US" sz="3500" spc="-100" dirty="0"/>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6" name="Content Placeholder 4">
            <a:extLst>
              <a:ext uri="{FF2B5EF4-FFF2-40B4-BE49-F238E27FC236}">
                <a16:creationId xmlns:a16="http://schemas.microsoft.com/office/drawing/2014/main" id="{60AC93C7-A186-4954-B6A8-9A8200C33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334179"/>
            <a:ext cx="8064040" cy="4830763"/>
          </a:xfrm>
          <a:prstGeom prst="rect">
            <a:avLst/>
          </a:prstGeom>
        </p:spPr>
      </p:pic>
      <p:sp>
        <p:nvSpPr>
          <p:cNvPr id="8" name="Arrow: Down 7">
            <a:extLst>
              <a:ext uri="{FF2B5EF4-FFF2-40B4-BE49-F238E27FC236}">
                <a16:creationId xmlns:a16="http://schemas.microsoft.com/office/drawing/2014/main" id="{7E8E0550-BE06-428F-AC3F-04E3409037F2}"/>
              </a:ext>
            </a:extLst>
          </p:cNvPr>
          <p:cNvSpPr/>
          <p:nvPr/>
        </p:nvSpPr>
        <p:spPr>
          <a:xfrm rot="16200000">
            <a:off x="2795163" y="4623734"/>
            <a:ext cx="582106" cy="221002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657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8200" y="335068"/>
            <a:ext cx="11262155" cy="1023457"/>
          </a:xfrm>
        </p:spPr>
        <p:txBody>
          <a:bodyPr>
            <a:noAutofit/>
          </a:bodyPr>
          <a:lstStyle/>
          <a:p>
            <a:r>
              <a:rPr lang="en-US" altLang="en-US" sz="3500" spc="-100" dirty="0"/>
              <a:t>Contracting Information</a:t>
            </a:r>
            <a:endParaRPr lang="en-US" sz="3500" spc="-100" dirty="0"/>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8" name="Picture 2">
            <a:extLst>
              <a:ext uri="{FF2B5EF4-FFF2-40B4-BE49-F238E27FC236}">
                <a16:creationId xmlns:a16="http://schemas.microsoft.com/office/drawing/2014/main" id="{D65BA06F-08F4-4B2D-AB03-AAF42A5F35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2" r="10408" b="4034"/>
          <a:stretch/>
        </p:blipFill>
        <p:spPr bwMode="auto">
          <a:xfrm>
            <a:off x="2362200" y="1466839"/>
            <a:ext cx="7162800" cy="505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rrow: Down 2">
            <a:extLst>
              <a:ext uri="{FF2B5EF4-FFF2-40B4-BE49-F238E27FC236}">
                <a16:creationId xmlns:a16="http://schemas.microsoft.com/office/drawing/2014/main" id="{7443C1DA-2855-484C-B96A-AEA90BFBD21E}"/>
              </a:ext>
            </a:extLst>
          </p:cNvPr>
          <p:cNvSpPr/>
          <p:nvPr/>
        </p:nvSpPr>
        <p:spPr>
          <a:xfrm rot="2648749">
            <a:off x="6898587" y="2338522"/>
            <a:ext cx="582106" cy="122785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981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38200" y="335068"/>
            <a:ext cx="11262155" cy="1023457"/>
          </a:xfrm>
        </p:spPr>
        <p:txBody>
          <a:bodyPr>
            <a:noAutofit/>
          </a:bodyPr>
          <a:lstStyle/>
          <a:p>
            <a:r>
              <a:rPr lang="en-US" altLang="en-US" sz="3500" spc="-100" dirty="0"/>
              <a:t>Web Page and Vendor Registration</a:t>
            </a:r>
            <a:endParaRPr lang="en-US" sz="3500" spc="-100" dirty="0"/>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6" name="Picture 2">
            <a:extLst>
              <a:ext uri="{FF2B5EF4-FFF2-40B4-BE49-F238E27FC236}">
                <a16:creationId xmlns:a16="http://schemas.microsoft.com/office/drawing/2014/main" id="{BF11B6B0-57F9-4740-A057-9436D500B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1255113"/>
            <a:ext cx="8055301" cy="541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344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500" spc="-100" dirty="0"/>
              <a:t>Highlights from the Authority’s Contracting Webpage</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6" name="TextBox 5">
            <a:extLst>
              <a:ext uri="{FF2B5EF4-FFF2-40B4-BE49-F238E27FC236}">
                <a16:creationId xmlns:a16="http://schemas.microsoft.com/office/drawing/2014/main" id="{B729AE85-D4D0-48B0-AD95-EC9CEA578E2D}"/>
              </a:ext>
            </a:extLst>
          </p:cNvPr>
          <p:cNvSpPr txBox="1"/>
          <p:nvPr/>
        </p:nvSpPr>
        <p:spPr>
          <a:xfrm>
            <a:off x="1943100" y="1600200"/>
            <a:ext cx="8305800" cy="478592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Doing Business with SDCRAA brochure</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Vendor Registration</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Contract Solicitations</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Standard Agreement Terms and Conditions</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Safety and Security Instructions for Contractors</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W-9 Form</a:t>
            </a:r>
          </a:p>
          <a:p>
            <a:pPr marL="342900" marR="0" lvl="0" indent="-342900" algn="l" defTabSz="914400" rtl="0" eaLnBrk="1" fontAlgn="auto" latinLnBrk="0" hangingPunct="1">
              <a:lnSpc>
                <a:spcPct val="100000"/>
              </a:lnSpc>
              <a:spcBef>
                <a:spcPts val="600"/>
              </a:spcBef>
              <a:spcAft>
                <a:spcPts val="12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Links to</a:t>
            </a:r>
          </a:p>
          <a:p>
            <a:pPr marL="742950" marR="0" lvl="1" indent="-28575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Small Business Development</a:t>
            </a:r>
          </a:p>
          <a:p>
            <a:pPr marL="742950" marR="0" lvl="1" indent="-28575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Major Subcontract Projects</a:t>
            </a:r>
          </a:p>
          <a:p>
            <a:pPr marL="742950" marR="0" lvl="1" indent="-28575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Concessions Management</a:t>
            </a:r>
          </a:p>
        </p:txBody>
      </p:sp>
    </p:spTree>
    <p:extLst>
      <p:ext uri="{BB962C8B-B14F-4D97-AF65-F5344CB8AC3E}">
        <p14:creationId xmlns:p14="http://schemas.microsoft.com/office/powerpoint/2010/main" val="3777962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500" spc="-100" dirty="0"/>
              <a:t>Information to Have Available Prior to Registering</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7" name="TextBox 6">
            <a:extLst>
              <a:ext uri="{FF2B5EF4-FFF2-40B4-BE49-F238E27FC236}">
                <a16:creationId xmlns:a16="http://schemas.microsoft.com/office/drawing/2014/main" id="{1833A9E4-00DF-44BC-BA72-543FDD17AAE0}"/>
              </a:ext>
            </a:extLst>
          </p:cNvPr>
          <p:cNvSpPr txBox="1"/>
          <p:nvPr/>
        </p:nvSpPr>
        <p:spPr>
          <a:xfrm>
            <a:off x="1032624" y="1389943"/>
            <a:ext cx="9677400"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FFDA00"/>
              </a:buClr>
              <a:buSzTx/>
              <a:buFontTx/>
              <a:buNone/>
              <a:tabLst/>
              <a:defRPr/>
            </a:pPr>
            <a:r>
              <a:rPr kumimoji="0" lang="en-US" sz="20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You will need the following information to register:</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Federal Employer Identification Number (FEIN)</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Vendor Name, address, and contact information</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Select at least 1 commodity code/business category (NAICS)</a:t>
            </a:r>
          </a:p>
          <a:p>
            <a:pPr marL="342900" marR="0" lvl="0"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endPar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l" defTabSz="914400" rtl="0" eaLnBrk="1" fontAlgn="auto" latinLnBrk="0" hangingPunct="1">
              <a:lnSpc>
                <a:spcPct val="100000"/>
              </a:lnSpc>
              <a:spcBef>
                <a:spcPts val="600"/>
              </a:spcBef>
              <a:spcAft>
                <a:spcPts val="0"/>
              </a:spcAft>
              <a:buClr>
                <a:srgbClr val="FFDA00"/>
              </a:buClr>
              <a:buSzTx/>
              <a:buFontTx/>
              <a:buNone/>
              <a:tabLst/>
              <a:defRPr/>
            </a:pPr>
            <a:r>
              <a:rPr kumimoji="0" lang="en-US" sz="20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If applicable:</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Contractor License number and expiration date</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SBE or DBE Certification number</a:t>
            </a:r>
          </a:p>
          <a:p>
            <a:pPr marL="800100" marR="0" lvl="1"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DIR Registration Number</a:t>
            </a:r>
          </a:p>
          <a:p>
            <a:pPr marL="342900" marR="0" lvl="0" indent="-342900" algn="l" defTabSz="914400" rtl="0" eaLnBrk="1" fontAlgn="auto" latinLnBrk="0" hangingPunct="1">
              <a:lnSpc>
                <a:spcPct val="100000"/>
              </a:lnSpc>
              <a:spcBef>
                <a:spcPts val="600"/>
              </a:spcBef>
              <a:spcAft>
                <a:spcPts val="0"/>
              </a:spcAft>
              <a:buClr>
                <a:srgbClr val="FFDA00"/>
              </a:buClr>
              <a:buSzTx/>
              <a:buFont typeface="Arial" charset="0"/>
              <a:buChar char="•"/>
              <a:tabLst/>
              <a:defRPr/>
            </a:pPr>
            <a:endPar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l" defTabSz="914400" rtl="0" eaLnBrk="1" fontAlgn="auto" latinLnBrk="0" hangingPunct="1">
              <a:lnSpc>
                <a:spcPct val="100000"/>
              </a:lnSpc>
              <a:spcBef>
                <a:spcPts val="600"/>
              </a:spcBef>
              <a:spcAft>
                <a:spcPts val="0"/>
              </a:spcAft>
              <a:buClr>
                <a:srgbClr val="FFDA00"/>
              </a:buClr>
              <a:buSzTx/>
              <a:buFontTx/>
              <a:buNone/>
              <a:tabLst/>
              <a:defRPr/>
            </a:pPr>
            <a:r>
              <a:rPr kumimoji="0" lang="en-US" sz="2000" b="1"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Note:  </a:t>
            </a:r>
            <a:r>
              <a:rPr kumimoji="0" lang="en-US" sz="20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Information can be updated at anytime</a:t>
            </a:r>
          </a:p>
        </p:txBody>
      </p:sp>
    </p:spTree>
    <p:extLst>
      <p:ext uri="{BB962C8B-B14F-4D97-AF65-F5344CB8AC3E}">
        <p14:creationId xmlns:p14="http://schemas.microsoft.com/office/powerpoint/2010/main" val="15798385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500" spc="-100" dirty="0"/>
              <a:t>Vendor Registration</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pic>
        <p:nvPicPr>
          <p:cNvPr id="5" name="Content Placeholder 4">
            <a:extLst>
              <a:ext uri="{FF2B5EF4-FFF2-40B4-BE49-F238E27FC236}">
                <a16:creationId xmlns:a16="http://schemas.microsoft.com/office/drawing/2014/main" id="{C82BC739-F7A2-4DB8-8E65-C1DFCE64D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662" y="1389942"/>
            <a:ext cx="8595138" cy="5363213"/>
          </a:xfrm>
          <a:prstGeom prst="rect">
            <a:avLst/>
          </a:prstGeom>
        </p:spPr>
      </p:pic>
      <p:sp>
        <p:nvSpPr>
          <p:cNvPr id="6" name="Arrow: Down 5">
            <a:extLst>
              <a:ext uri="{FF2B5EF4-FFF2-40B4-BE49-F238E27FC236}">
                <a16:creationId xmlns:a16="http://schemas.microsoft.com/office/drawing/2014/main" id="{93D610E3-1CFC-493A-AF5E-C848A2A9DF59}"/>
              </a:ext>
            </a:extLst>
          </p:cNvPr>
          <p:cNvSpPr/>
          <p:nvPr/>
        </p:nvSpPr>
        <p:spPr>
          <a:xfrm rot="17882386">
            <a:off x="3415506" y="2450313"/>
            <a:ext cx="415324" cy="108211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2CC9AA6-33D4-4546-B0EA-0C7E3492A248}"/>
              </a:ext>
            </a:extLst>
          </p:cNvPr>
          <p:cNvSpPr txBox="1"/>
          <p:nvPr/>
        </p:nvSpPr>
        <p:spPr>
          <a:xfrm>
            <a:off x="6521833" y="615505"/>
            <a:ext cx="60942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www.san.org/business</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686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500" spc="-100" dirty="0"/>
              <a:t>Contracting Responsibilities</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6" name="TextBox 5">
            <a:extLst>
              <a:ext uri="{FF2B5EF4-FFF2-40B4-BE49-F238E27FC236}">
                <a16:creationId xmlns:a16="http://schemas.microsoft.com/office/drawing/2014/main" id="{8C01A7F9-6B37-405B-9892-4EE65B595061}"/>
              </a:ext>
            </a:extLst>
          </p:cNvPr>
          <p:cNvSpPr txBox="1"/>
          <p:nvPr/>
        </p:nvSpPr>
        <p:spPr>
          <a:xfrm>
            <a:off x="609600" y="1524000"/>
            <a:ext cx="10972800" cy="6044732"/>
          </a:xfrm>
          <a:prstGeom prst="rect">
            <a:avLst/>
          </a:prstGeom>
          <a:noFill/>
        </p:spPr>
        <p:txBody>
          <a:bodyPr wrap="square">
            <a:spAutoFit/>
          </a:bodyPr>
          <a:lstStyle/>
          <a:p>
            <a:pPr marL="457200" marR="0" lvl="1" indent="0" algn="l" defTabSz="914400" rtl="0" eaLnBrk="1" fontAlgn="auto" latinLnBrk="0" hangingPunct="1">
              <a:lnSpc>
                <a:spcPct val="100000"/>
              </a:lnSpc>
              <a:spcBef>
                <a:spcPts val="600"/>
              </a:spcBef>
              <a:spcAft>
                <a:spcPts val="0"/>
              </a:spcAft>
              <a:buClr>
                <a:srgbClr val="FFDA00"/>
              </a:buClr>
              <a:buSzTx/>
              <a:buFontTx/>
              <a:buNone/>
              <a:tabLst/>
              <a:defRPr/>
            </a:pPr>
            <a:r>
              <a:rPr kumimoji="0" lang="en-US" altLang="en-US" sz="28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Contractors are responsible for:</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Checking the bid site for bids, updates, addenda, Q&amp;A</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Meeting the minimum requirements/qualifications such as licenses or necessary permits</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Submitting all required materials fully and completely prior to the solicitation closing time</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Having proper insurance, bonding and payroll</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Knowing the Purchase Order, Construction Contract or Service Order terms and conditions</a:t>
            </a:r>
          </a:p>
          <a:p>
            <a:pPr marL="800100" marR="0" lvl="1" indent="-342900" algn="l" defTabSz="914400" rtl="0" eaLnBrk="1" fontAlgn="auto" latinLnBrk="0" hangingPunct="1">
              <a:lnSpc>
                <a:spcPct val="200000"/>
              </a:lnSpc>
              <a:spcBef>
                <a:spcPts val="600"/>
              </a:spcBef>
              <a:spcAft>
                <a:spcPts val="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Meeting the Authority’s Operational Safety &amp; Security Requirements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1800" b="0" i="0" u="none" strike="noStrike" kern="1200" cap="none" spc="0" normalizeH="0" baseline="0" noProof="0" dirty="0">
              <a:ln>
                <a:noFill/>
              </a:ln>
              <a:solidFill>
                <a:srgbClr val="3F3F3F"/>
              </a:solidFill>
              <a:effectLst/>
              <a:uLnTx/>
              <a:uFillTx/>
              <a:latin typeface="Calibri"/>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altLang="en-US" sz="1800" b="0" i="0" u="none" strike="noStrike" kern="1200" cap="none" spc="0" normalizeH="0" baseline="0" noProof="0" dirty="0">
              <a:ln>
                <a:noFill/>
              </a:ln>
              <a:solidFill>
                <a:srgbClr val="3F3F3F"/>
              </a:solidFill>
              <a:effectLst/>
              <a:uLnTx/>
              <a:uFillTx/>
              <a:latin typeface="Calibri"/>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altLang="en-US" sz="2400" b="0" i="0" u="none" strike="noStrike" kern="1200" cap="none" spc="0" normalizeH="0" baseline="0" noProof="0" dirty="0">
              <a:ln>
                <a:noFill/>
              </a:ln>
              <a:solidFill>
                <a:srgbClr val="3F3F3F"/>
              </a:solidFill>
              <a:effectLst/>
              <a:uLnTx/>
              <a:uFillTx/>
              <a:latin typeface="Calibri"/>
              <a:ea typeface="+mn-ea"/>
              <a:cs typeface="+mn-cs"/>
            </a:endParaRPr>
          </a:p>
          <a:p>
            <a:pPr marL="457200" marR="0" lvl="1"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altLang="en-US" sz="2400" b="0" i="0" u="none" strike="noStrike" kern="1200" cap="none" spc="0" normalizeH="0" baseline="0" noProof="0" dirty="0">
              <a:ln>
                <a:noFill/>
              </a:ln>
              <a:solidFill>
                <a:srgbClr val="3F3F3F"/>
              </a:solidFill>
              <a:effectLst/>
              <a:uLnTx/>
              <a:uFillTx/>
              <a:latin typeface="Calibri"/>
              <a:ea typeface="+mn-ea"/>
              <a:cs typeface="+mn-cs"/>
            </a:endParaRPr>
          </a:p>
        </p:txBody>
      </p:sp>
    </p:spTree>
    <p:extLst>
      <p:ext uri="{BB962C8B-B14F-4D97-AF65-F5344CB8AC3E}">
        <p14:creationId xmlns:p14="http://schemas.microsoft.com/office/powerpoint/2010/main" val="1754356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500" spc="-100" dirty="0"/>
              <a:t>Tips &amp; Tricks</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7" name="TextBox 6">
            <a:extLst>
              <a:ext uri="{FF2B5EF4-FFF2-40B4-BE49-F238E27FC236}">
                <a16:creationId xmlns:a16="http://schemas.microsoft.com/office/drawing/2014/main" id="{39435217-C6B4-4C56-A17B-CF9DD3F4935F}"/>
              </a:ext>
            </a:extLst>
          </p:cNvPr>
          <p:cNvSpPr txBox="1"/>
          <p:nvPr/>
        </p:nvSpPr>
        <p:spPr>
          <a:xfrm>
            <a:off x="533400" y="1415167"/>
            <a:ext cx="11430000" cy="4969053"/>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Establish a central “sales” email and password for all contracting opportunity notifications, checked it regularly</a:t>
            </a:r>
          </a:p>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Review solicitations for subcontracting opportunities</a:t>
            </a:r>
          </a:p>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Listen and learn what is important to the contract owners by attending the pre-solicitation meeting</a:t>
            </a:r>
          </a:p>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Pay attention to important dates and deadlines</a:t>
            </a:r>
          </a:p>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For SDCRAA solicitations, check the website 48 hours before the published due date for any new addendums or project related clarifications</a:t>
            </a:r>
          </a:p>
          <a:p>
            <a:pPr marL="800100" marR="0" lvl="1" indent="-342900" algn="l" defTabSz="914400" rtl="0" eaLnBrk="1" fontAlgn="auto" latinLnBrk="0" hangingPunct="1">
              <a:lnSpc>
                <a:spcPct val="100000"/>
              </a:lnSpc>
              <a:spcBef>
                <a:spcPts val="600"/>
              </a:spcBef>
              <a:spcAft>
                <a:spcPts val="1800"/>
              </a:spcAft>
              <a:buClr>
                <a:srgbClr val="FFDA00"/>
              </a:buClr>
              <a:buSzTx/>
              <a:buFont typeface="Arial" charset="0"/>
              <a:buChar char="•"/>
              <a:tabLst/>
              <a:defRPr/>
            </a:pPr>
            <a:r>
              <a:rPr kumimoji="0" lang="en-US" altLang="en-US" sz="19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Allow plenty of time for your bid/proposal submission</a:t>
            </a:r>
          </a:p>
          <a:p>
            <a:pPr marL="914400" marR="0" lvl="2" indent="0" algn="l" defTabSz="914400" rtl="0" eaLnBrk="1" fontAlgn="base" latinLnBrk="0" hangingPunct="1">
              <a:lnSpc>
                <a:spcPct val="150000"/>
              </a:lnSpc>
              <a:spcBef>
                <a:spcPct val="20000"/>
              </a:spcBef>
              <a:spcAft>
                <a:spcPts val="0"/>
              </a:spcAft>
              <a:buClrTx/>
              <a:buSzTx/>
              <a:buFont typeface="Arial" charset="0"/>
              <a:buNone/>
              <a:tabLst/>
              <a:defRPr/>
            </a:pPr>
            <a:r>
              <a:rPr kumimoji="0" lang="en-US" altLang="en-US" sz="2000" b="0" i="0" u="none" strike="noStrike" kern="1200" cap="none" spc="0" normalizeH="0" baseline="0" noProof="0" dirty="0">
                <a:ln>
                  <a:noFill/>
                </a:ln>
                <a:solidFill>
                  <a:srgbClr val="3F3F3F"/>
                </a:solidFill>
                <a:effectLst/>
                <a:uLnTx/>
                <a:uFillTx/>
                <a:latin typeface="Calibri"/>
                <a:ea typeface="+mn-ea"/>
                <a:cs typeface="+mn-cs"/>
              </a:rPr>
              <a:t>	</a:t>
            </a:r>
          </a:p>
        </p:txBody>
      </p:sp>
    </p:spTree>
    <p:extLst>
      <p:ext uri="{BB962C8B-B14F-4D97-AF65-F5344CB8AC3E}">
        <p14:creationId xmlns:p14="http://schemas.microsoft.com/office/powerpoint/2010/main" val="4123417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5" name="Picture 2" descr="http://drspikecook.com/files/2012/02/istock_winding_road-1jdvrl0.jpg">
            <a:extLst>
              <a:ext uri="{FF2B5EF4-FFF2-40B4-BE49-F238E27FC236}">
                <a16:creationId xmlns:a16="http://schemas.microsoft.com/office/drawing/2014/main" id="{DF91DA04-CEFB-41ED-A6FA-FD4D9D4420EA}"/>
              </a:ext>
            </a:extLst>
          </p:cNvPr>
          <p:cNvPicPr>
            <a:picLocks noChangeAspect="1" noChangeArrowheads="1"/>
          </p:cNvPicPr>
          <p:nvPr/>
        </p:nvPicPr>
        <p:blipFill>
          <a:blip r:embed="rId3"/>
          <a:srcRect t="19463" r="19463"/>
          <a:stretch>
            <a:fillRect/>
          </a:stretch>
        </p:blipFill>
        <p:spPr bwMode="auto">
          <a:xfrm>
            <a:off x="2221925" y="552406"/>
            <a:ext cx="9970075" cy="6381794"/>
          </a:xfrm>
          <a:prstGeom prst="rect">
            <a:avLst/>
          </a:prstGeom>
          <a:noFill/>
          <a:effectLst>
            <a:outerShdw blurRad="76200" dir="13500000" sy="23000" kx="1200000" algn="br" rotWithShape="0">
              <a:prstClr val="black">
                <a:alpha val="20000"/>
              </a:prstClr>
            </a:outerShdw>
          </a:effectLst>
        </p:spPr>
      </p:pic>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144000" y="63246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000000"/>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Trebuchet MS" panose="020B0703020202090204" pitchFamily="34" charset="0"/>
              <a:ea typeface="+mn-ea"/>
              <a:cs typeface="+mn-cs"/>
            </a:endParaRPr>
          </a:p>
        </p:txBody>
      </p:sp>
      <p:sp>
        <p:nvSpPr>
          <p:cNvPr id="6" name="Title 1">
            <a:extLst>
              <a:ext uri="{FF2B5EF4-FFF2-40B4-BE49-F238E27FC236}">
                <a16:creationId xmlns:a16="http://schemas.microsoft.com/office/drawing/2014/main" id="{F6844D21-9D97-4092-9928-D401FBF92BF3}"/>
              </a:ext>
            </a:extLst>
          </p:cNvPr>
          <p:cNvSpPr txBox="1">
            <a:spLocks/>
          </p:cNvSpPr>
          <p:nvPr/>
        </p:nvSpPr>
        <p:spPr>
          <a:xfrm>
            <a:off x="4121469" y="6038850"/>
            <a:ext cx="5174931" cy="917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A8E1"/>
                </a:solidFill>
                <a:latin typeface="Trebuchet MS" panose="020B070302020209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A8E1"/>
                </a:solidFill>
                <a:effectLst>
                  <a:outerShdw blurRad="50800" dist="50800" dir="5400000" algn="ctr" rotWithShape="0">
                    <a:srgbClr val="1B688D">
                      <a:lumMod val="60000"/>
                      <a:lumOff val="40000"/>
                    </a:srgbClr>
                  </a:outerShdw>
                </a:effectLst>
                <a:uLnTx/>
                <a:uFillTx/>
                <a:latin typeface="Trebuchet MS" panose="020B0703020202090204" pitchFamily="34" charset="0"/>
                <a:ea typeface="+mj-ea"/>
                <a:cs typeface="+mj-cs"/>
              </a:rPr>
              <a:t>Get Ready…</a:t>
            </a:r>
          </a:p>
        </p:txBody>
      </p:sp>
      <p:sp>
        <p:nvSpPr>
          <p:cNvPr id="8" name="Title 1">
            <a:extLst>
              <a:ext uri="{FF2B5EF4-FFF2-40B4-BE49-F238E27FC236}">
                <a16:creationId xmlns:a16="http://schemas.microsoft.com/office/drawing/2014/main" id="{D47D7E8A-AA78-427E-AA80-181125F4EDCC}"/>
              </a:ext>
            </a:extLst>
          </p:cNvPr>
          <p:cNvSpPr txBox="1">
            <a:spLocks/>
          </p:cNvSpPr>
          <p:nvPr/>
        </p:nvSpPr>
        <p:spPr>
          <a:xfrm>
            <a:off x="5334000" y="3962400"/>
            <a:ext cx="2514600" cy="838200"/>
          </a:xfrm>
          <a:prstGeom prst="rect">
            <a:avLst/>
          </a:prstGeo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50800" dist="50800" dir="5400000" algn="ctr" rotWithShape="0">
                    <a:srgbClr val="F79646">
                      <a:lumMod val="40000"/>
                      <a:lumOff val="60000"/>
                    </a:srgbClr>
                  </a:outerShdw>
                </a:effectLst>
                <a:uLnTx/>
                <a:uFillTx/>
                <a:latin typeface="Calibri"/>
                <a:ea typeface="+mn-ea"/>
                <a:cs typeface="+mn-cs"/>
              </a:rPr>
              <a:t>Get Set…</a:t>
            </a:r>
          </a:p>
        </p:txBody>
      </p:sp>
      <p:sp>
        <p:nvSpPr>
          <p:cNvPr id="9" name="Title 1">
            <a:extLst>
              <a:ext uri="{FF2B5EF4-FFF2-40B4-BE49-F238E27FC236}">
                <a16:creationId xmlns:a16="http://schemas.microsoft.com/office/drawing/2014/main" id="{92CFF108-D0FD-46F4-A4F4-3F42D7DE24D5}"/>
              </a:ext>
            </a:extLst>
          </p:cNvPr>
          <p:cNvSpPr txBox="1">
            <a:spLocks/>
          </p:cNvSpPr>
          <p:nvPr/>
        </p:nvSpPr>
        <p:spPr>
          <a:xfrm>
            <a:off x="8763000" y="2590800"/>
            <a:ext cx="990600" cy="838200"/>
          </a:xfrm>
          <a:prstGeom prst="rect">
            <a:avLst/>
          </a:prstGeom>
        </p:spPr>
        <p:txBody>
          <a:bodyPr anchor="ct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50800" dist="50800" dir="5400000" algn="ctr" rotWithShape="0">
                    <a:srgbClr val="9BBB59">
                      <a:lumMod val="60000"/>
                      <a:lumOff val="40000"/>
                    </a:srgbClr>
                  </a:outerShdw>
                </a:effectLst>
                <a:uLnTx/>
                <a:uFillTx/>
                <a:latin typeface="Calibri"/>
                <a:ea typeface="+mn-ea"/>
                <a:cs typeface="+mn-cs"/>
              </a:rPr>
              <a:t>Go!</a:t>
            </a:r>
          </a:p>
        </p:txBody>
      </p:sp>
      <p:sp>
        <p:nvSpPr>
          <p:cNvPr id="10" name="Rectangle 9">
            <a:extLst>
              <a:ext uri="{FF2B5EF4-FFF2-40B4-BE49-F238E27FC236}">
                <a16:creationId xmlns:a16="http://schemas.microsoft.com/office/drawing/2014/main" id="{ACDADFFB-A7ED-4A92-83A9-1E15C847D969}"/>
              </a:ext>
            </a:extLst>
          </p:cNvPr>
          <p:cNvSpPr/>
          <p:nvPr/>
        </p:nvSpPr>
        <p:spPr>
          <a:xfrm>
            <a:off x="2660643" y="5532673"/>
            <a:ext cx="1143000" cy="1143000"/>
          </a:xfrm>
          <a:prstGeom prst="rect">
            <a:avLst/>
          </a:prstGeom>
          <a:solidFill>
            <a:schemeClr val="accent1">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Become familiar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with </a:t>
            </a:r>
            <a:r>
              <a:rPr kumimoji="0" lang="en-US" sz="1100" b="1" i="1" u="none" strike="noStrike" kern="1200" cap="none" spc="0" normalizeH="0" baseline="0" noProof="0" dirty="0">
                <a:ln>
                  <a:noFill/>
                </a:ln>
                <a:solidFill>
                  <a:srgbClr val="000000"/>
                </a:solidFill>
                <a:effectLst/>
                <a:uLnTx/>
                <a:uFillTx/>
                <a:latin typeface="Arial Narrow"/>
                <a:ea typeface="+mn-ea"/>
                <a:cs typeface="+mn-cs"/>
              </a:rPr>
              <a:t>SAN.org</a:t>
            </a:r>
            <a:br>
              <a:rPr kumimoji="0" lang="en-US" sz="1100" b="1" i="1" u="none" strike="noStrike" kern="1200" cap="none" spc="0" normalizeH="0" baseline="0" noProof="0" dirty="0">
                <a:ln>
                  <a:noFill/>
                </a:ln>
                <a:solidFill>
                  <a:srgbClr val="000000"/>
                </a:solidFill>
                <a:effectLst/>
                <a:uLnTx/>
                <a:uFillTx/>
                <a:latin typeface="Arial Narrow"/>
                <a:ea typeface="+mn-ea"/>
                <a:cs typeface="+mn-cs"/>
              </a:rPr>
            </a:br>
            <a:endParaRPr kumimoji="0" lang="en-US" sz="1100" b="1" i="1"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Learn how to do business with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a:t>
            </a:r>
            <a:r>
              <a:rPr kumimoji="0" lang="en-US" sz="1100" b="1" i="0" u="none" strike="noStrike" kern="1200" cap="none" spc="0" normalizeH="0" baseline="0" noProof="0" dirty="0">
                <a:ln>
                  <a:noFill/>
                </a:ln>
                <a:solidFill>
                  <a:srgbClr val="000000"/>
                </a:solidFill>
                <a:effectLst/>
                <a:uLnTx/>
                <a:uFillTx/>
                <a:latin typeface="Arial Narrow"/>
                <a:ea typeface="+mn-ea"/>
                <a:cs typeface="+mn-cs"/>
              </a:rPr>
              <a:t>AIRPORT</a:t>
            </a:r>
            <a:endParaRPr kumimoji="0" lang="en-US" sz="1100" b="1" i="0" u="none" strike="noStrike" kern="1200" cap="none" spc="0" normalizeH="0" baseline="0" noProof="0" dirty="0">
              <a:ln>
                <a:noFill/>
              </a:ln>
              <a:solidFill>
                <a:srgbClr val="FF0000"/>
              </a:solidFill>
              <a:effectLst/>
              <a:uLnTx/>
              <a:uFillTx/>
              <a:latin typeface="Arial Narrow"/>
              <a:ea typeface="+mn-ea"/>
              <a:cs typeface="+mn-cs"/>
            </a:endParaRPr>
          </a:p>
        </p:txBody>
      </p:sp>
      <p:sp>
        <p:nvSpPr>
          <p:cNvPr id="11" name="Rectangle 10">
            <a:extLst>
              <a:ext uri="{FF2B5EF4-FFF2-40B4-BE49-F238E27FC236}">
                <a16:creationId xmlns:a16="http://schemas.microsoft.com/office/drawing/2014/main" id="{B0B23296-79CE-4C30-A609-77116733FD08}"/>
              </a:ext>
            </a:extLst>
          </p:cNvPr>
          <p:cNvSpPr/>
          <p:nvPr/>
        </p:nvSpPr>
        <p:spPr>
          <a:xfrm>
            <a:off x="2660643" y="4167291"/>
            <a:ext cx="1143000" cy="1143000"/>
          </a:xfrm>
          <a:prstGeom prst="rect">
            <a:avLst/>
          </a:prstGeom>
          <a:solidFill>
            <a:schemeClr val="accent1">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Register online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Make sure your profile is up to date</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249E53D-9A2A-4418-901B-35350147F253}"/>
              </a:ext>
            </a:extLst>
          </p:cNvPr>
          <p:cNvSpPr/>
          <p:nvPr/>
        </p:nvSpPr>
        <p:spPr>
          <a:xfrm>
            <a:off x="4437501" y="2606435"/>
            <a:ext cx="1209504" cy="1355965"/>
          </a:xfrm>
          <a:prstGeom prst="rect">
            <a:avLst/>
          </a:prstGeom>
          <a:solidFill>
            <a:schemeClr val="accent6">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-Search opportunities</a:t>
            </a:r>
            <a:br>
              <a:rPr kumimoji="0" lang="en-US" sz="1100" b="0" i="0" u="none" strike="noStrike" kern="1200" cap="none" spc="0" normalizeH="0" baseline="0" noProof="0" dirty="0">
                <a:ln>
                  <a:noFill/>
                </a:ln>
                <a:solidFill>
                  <a:srgbClr val="000000"/>
                </a:solidFill>
                <a:effectLst/>
                <a:uLnTx/>
                <a:uFillTx/>
                <a:latin typeface="Arial Narrow"/>
                <a:ea typeface="+mn-ea"/>
                <a:cs typeface="+mn-cs"/>
              </a:rPr>
            </a:br>
            <a:r>
              <a:rPr kumimoji="0" lang="en-US" sz="1100" b="0" i="0" u="none" strike="noStrike" kern="1200" cap="none" spc="0" normalizeH="0" baseline="0" noProof="0" dirty="0">
                <a:ln>
                  <a:noFill/>
                </a:ln>
                <a:solidFill>
                  <a:srgbClr val="000000"/>
                </a:solidFill>
                <a:effectLst/>
                <a:uLnTx/>
                <a:uFillTx/>
                <a:latin typeface="Arial Narrow"/>
                <a:ea typeface="+mn-ea"/>
                <a:cs typeface="+mn-cs"/>
              </a:rPr>
              <a:t>- Review  email notifications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Check prospective bidders list for networking opportunities</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49FAC8F-EC3D-4ACE-A324-06528979A5F6}"/>
              </a:ext>
            </a:extLst>
          </p:cNvPr>
          <p:cNvSpPr/>
          <p:nvPr/>
        </p:nvSpPr>
        <p:spPr>
          <a:xfrm>
            <a:off x="7547339" y="1100328"/>
            <a:ext cx="1422400" cy="1219200"/>
          </a:xfrm>
          <a:prstGeom prst="rect">
            <a:avLst/>
          </a:prstGeom>
          <a:solidFill>
            <a:schemeClr val="accent6">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Attend pre-submittal meetings </a:t>
            </a:r>
            <a:br>
              <a:rPr kumimoji="0" lang="en-US" sz="1100" b="0" i="0" u="none" strike="noStrike" kern="1200" cap="none" spc="0" normalizeH="0" baseline="0" noProof="0" dirty="0">
                <a:ln>
                  <a:noFill/>
                </a:ln>
                <a:solidFill>
                  <a:srgbClr val="000000"/>
                </a:solidFill>
                <a:effectLst/>
                <a:uLnTx/>
                <a:uFillTx/>
                <a:latin typeface="Arial Narrow"/>
                <a:ea typeface="+mn-ea"/>
                <a:cs typeface="+mn-cs"/>
              </a:rPr>
            </a:br>
            <a:r>
              <a:rPr kumimoji="0" lang="en-US" sz="1100" b="0" i="0" u="none" strike="noStrike" kern="1200" cap="none" spc="0" normalizeH="0" baseline="0" noProof="0" dirty="0">
                <a:ln>
                  <a:noFill/>
                </a:ln>
                <a:solidFill>
                  <a:srgbClr val="000000"/>
                </a:solidFill>
                <a:effectLst/>
                <a:uLnTx/>
                <a:uFillTx/>
                <a:latin typeface="Arial Narrow"/>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Verify eligibility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Monitor  for required actions (addenda, email alerts, Q&amp;A)</a:t>
            </a:r>
          </a:p>
        </p:txBody>
      </p:sp>
      <p:sp>
        <p:nvSpPr>
          <p:cNvPr id="14" name="Rectangle 13">
            <a:extLst>
              <a:ext uri="{FF2B5EF4-FFF2-40B4-BE49-F238E27FC236}">
                <a16:creationId xmlns:a16="http://schemas.microsoft.com/office/drawing/2014/main" id="{63D621E6-B6FE-4652-8ABE-8BB2CB6AA7A5}"/>
              </a:ext>
            </a:extLst>
          </p:cNvPr>
          <p:cNvSpPr/>
          <p:nvPr/>
        </p:nvSpPr>
        <p:spPr>
          <a:xfrm>
            <a:off x="6002957" y="2034542"/>
            <a:ext cx="1422400" cy="1219200"/>
          </a:xfrm>
          <a:prstGeom prst="rect">
            <a:avLst/>
          </a:prstGeom>
          <a:solidFill>
            <a:schemeClr val="accent6">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Review opportunities of interest in more detail: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Attached Docs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Addenda &amp; Emails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Q&amp;A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Other Bidders</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CD6DC8-0443-46DD-8BCA-3D846E60E466}"/>
              </a:ext>
            </a:extLst>
          </p:cNvPr>
          <p:cNvSpPr/>
          <p:nvPr/>
        </p:nvSpPr>
        <p:spPr>
          <a:xfrm>
            <a:off x="9159445" y="819150"/>
            <a:ext cx="1295400" cy="1143000"/>
          </a:xfrm>
          <a:prstGeom prst="rect">
            <a:avLst/>
          </a:prstGeom>
          <a:solidFill>
            <a:schemeClr val="accent3">
              <a:lumMod val="60000"/>
              <a:lumOff val="4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Submit proposals and bids by the due 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 Provide all required documentation</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75C5534-C35D-4752-AFFA-AC69F295E91A}"/>
              </a:ext>
            </a:extLst>
          </p:cNvPr>
          <p:cNvSpPr/>
          <p:nvPr/>
        </p:nvSpPr>
        <p:spPr>
          <a:xfrm>
            <a:off x="10744200" y="182327"/>
            <a:ext cx="1143000" cy="1143000"/>
          </a:xfrm>
          <a:prstGeom prst="rect">
            <a:avLst/>
          </a:prstGeom>
          <a:solidFill>
            <a:schemeClr val="accent3">
              <a:lumMod val="60000"/>
              <a:lumOff val="4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Start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Review other recommendations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&amp; awards </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30E3C10-635C-4A0E-9710-B2A21CEFA5D7}"/>
              </a:ext>
            </a:extLst>
          </p:cNvPr>
          <p:cNvSpPr/>
          <p:nvPr/>
        </p:nvSpPr>
        <p:spPr>
          <a:xfrm>
            <a:off x="3004269" y="2861590"/>
            <a:ext cx="1143000" cy="1143000"/>
          </a:xfrm>
          <a:prstGeom prst="rect">
            <a:avLst/>
          </a:prstGeom>
          <a:solidFill>
            <a:schemeClr val="accent1">
              <a:lumMod val="40000"/>
              <a:lumOff val="60000"/>
            </a:schemeClr>
          </a:solid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a:ea typeface="+mn-ea"/>
                <a:cs typeface="+mn-cs"/>
              </a:rPr>
              <a:t>Check your recent activity with the online reporting tool</a:t>
            </a:r>
          </a:p>
        </p:txBody>
      </p:sp>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893714" y="271340"/>
            <a:ext cx="11262155" cy="1023457"/>
          </a:xfrm>
        </p:spPr>
        <p:txBody>
          <a:bodyPr>
            <a:noAutofit/>
          </a:bodyPr>
          <a:lstStyle/>
          <a:p>
            <a:r>
              <a:rPr lang="en-US" sz="3500" spc="-100" dirty="0"/>
              <a:t>Authority Contracting Process</a:t>
            </a:r>
          </a:p>
        </p:txBody>
      </p:sp>
      <p:pic>
        <p:nvPicPr>
          <p:cNvPr id="19" name="Picture 2" descr="C:\Users\mwoitkos\AppData\Local\Microsoft\Windows\Temporary Internet Files\Content.IE5\SPIIWPTX\MC900440389[1].png">
            <a:extLst>
              <a:ext uri="{FF2B5EF4-FFF2-40B4-BE49-F238E27FC236}">
                <a16:creationId xmlns:a16="http://schemas.microsoft.com/office/drawing/2014/main" id="{6AC6FFD2-0BD9-4B76-B964-060CEAF05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974" y="73923"/>
            <a:ext cx="3601950" cy="310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310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568B-FBEA-444E-9C7F-68A6064DA6A4}"/>
              </a:ext>
            </a:extLst>
          </p:cNvPr>
          <p:cNvSpPr>
            <a:spLocks noGrp="1"/>
          </p:cNvSpPr>
          <p:nvPr>
            <p:ph type="title"/>
          </p:nvPr>
        </p:nvSpPr>
        <p:spPr>
          <a:xfrm>
            <a:off x="908074" y="366486"/>
            <a:ext cx="11262155" cy="1023457"/>
          </a:xfrm>
        </p:spPr>
        <p:txBody>
          <a:bodyPr>
            <a:noAutofit/>
          </a:bodyPr>
          <a:lstStyle/>
          <a:p>
            <a:r>
              <a:rPr lang="en-US" sz="3800" spc="-100" dirty="0"/>
              <a:t>Email Contact</a:t>
            </a:r>
          </a:p>
        </p:txBody>
      </p:sp>
      <p:sp>
        <p:nvSpPr>
          <p:cNvPr id="16" name="Slide Number Placeholder 2">
            <a:extLst>
              <a:ext uri="{FF2B5EF4-FFF2-40B4-BE49-F238E27FC236}">
                <a16:creationId xmlns:a16="http://schemas.microsoft.com/office/drawing/2014/main" id="{FF9E9025-D538-0648-A110-AD7C911B5B66}"/>
              </a:ext>
            </a:extLst>
          </p:cNvPr>
          <p:cNvSpPr txBox="1">
            <a:spLocks/>
          </p:cNvSpPr>
          <p:nvPr/>
        </p:nvSpPr>
        <p:spPr>
          <a:xfrm>
            <a:off x="9083245" y="63077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831AC4-3828-D444-AEFB-3C4B4217EAE3}" type="slidenum">
              <a:rPr kumimoji="0" lang="en-US" sz="1200" b="0" i="0" u="none" strike="noStrike" kern="1200" cap="none" spc="0" normalizeH="0" baseline="0" noProof="0" smtClean="0">
                <a:ln>
                  <a:noFill/>
                </a:ln>
                <a:solidFill>
                  <a:srgbClr val="FFFFFF"/>
                </a:solidFill>
                <a:effectLst/>
                <a:uLnTx/>
                <a:uFillTx/>
                <a:latin typeface="Trebuchet MS" panose="020B070302020209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FFFFFF"/>
              </a:solidFill>
              <a:effectLst/>
              <a:uLnTx/>
              <a:uFillTx/>
              <a:latin typeface="Trebuchet MS" panose="020B0703020202090204" pitchFamily="34" charset="0"/>
              <a:ea typeface="+mn-ea"/>
              <a:cs typeface="+mn-cs"/>
            </a:endParaRPr>
          </a:p>
        </p:txBody>
      </p:sp>
      <p:sp>
        <p:nvSpPr>
          <p:cNvPr id="7" name="TextBox 6">
            <a:extLst>
              <a:ext uri="{FF2B5EF4-FFF2-40B4-BE49-F238E27FC236}">
                <a16:creationId xmlns:a16="http://schemas.microsoft.com/office/drawing/2014/main" id="{39435217-C6B4-4C56-A17B-CF9DD3F4935F}"/>
              </a:ext>
            </a:extLst>
          </p:cNvPr>
          <p:cNvSpPr txBox="1"/>
          <p:nvPr/>
        </p:nvSpPr>
        <p:spPr>
          <a:xfrm>
            <a:off x="-381000" y="1757324"/>
            <a:ext cx="11430000" cy="33433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hlinkClick r:id="rId3">
                  <a:extLst>
                    <a:ext uri="{A12FA001-AC4F-418D-AE19-62706E023703}">
                      <ahyp:hlinkClr xmlns:ahyp="http://schemas.microsoft.com/office/drawing/2018/hyperlinkcolor" val="tx"/>
                    </a:ext>
                  </a:extLst>
                </a:hlinkClick>
              </a:rPr>
              <a:t>ContactProcurement@san.org</a:t>
            </a:r>
            <a:r>
              <a:rPr kumimoji="0" lang="en-US" sz="2800" b="1"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San Diego County Regional Airport Authority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srgbClr val="1ECAD3"/>
                </a:solidFill>
                <a:effectLst/>
                <a:uLnTx/>
                <a:uFillTx/>
                <a:latin typeface="Trebuchet MS" panose="020B0703020202090204" pitchFamily="34" charset="0"/>
                <a:ea typeface="+mn-ea"/>
                <a:cs typeface="+mn-cs"/>
              </a:rPr>
              <a:t> Vendor Portal: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hlinkClick r:id="rId4"/>
              </a:rPr>
              <a:t>www.san.org/business</a:t>
            </a:r>
            <a:r>
              <a:rPr kumimoji="0" lang="en-US" sz="2800" b="1" i="0" u="none" strike="noStrike" kern="1200" cap="none" spc="0" normalizeH="0" baseline="0" noProof="0" dirty="0">
                <a:ln>
                  <a:noFill/>
                </a:ln>
                <a:solidFill>
                  <a:srgbClr val="3D4543"/>
                </a:solidFill>
                <a:effectLst/>
                <a:uLnTx/>
                <a:uFillTx/>
                <a:latin typeface="Trebuchet MS" panose="020B0603020202020204" pitchFamily="34" charset="0"/>
                <a:ea typeface="+mn-ea"/>
                <a:cs typeface="Open Sans"/>
              </a:rPr>
              <a:t> </a:t>
            </a:r>
          </a:p>
          <a:p>
            <a:pPr marL="914400" marR="0" lvl="2" indent="0" algn="ctr" defTabSz="914400" rtl="0" eaLnBrk="1" fontAlgn="base" latinLnBrk="0" hangingPunct="1">
              <a:lnSpc>
                <a:spcPct val="150000"/>
              </a:lnSpc>
              <a:spcBef>
                <a:spcPct val="20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3F3F3F"/>
                </a:solidFill>
                <a:effectLst/>
                <a:uLnTx/>
                <a:uFillTx/>
                <a:latin typeface="Calibri"/>
                <a:ea typeface="+mn-ea"/>
                <a:cs typeface="+mn-cs"/>
              </a:rPr>
              <a:t>	</a:t>
            </a:r>
          </a:p>
        </p:txBody>
      </p:sp>
    </p:spTree>
    <p:extLst>
      <p:ext uri="{BB962C8B-B14F-4D97-AF65-F5344CB8AC3E}">
        <p14:creationId xmlns:p14="http://schemas.microsoft.com/office/powerpoint/2010/main" val="179843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35" y="411391"/>
            <a:ext cx="10862435" cy="2459852"/>
          </a:xfrm>
        </p:spPr>
        <p:txBody>
          <a:bodyPr anchor="t" anchorCtr="0">
            <a:normAutofit/>
          </a:bodyPr>
          <a:lstStyle/>
          <a:p>
            <a:pPr>
              <a:lnSpc>
                <a:spcPct val="100000"/>
              </a:lnSpc>
            </a:pPr>
            <a:r>
              <a:rPr lang="en-US" dirty="0"/>
              <a:t>Site Plan</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p:cNvSpPr>
            <a:spLocks noGrp="1"/>
          </p:cNvSpPr>
          <p:nvPr>
            <p:ph type="sldNum" sz="quarter" idx="4294967295"/>
          </p:nvPr>
        </p:nvSpPr>
        <p:spPr>
          <a:xfrm>
            <a:off x="6553200" y="4767277"/>
            <a:ext cx="2133600" cy="274637"/>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00" kern="1200" smtClean="0">
                <a:solidFill>
                  <a:schemeClr val="bg1">
                    <a:lumMod val="50000"/>
                  </a:schemeClr>
                </a:solidFill>
                <a:latin typeface="+mn-lt"/>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defRPr/>
            </a:pPr>
            <a:fld id="{1586C6F0-B0A0-4B91-8218-B729A6939E11}" type="slidenum">
              <a:rPr lang="en-US" smtClean="0">
                <a:solidFill>
                  <a:prstClr val="white">
                    <a:lumMod val="50000"/>
                  </a:prstClr>
                </a:solidFill>
              </a:rPr>
              <a:pPr algn="r" defTabSz="1219170">
                <a:defRPr/>
              </a:pPr>
              <a:t>7</a:t>
            </a:fld>
            <a:endParaRPr lang="en-US" sz="1333" dirty="0">
              <a:solidFill>
                <a:prstClr val="white">
                  <a:lumMod val="50000"/>
                </a:prstClr>
              </a:solidFill>
              <a:latin typeface="Calibri"/>
            </a:endParaRPr>
          </a:p>
        </p:txBody>
      </p:sp>
      <p:pic>
        <p:nvPicPr>
          <p:cNvPr id="5" name="Picture 4"/>
          <p:cNvPicPr>
            <a:picLocks noChangeAspect="1"/>
          </p:cNvPicPr>
          <p:nvPr/>
        </p:nvPicPr>
        <p:blipFill>
          <a:blip r:embed="rId3"/>
          <a:stretch>
            <a:fillRect/>
          </a:stretch>
        </p:blipFill>
        <p:spPr>
          <a:xfrm>
            <a:off x="340242" y="1139168"/>
            <a:ext cx="10211644" cy="4848694"/>
          </a:xfrm>
          <a:prstGeom prst="rect">
            <a:avLst/>
          </a:prstGeom>
        </p:spPr>
      </p:pic>
    </p:spTree>
    <p:extLst>
      <p:ext uri="{BB962C8B-B14F-4D97-AF65-F5344CB8AC3E}">
        <p14:creationId xmlns:p14="http://schemas.microsoft.com/office/powerpoint/2010/main" val="3343293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8284714" y="2921168"/>
            <a:ext cx="5091119"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A8E1"/>
                </a:solidFill>
                <a:effectLst/>
                <a:uLnTx/>
                <a:uFillTx/>
                <a:latin typeface="Gotham-Medium"/>
                <a:ea typeface="+mn-ea"/>
                <a:cs typeface="Gotham-Medium"/>
              </a:rPr>
              <a:t>Q &amp; A </a:t>
            </a:r>
          </a:p>
        </p:txBody>
      </p:sp>
      <p:pic>
        <p:nvPicPr>
          <p:cNvPr id="15" name="Picture 14" descr="SAN_logo_RGB_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839" y="115316"/>
            <a:ext cx="1999950" cy="947476"/>
          </a:xfrm>
          <a:prstGeom prst="rect">
            <a:avLst/>
          </a:prstGeom>
        </p:spPr>
      </p:pic>
      <p:pic>
        <p:nvPicPr>
          <p:cNvPr id="3" name="Picture 2" descr="PP-Meet the Primes Cover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0" y="0"/>
            <a:ext cx="6888480" cy="6858000"/>
          </a:xfrm>
          <a:prstGeom prst="rect">
            <a:avLst/>
          </a:prstGeom>
        </p:spPr>
      </p:pic>
      <p:sp>
        <p:nvSpPr>
          <p:cNvPr id="2" name="TextBox 1"/>
          <p:cNvSpPr txBox="1"/>
          <p:nvPr/>
        </p:nvSpPr>
        <p:spPr>
          <a:xfrm>
            <a:off x="623325" y="4157219"/>
            <a:ext cx="34283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otham-Black"/>
                <a:ea typeface="+mn-ea"/>
                <a:cs typeface="Gotham-Black"/>
              </a:rPr>
              <a:t>September 23, 2021</a:t>
            </a:r>
          </a:p>
        </p:txBody>
      </p:sp>
    </p:spTree>
    <p:extLst>
      <p:ext uri="{BB962C8B-B14F-4D97-AF65-F5344CB8AC3E}">
        <p14:creationId xmlns:p14="http://schemas.microsoft.com/office/powerpoint/2010/main" val="37311825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7289041" y="1441838"/>
            <a:ext cx="4604876" cy="2718949"/>
          </a:xfrm>
          <a:prstGeom prst="rect">
            <a:avLst/>
          </a:prstGeom>
          <a:noFill/>
          <a:ln>
            <a:noFill/>
          </a:ln>
        </p:spPr>
        <p:txBody>
          <a:bodyPr wrap="square" rtlCol="0">
            <a:spAutoFit/>
          </a:bodyPr>
          <a:lstStyle/>
          <a:p>
            <a:pPr defTabSz="914377"/>
            <a:r>
              <a:rPr lang="en-US" sz="4267" dirty="0">
                <a:solidFill>
                  <a:srgbClr val="00A8E1"/>
                </a:solidFill>
                <a:latin typeface="Gotham-Medium"/>
                <a:cs typeface="Gotham-Medium"/>
              </a:rPr>
              <a:t>Facilities Management Department  Contracts</a:t>
            </a:r>
          </a:p>
        </p:txBody>
      </p:sp>
      <p:sp>
        <p:nvSpPr>
          <p:cNvPr id="13" name="TextBox 12"/>
          <p:cNvSpPr txBox="1"/>
          <p:nvPr/>
        </p:nvSpPr>
        <p:spPr>
          <a:xfrm>
            <a:off x="7315200" y="4953000"/>
            <a:ext cx="5080163" cy="1039644"/>
          </a:xfrm>
          <a:prstGeom prst="rect">
            <a:avLst/>
          </a:prstGeom>
          <a:noFill/>
        </p:spPr>
        <p:txBody>
          <a:bodyPr wrap="square" rtlCol="0">
            <a:spAutoFit/>
          </a:bodyPr>
          <a:lstStyle/>
          <a:p>
            <a:pPr defTabSz="914377"/>
            <a:r>
              <a:rPr lang="en-US" dirty="0">
                <a:solidFill>
                  <a:srgbClr val="00A8E1"/>
                </a:solidFill>
                <a:latin typeface="Gotham-Black"/>
                <a:cs typeface="Gotham-Black"/>
              </a:rPr>
              <a:t>Presented By:</a:t>
            </a:r>
          </a:p>
          <a:p>
            <a:pPr defTabSz="914377">
              <a:lnSpc>
                <a:spcPct val="80000"/>
              </a:lnSpc>
            </a:pPr>
            <a:endParaRPr lang="en-US" dirty="0">
              <a:solidFill>
                <a:srgbClr val="3D4543"/>
              </a:solidFill>
              <a:latin typeface="Open Sans"/>
              <a:cs typeface="Open Sans"/>
            </a:endParaRPr>
          </a:p>
          <a:p>
            <a:pPr defTabSz="914377">
              <a:lnSpc>
                <a:spcPct val="80000"/>
              </a:lnSpc>
            </a:pPr>
            <a:r>
              <a:rPr lang="en-US" dirty="0">
                <a:solidFill>
                  <a:srgbClr val="3D4543"/>
                </a:solidFill>
                <a:latin typeface="Open Sans"/>
                <a:cs typeface="Open Sans"/>
              </a:rPr>
              <a:t>Annie Rombold</a:t>
            </a:r>
            <a:endParaRPr lang="en-US" dirty="0">
              <a:solidFill>
                <a:prstClr val="black"/>
              </a:solidFill>
              <a:latin typeface="Calibri"/>
              <a:cs typeface="Arial" charset="0"/>
            </a:endParaRPr>
          </a:p>
          <a:p>
            <a:pPr defTabSz="914377">
              <a:lnSpc>
                <a:spcPct val="80000"/>
              </a:lnSpc>
            </a:pPr>
            <a:endParaRPr lang="en-US" dirty="0">
              <a:solidFill>
                <a:prstClr val="black"/>
              </a:solidFill>
              <a:latin typeface="Calibri"/>
              <a:cs typeface="Arial" charset="0"/>
            </a:endParaRPr>
          </a:p>
        </p:txBody>
      </p:sp>
      <p:pic>
        <p:nvPicPr>
          <p:cNvPr id="15" name="Picture 14" descr="SAN_logo_RGB_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6557" y="89468"/>
            <a:ext cx="2804201" cy="1328491"/>
          </a:xfrm>
          <a:prstGeom prst="rect">
            <a:avLst/>
          </a:prstGeom>
        </p:spPr>
      </p:pic>
      <p:sp>
        <p:nvSpPr>
          <p:cNvPr id="17" name="Rectangle 16"/>
          <p:cNvSpPr/>
          <p:nvPr/>
        </p:nvSpPr>
        <p:spPr>
          <a:xfrm flipH="1">
            <a:off x="7112001" y="1579880"/>
            <a:ext cx="60959" cy="2560320"/>
          </a:xfrm>
          <a:prstGeom prst="rect">
            <a:avLst/>
          </a:prstGeom>
          <a:solidFill>
            <a:srgbClr val="FEDA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Calibri"/>
            </a:endParaRPr>
          </a:p>
        </p:txBody>
      </p:sp>
      <p:pic>
        <p:nvPicPr>
          <p:cNvPr id="3" name="Picture 2" descr="PP-Meet the Primes Cove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0" y="0"/>
            <a:ext cx="6888480" cy="6858000"/>
          </a:xfrm>
          <a:prstGeom prst="rect">
            <a:avLst/>
          </a:prstGeom>
        </p:spPr>
      </p:pic>
      <p:sp>
        <p:nvSpPr>
          <p:cNvPr id="2" name="TextBox 1"/>
          <p:cNvSpPr txBox="1"/>
          <p:nvPr/>
        </p:nvSpPr>
        <p:spPr>
          <a:xfrm>
            <a:off x="623325" y="4157219"/>
            <a:ext cx="3428331" cy="369332"/>
          </a:xfrm>
          <a:prstGeom prst="rect">
            <a:avLst/>
          </a:prstGeom>
          <a:noFill/>
        </p:spPr>
        <p:txBody>
          <a:bodyPr wrap="square" rtlCol="0">
            <a:spAutoFit/>
          </a:bodyPr>
          <a:lstStyle/>
          <a:p>
            <a:pPr defTabSz="914377"/>
            <a:r>
              <a:rPr lang="en-US" dirty="0">
                <a:solidFill>
                  <a:prstClr val="white"/>
                </a:solidFill>
                <a:latin typeface="Gotham-Black"/>
                <a:cs typeface="Gotham-Black"/>
              </a:rPr>
              <a:t>September 23, 2021</a:t>
            </a:r>
          </a:p>
        </p:txBody>
      </p:sp>
    </p:spTree>
    <p:extLst>
      <p:ext uri="{BB962C8B-B14F-4D97-AF65-F5344CB8AC3E}">
        <p14:creationId xmlns:p14="http://schemas.microsoft.com/office/powerpoint/2010/main" val="1380213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0" y="177801"/>
            <a:ext cx="6502400" cy="1117600"/>
          </a:xfrm>
        </p:spPr>
        <p:txBody>
          <a:bodyPr/>
          <a:lstStyle/>
          <a:p>
            <a:r>
              <a:rPr lang="en-US" sz="3200" dirty="0">
                <a:latin typeface="Trebuchet MS" panose="020B0603020202020204" pitchFamily="34" charset="0"/>
              </a:rPr>
              <a:t>WHO IS THE FACILITIES MANAGEMENT DEPARTMENT</a:t>
            </a:r>
          </a:p>
        </p:txBody>
      </p:sp>
      <p:sp>
        <p:nvSpPr>
          <p:cNvPr id="4" name="Slide Number Placeholder 3"/>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72</a:t>
            </a:fld>
            <a:endParaRPr lang="en-US" dirty="0">
              <a:solidFill>
                <a:prstClr val="white">
                  <a:lumMod val="50000"/>
                </a:prstClr>
              </a:solidFill>
              <a:latin typeface="Calibri"/>
            </a:endParaRPr>
          </a:p>
        </p:txBody>
      </p:sp>
      <p:sp>
        <p:nvSpPr>
          <p:cNvPr id="5" name="Title 1"/>
          <p:cNvSpPr txBox="1">
            <a:spLocks/>
          </p:cNvSpPr>
          <p:nvPr/>
        </p:nvSpPr>
        <p:spPr bwMode="auto">
          <a:xfrm>
            <a:off x="5486400" y="3674533"/>
            <a:ext cx="6502400" cy="259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r>
              <a:rPr lang="en-US" sz="1867" cap="small" dirty="0">
                <a:solidFill>
                  <a:srgbClr val="3F3F3F"/>
                </a:solidFill>
                <a:latin typeface="Calibri" panose="020F0502020204030204" pitchFamily="34" charset="0"/>
              </a:rPr>
              <a:t>Our Organization</a:t>
            </a:r>
            <a:endParaRPr lang="en-US" sz="1867" dirty="0">
              <a:solidFill>
                <a:srgbClr val="3F3F3F"/>
              </a:solidFill>
              <a:latin typeface="Calibri" panose="020F0502020204030204" pitchFamily="34" charset="0"/>
            </a:endParaRPr>
          </a:p>
          <a:p>
            <a:pPr defTabSz="1219170"/>
            <a:r>
              <a:rPr lang="en-US" sz="1867" b="0" dirty="0">
                <a:solidFill>
                  <a:srgbClr val="3F3F3F"/>
                </a:solidFill>
                <a:latin typeface="Calibri" panose="020F0502020204030204" pitchFamily="34" charset="0"/>
              </a:rPr>
              <a:t>Facilities Management is comprised of 4 major sections –</a:t>
            </a:r>
          </a:p>
          <a:p>
            <a:pPr defTabSz="1219170"/>
            <a:endParaRPr lang="en-US" sz="1867" b="0" dirty="0">
              <a:solidFill>
                <a:srgbClr val="3F3F3F"/>
              </a:solidFill>
              <a:latin typeface="Calibri" panose="020F0502020204030204" pitchFamily="34" charset="0"/>
            </a:endParaRPr>
          </a:p>
          <a:p>
            <a:pPr marL="154513" indent="-154513" defTabSz="1219170">
              <a:buFont typeface="Arial" panose="020B0604020202020204" pitchFamily="34" charset="0"/>
              <a:buChar char="•"/>
            </a:pPr>
            <a:r>
              <a:rPr lang="en-US" sz="1867" dirty="0">
                <a:solidFill>
                  <a:srgbClr val="3F3F3F"/>
                </a:solidFill>
                <a:latin typeface="Calibri" panose="020F0502020204030204" pitchFamily="34" charset="0"/>
              </a:rPr>
              <a:t>Administration</a:t>
            </a:r>
            <a:r>
              <a:rPr lang="en-US" sz="1867" b="0" dirty="0">
                <a:solidFill>
                  <a:srgbClr val="3F3F3F"/>
                </a:solidFill>
                <a:latin typeface="Calibri" panose="020F0502020204030204" pitchFamily="34" charset="0"/>
              </a:rPr>
              <a:t>  –           Department support</a:t>
            </a:r>
          </a:p>
          <a:p>
            <a:pPr marL="154513" indent="-154513" defTabSz="1219170">
              <a:buFont typeface="Arial" panose="020B0604020202020204" pitchFamily="34" charset="0"/>
              <a:buChar char="•"/>
            </a:pPr>
            <a:r>
              <a:rPr lang="en-US" sz="1867" dirty="0">
                <a:solidFill>
                  <a:srgbClr val="3F3F3F"/>
                </a:solidFill>
                <a:latin typeface="Calibri" panose="020F0502020204030204" pitchFamily="34" charset="0"/>
              </a:rPr>
              <a:t>Operations</a:t>
            </a:r>
            <a:r>
              <a:rPr lang="en-US" sz="1867" b="0" dirty="0">
                <a:solidFill>
                  <a:srgbClr val="3F3F3F"/>
                </a:solidFill>
                <a:latin typeface="Calibri" panose="020F0502020204030204" pitchFamily="34" charset="0"/>
              </a:rPr>
              <a:t>  –                  FMD trades &amp; facilities support staff</a:t>
            </a:r>
          </a:p>
          <a:p>
            <a:pPr marL="154513" indent="-154513" defTabSz="1219170">
              <a:buFont typeface="Arial" panose="020B0604020202020204" pitchFamily="34" charset="0"/>
              <a:buChar char="•"/>
            </a:pPr>
            <a:r>
              <a:rPr lang="en-US" sz="1867" dirty="0">
                <a:solidFill>
                  <a:srgbClr val="3F3F3F"/>
                </a:solidFill>
                <a:latin typeface="Calibri" panose="020F0502020204030204" pitchFamily="34" charset="0"/>
              </a:rPr>
              <a:t>Project Management</a:t>
            </a:r>
            <a:r>
              <a:rPr lang="en-US" sz="1867" b="0" dirty="0">
                <a:solidFill>
                  <a:srgbClr val="3F3F3F"/>
                </a:solidFill>
                <a:latin typeface="Calibri" panose="020F0502020204030204" pitchFamily="34" charset="0"/>
              </a:rPr>
              <a:t> – manage projects throughout the</a:t>
            </a:r>
            <a:br>
              <a:rPr lang="en-US" sz="1867" b="0" dirty="0">
                <a:solidFill>
                  <a:srgbClr val="3F3F3F"/>
                </a:solidFill>
                <a:latin typeface="Calibri" panose="020F0502020204030204" pitchFamily="34" charset="0"/>
              </a:rPr>
            </a:br>
            <a:r>
              <a:rPr lang="en-US" sz="1867" b="0" dirty="0">
                <a:solidFill>
                  <a:srgbClr val="3F3F3F"/>
                </a:solidFill>
                <a:latin typeface="Calibri" panose="020F0502020204030204" pitchFamily="34" charset="0"/>
              </a:rPr>
              <a:t>                                           Airport utilizing FMD contracts</a:t>
            </a:r>
          </a:p>
          <a:p>
            <a:pPr marL="154513" indent="-154513" defTabSz="1219170">
              <a:buFont typeface="Arial" panose="020B0604020202020204" pitchFamily="34" charset="0"/>
              <a:buChar char="•"/>
            </a:pPr>
            <a:r>
              <a:rPr lang="en-US" sz="1867" dirty="0">
                <a:solidFill>
                  <a:srgbClr val="3F3F3F"/>
                </a:solidFill>
                <a:latin typeface="Calibri" panose="020F0502020204030204" pitchFamily="34" charset="0"/>
              </a:rPr>
              <a:t>Contracts </a:t>
            </a:r>
            <a:r>
              <a:rPr lang="en-US" sz="1867" b="0" dirty="0">
                <a:solidFill>
                  <a:srgbClr val="3F3F3F"/>
                </a:solidFill>
                <a:latin typeface="Calibri" panose="020F0502020204030204" pitchFamily="34" charset="0"/>
              </a:rPr>
              <a:t> –                     manage agreements with:</a:t>
            </a:r>
            <a:br>
              <a:rPr lang="en-US" sz="1867" b="0" dirty="0">
                <a:solidFill>
                  <a:srgbClr val="3F3F3F"/>
                </a:solidFill>
                <a:latin typeface="Calibri" panose="020F0502020204030204" pitchFamily="34" charset="0"/>
              </a:rPr>
            </a:br>
            <a:r>
              <a:rPr lang="en-US" sz="1867" b="0" dirty="0">
                <a:solidFill>
                  <a:srgbClr val="3F3F3F"/>
                </a:solidFill>
                <a:latin typeface="Calibri" panose="020F0502020204030204" pitchFamily="34" charset="0"/>
              </a:rPr>
              <a:t>                                           -  Service Providers</a:t>
            </a:r>
            <a:br>
              <a:rPr lang="en-US" sz="1867" b="0" dirty="0">
                <a:solidFill>
                  <a:srgbClr val="3F3F3F"/>
                </a:solidFill>
                <a:latin typeface="Calibri" panose="020F0502020204030204" pitchFamily="34" charset="0"/>
              </a:rPr>
            </a:br>
            <a:r>
              <a:rPr lang="en-US" sz="1867" b="0" dirty="0">
                <a:solidFill>
                  <a:srgbClr val="3F3F3F"/>
                </a:solidFill>
                <a:latin typeface="Calibri" panose="020F0502020204030204" pitchFamily="34" charset="0"/>
              </a:rPr>
              <a:t>                                           -  Ready Service Contractors (RSC’s)</a:t>
            </a:r>
          </a:p>
        </p:txBody>
      </p:sp>
      <p:sp>
        <p:nvSpPr>
          <p:cNvPr id="6" name="Title 1"/>
          <p:cNvSpPr txBox="1">
            <a:spLocks/>
          </p:cNvSpPr>
          <p:nvPr/>
        </p:nvSpPr>
        <p:spPr bwMode="auto">
          <a:xfrm>
            <a:off x="5486400" y="1028514"/>
            <a:ext cx="6502400" cy="22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r>
              <a:rPr lang="en-US" sz="1867" cap="small" dirty="0">
                <a:solidFill>
                  <a:srgbClr val="3F3F3F"/>
                </a:solidFill>
                <a:latin typeface="Calibri" panose="020F0502020204030204" pitchFamily="34" charset="0"/>
              </a:rPr>
              <a:t>Our mission statement</a:t>
            </a:r>
            <a:endParaRPr lang="en-US" sz="1867" dirty="0">
              <a:solidFill>
                <a:srgbClr val="3F3F3F"/>
              </a:solidFill>
              <a:latin typeface="Calibri" panose="020F0502020204030204" pitchFamily="34" charset="0"/>
            </a:endParaRPr>
          </a:p>
          <a:p>
            <a:pPr defTabSz="1219170"/>
            <a:r>
              <a:rPr lang="en-US" sz="1733" b="0" dirty="0">
                <a:solidFill>
                  <a:srgbClr val="3F3F3F"/>
                </a:solidFill>
                <a:latin typeface="Calibri" panose="020F0502020204030204" pitchFamily="34" charset="0"/>
              </a:rPr>
              <a:t>Facilities Management is committed to maintaining a sustainable, cost effect and safe Airport for our customers and the surrounding community.</a:t>
            </a:r>
          </a:p>
          <a:p>
            <a:pPr defTabSz="1219170"/>
            <a:endParaRPr lang="en-US" sz="800" b="0" dirty="0">
              <a:solidFill>
                <a:srgbClr val="3F3F3F"/>
              </a:solidFill>
              <a:latin typeface="Calibri" panose="020F0502020204030204" pitchFamily="34" charset="0"/>
            </a:endParaRPr>
          </a:p>
          <a:p>
            <a:pPr defTabSz="1219170"/>
            <a:r>
              <a:rPr lang="en-US" sz="1733" b="0" dirty="0">
                <a:solidFill>
                  <a:srgbClr val="3F3F3F"/>
                </a:solidFill>
                <a:latin typeface="Calibri" panose="020F0502020204030204" pitchFamily="34" charset="0"/>
              </a:rPr>
              <a:t>Our diverse team of experienced and knowledgeable professionals </a:t>
            </a:r>
          </a:p>
          <a:p>
            <a:pPr defTabSz="1219170"/>
            <a:r>
              <a:rPr lang="en-US" sz="1733" b="0" dirty="0">
                <a:solidFill>
                  <a:srgbClr val="3F3F3F"/>
                </a:solidFill>
                <a:latin typeface="Calibri" panose="020F0502020204030204" pitchFamily="34" charset="0"/>
              </a:rPr>
              <a:t>ensures continuous Airport operations through maintenance, repair, and innovative renovations of buildings, infrastructure and grounds.</a:t>
            </a:r>
          </a:p>
        </p:txBody>
      </p:sp>
      <p:sp>
        <p:nvSpPr>
          <p:cNvPr id="7" name="Title 1"/>
          <p:cNvSpPr txBox="1">
            <a:spLocks/>
          </p:cNvSpPr>
          <p:nvPr/>
        </p:nvSpPr>
        <p:spPr bwMode="auto">
          <a:xfrm>
            <a:off x="10785033" y="723712"/>
            <a:ext cx="132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fontAlgn="base">
              <a:spcBef>
                <a:spcPct val="0"/>
              </a:spcBef>
              <a:spcAft>
                <a:spcPct val="0"/>
              </a:spcAft>
              <a:defRPr sz="3600" b="1" kern="1200">
                <a:solidFill>
                  <a:schemeClr val="tx2"/>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r>
              <a:rPr lang="en-US" sz="2267" dirty="0">
                <a:solidFill>
                  <a:srgbClr val="0673A0"/>
                </a:solidFill>
                <a:latin typeface="Trebuchet MS" panose="020B0603020202020204" pitchFamily="34" charset="0"/>
              </a:rPr>
              <a:t>(FMD)</a:t>
            </a:r>
          </a:p>
        </p:txBody>
      </p:sp>
    </p:spTree>
    <p:extLst>
      <p:ext uri="{BB962C8B-B14F-4D97-AF65-F5344CB8AC3E}">
        <p14:creationId xmlns:p14="http://schemas.microsoft.com/office/powerpoint/2010/main" val="479989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1" y="2874925"/>
            <a:ext cx="4873356" cy="16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1549400"/>
            <a:ext cx="12192000" cy="52832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 name="Title 2"/>
          <p:cNvSpPr>
            <a:spLocks noGrp="1"/>
          </p:cNvSpPr>
          <p:nvPr>
            <p:ph type="title"/>
          </p:nvPr>
        </p:nvSpPr>
        <p:spPr/>
        <p:txBody>
          <a:bodyPr/>
          <a:lstStyle/>
          <a:p>
            <a:r>
              <a:rPr lang="en-US" dirty="0"/>
              <a:t>Agreements</a:t>
            </a:r>
          </a:p>
        </p:txBody>
      </p:sp>
      <p:sp>
        <p:nvSpPr>
          <p:cNvPr id="4" name="Slide Number Placeholder 3"/>
          <p:cNvSpPr>
            <a:spLocks noGrp="1"/>
          </p:cNvSpPr>
          <p:nvPr>
            <p:ph type="sldNum" sz="quarter" idx="4294967295"/>
          </p:nvPr>
        </p:nvSpPr>
        <p:spPr>
          <a:xfrm>
            <a:off x="8737600" y="6356351"/>
            <a:ext cx="2844800" cy="366183"/>
          </a:xfrm>
          <a:prstGeom prst="rect">
            <a:avLst/>
          </a:prstGeom>
        </p:spPr>
        <p:txBody>
          <a:bodyPr/>
          <a:lstStyle/>
          <a:p>
            <a:pPr defTabSz="1219170">
              <a:defRPr/>
            </a:pPr>
            <a:fld id="{1586C6F0-B0A0-4B91-8218-B729A6939E11}" type="slidenum">
              <a:rPr lang="en-US">
                <a:solidFill>
                  <a:prstClr val="white">
                    <a:lumMod val="50000"/>
                  </a:prstClr>
                </a:solidFill>
                <a:latin typeface="Calibri"/>
              </a:rPr>
              <a:pPr defTabSz="1219170">
                <a:defRPr/>
              </a:pPr>
              <a:t>73</a:t>
            </a:fld>
            <a:endParaRPr lang="en-US" dirty="0">
              <a:solidFill>
                <a:prstClr val="white">
                  <a:lumMod val="50000"/>
                </a:prstClr>
              </a:solidFill>
              <a:latin typeface="Calibri"/>
            </a:endParaRPr>
          </a:p>
        </p:txBody>
      </p:sp>
      <p:sp>
        <p:nvSpPr>
          <p:cNvPr id="11" name="Text Box 7"/>
          <p:cNvSpPr txBox="1">
            <a:spLocks noChangeArrowheads="1"/>
          </p:cNvSpPr>
          <p:nvPr/>
        </p:nvSpPr>
        <p:spPr bwMode="auto">
          <a:xfrm>
            <a:off x="685800" y="1600200"/>
            <a:ext cx="112014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60" tIns="30480" rIns="60960" bIns="30480" anchor="ctr">
            <a:spAutoFit/>
          </a:bodyPr>
          <a:lstStyle>
            <a:lvl1pPr defTabSz="1087438">
              <a:defRPr>
                <a:solidFill>
                  <a:schemeClr val="tx1"/>
                </a:solidFill>
                <a:latin typeface="Calibri" pitchFamily="34" charset="0"/>
              </a:defRPr>
            </a:lvl1pPr>
            <a:lvl2pPr marL="742950" indent="-285750" defTabSz="1087438">
              <a:defRPr>
                <a:solidFill>
                  <a:schemeClr val="tx1"/>
                </a:solidFill>
                <a:latin typeface="Calibri" pitchFamily="34" charset="0"/>
              </a:defRPr>
            </a:lvl2pPr>
            <a:lvl3pPr marL="1143000" indent="-228600" defTabSz="1087438">
              <a:defRPr>
                <a:solidFill>
                  <a:schemeClr val="tx1"/>
                </a:solidFill>
                <a:latin typeface="Calibri" pitchFamily="34" charset="0"/>
              </a:defRPr>
            </a:lvl3pPr>
            <a:lvl4pPr marL="1600200" indent="-228600" defTabSz="1087438">
              <a:defRPr>
                <a:solidFill>
                  <a:schemeClr val="tx1"/>
                </a:solidFill>
                <a:latin typeface="Calibri" pitchFamily="34" charset="0"/>
              </a:defRPr>
            </a:lvl4pPr>
            <a:lvl5pPr marL="2057400" indent="-228600" defTabSz="1087438">
              <a:defRPr>
                <a:solidFill>
                  <a:schemeClr val="tx1"/>
                </a:solidFill>
                <a:latin typeface="Calibri" pitchFamily="34" charset="0"/>
              </a:defRPr>
            </a:lvl5pPr>
            <a:lvl6pPr marL="2514600" indent="-228600" defTabSz="1087438" fontAlgn="base">
              <a:spcBef>
                <a:spcPct val="0"/>
              </a:spcBef>
              <a:spcAft>
                <a:spcPct val="0"/>
              </a:spcAft>
              <a:defRPr>
                <a:solidFill>
                  <a:schemeClr val="tx1"/>
                </a:solidFill>
                <a:latin typeface="Calibri" pitchFamily="34" charset="0"/>
              </a:defRPr>
            </a:lvl6pPr>
            <a:lvl7pPr marL="2971800" indent="-228600" defTabSz="1087438" fontAlgn="base">
              <a:spcBef>
                <a:spcPct val="0"/>
              </a:spcBef>
              <a:spcAft>
                <a:spcPct val="0"/>
              </a:spcAft>
              <a:defRPr>
                <a:solidFill>
                  <a:schemeClr val="tx1"/>
                </a:solidFill>
                <a:latin typeface="Calibri" pitchFamily="34" charset="0"/>
              </a:defRPr>
            </a:lvl7pPr>
            <a:lvl8pPr marL="3429000" indent="-228600" defTabSz="1087438" fontAlgn="base">
              <a:spcBef>
                <a:spcPct val="0"/>
              </a:spcBef>
              <a:spcAft>
                <a:spcPct val="0"/>
              </a:spcAft>
              <a:defRPr>
                <a:solidFill>
                  <a:schemeClr val="tx1"/>
                </a:solidFill>
                <a:latin typeface="Calibri" pitchFamily="34" charset="0"/>
              </a:defRPr>
            </a:lvl8pPr>
            <a:lvl9pPr marL="3886200" indent="-228600" defTabSz="1087438" fontAlgn="base">
              <a:spcBef>
                <a:spcPct val="0"/>
              </a:spcBef>
              <a:spcAft>
                <a:spcPct val="0"/>
              </a:spcAft>
              <a:defRPr>
                <a:solidFill>
                  <a:schemeClr val="tx1"/>
                </a:solidFill>
                <a:latin typeface="Calibri" pitchFamily="34" charset="0"/>
              </a:defRPr>
            </a:lvl9pPr>
          </a:lstStyle>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Awarded contracts range from $30,000 to $12,000,000</a:t>
            </a:r>
          </a:p>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28 service provider contracts</a:t>
            </a:r>
          </a:p>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25 ready service contractor contracts in place with 8 trades</a:t>
            </a:r>
          </a:p>
          <a:p>
            <a:pPr marL="1219170" lvl="1"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Minimum 3 contractors per trade</a:t>
            </a:r>
          </a:p>
          <a:p>
            <a:pPr marL="1219170" lvl="1"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Project Task Authorizations - $5,000 minimum; $100,000 maximum</a:t>
            </a:r>
          </a:p>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Contract term – 3 years with 2 1-year options</a:t>
            </a:r>
          </a:p>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Payment bonding is required for work &gt;$25,000</a:t>
            </a:r>
          </a:p>
          <a:p>
            <a:pPr marL="228594" indent="-228594" defTabSz="1449881" fontAlgn="base">
              <a:spcBef>
                <a:spcPct val="0"/>
              </a:spcBef>
              <a:spcAft>
                <a:spcPct val="0"/>
              </a:spcAft>
              <a:buFont typeface="Arial" panose="020B0604020202020204" pitchFamily="34" charset="0"/>
              <a:buChar char="•"/>
            </a:pPr>
            <a:r>
              <a:rPr lang="en-US" sz="3200" dirty="0">
                <a:solidFill>
                  <a:prstClr val="white"/>
                </a:solidFill>
                <a:latin typeface="Calibri"/>
                <a:cs typeface="Open Sans" pitchFamily="34" charset="0"/>
              </a:rPr>
              <a:t>Prevailing wage for public works contracts</a:t>
            </a:r>
          </a:p>
        </p:txBody>
      </p:sp>
    </p:spTree>
    <p:extLst>
      <p:ext uri="{BB962C8B-B14F-4D97-AF65-F5344CB8AC3E}">
        <p14:creationId xmlns:p14="http://schemas.microsoft.com/office/powerpoint/2010/main" val="2378884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7"/>
          <p:cNvSpPr txBox="1">
            <a:spLocks noChangeArrowheads="1"/>
          </p:cNvSpPr>
          <p:nvPr/>
        </p:nvSpPr>
        <p:spPr bwMode="auto">
          <a:xfrm>
            <a:off x="711200" y="1433044"/>
            <a:ext cx="10769600" cy="471989"/>
          </a:xfrm>
          <a:prstGeom prst="rect">
            <a:avLst/>
          </a:prstGeom>
          <a:noFill/>
          <a:ln w="9525">
            <a:noFill/>
            <a:miter lim="800000"/>
            <a:headEnd/>
            <a:tailEnd/>
          </a:ln>
        </p:spPr>
        <p:txBody>
          <a:bodyPr wrap="square" lIns="60960" tIns="30480" rIns="60960" bIns="30480" anchor="ctr">
            <a:spAutoFit/>
          </a:bodyPr>
          <a:lstStyle/>
          <a:p>
            <a:pPr defTabSz="1450940">
              <a:defRPr/>
            </a:pPr>
            <a:r>
              <a:rPr lang="en-US" sz="2667" dirty="0">
                <a:solidFill>
                  <a:srgbClr val="3F3F3F">
                    <a:lumMod val="75000"/>
                  </a:srgbClr>
                </a:solidFill>
                <a:latin typeface="Trebuchet MS"/>
                <a:ea typeface="Open Sans Semibold" pitchFamily="34" charset="0"/>
                <a:cs typeface="Open Sans Semibold" pitchFamily="34" charset="0"/>
              </a:rPr>
              <a:t>The Facilities Management Department holds 2 types of agreements:</a:t>
            </a:r>
          </a:p>
        </p:txBody>
      </p:sp>
      <p:sp>
        <p:nvSpPr>
          <p:cNvPr id="54" name="Text Box 10"/>
          <p:cNvSpPr txBox="1">
            <a:spLocks noChangeArrowheads="1"/>
          </p:cNvSpPr>
          <p:nvPr/>
        </p:nvSpPr>
        <p:spPr bwMode="auto">
          <a:xfrm>
            <a:off x="2235200" y="1905001"/>
            <a:ext cx="9042400" cy="3016210"/>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2400" b="1" dirty="0">
                <a:solidFill>
                  <a:srgbClr val="4BACC6"/>
                </a:solidFill>
                <a:latin typeface="Trebuchet MS"/>
                <a:ea typeface="Open Sans" pitchFamily="34" charset="0"/>
                <a:cs typeface="Open Sans" pitchFamily="34" charset="0"/>
              </a:rPr>
              <a:t>Annual Service Provider Agreements - </a:t>
            </a:r>
          </a:p>
          <a:p>
            <a:pPr defTabSz="1450940">
              <a:defRPr/>
            </a:pPr>
            <a:r>
              <a:rPr lang="en-US" sz="2400" dirty="0">
                <a:solidFill>
                  <a:srgbClr val="3F3F3F">
                    <a:lumMod val="75000"/>
                  </a:srgbClr>
                </a:solidFill>
                <a:latin typeface="Calibri"/>
                <a:ea typeface="Open Sans" pitchFamily="34" charset="0"/>
                <a:cs typeface="Open Sans" pitchFamily="34" charset="0"/>
              </a:rPr>
              <a:t>These agreements provide routine preventative maintenance services and on-call services as well. </a:t>
            </a:r>
          </a:p>
          <a:p>
            <a:pPr marL="380990" indent="-380990" defTabSz="1450940">
              <a:buFont typeface="Arial" panose="020B0604020202020204" pitchFamily="34" charset="0"/>
              <a:buChar char="•"/>
              <a:defRPr/>
            </a:pPr>
            <a:r>
              <a:rPr lang="en-US" sz="2400" dirty="0">
                <a:solidFill>
                  <a:srgbClr val="3F3F3F">
                    <a:lumMod val="75000"/>
                  </a:srgbClr>
                </a:solidFill>
                <a:latin typeface="Calibri"/>
                <a:ea typeface="Open Sans" pitchFamily="34" charset="0"/>
                <a:cs typeface="Open Sans" pitchFamily="34" charset="0"/>
              </a:rPr>
              <a:t>Airside Contracts</a:t>
            </a:r>
          </a:p>
          <a:p>
            <a:pPr marL="380990" indent="-380990" defTabSz="1450940">
              <a:buFont typeface="Arial" panose="020B0604020202020204" pitchFamily="34" charset="0"/>
              <a:buChar char="•"/>
              <a:defRPr/>
            </a:pPr>
            <a:r>
              <a:rPr lang="en-US" sz="2400" dirty="0">
                <a:solidFill>
                  <a:srgbClr val="3F3F3F">
                    <a:lumMod val="75000"/>
                  </a:srgbClr>
                </a:solidFill>
                <a:latin typeface="Calibri"/>
                <a:ea typeface="Open Sans" pitchFamily="34" charset="0"/>
                <a:cs typeface="Open Sans" pitchFamily="34" charset="0"/>
              </a:rPr>
              <a:t>Landside Contracts</a:t>
            </a:r>
          </a:p>
          <a:p>
            <a:pPr marL="380990" indent="-380990" defTabSz="1450940">
              <a:buFont typeface="Arial" panose="020B0604020202020204" pitchFamily="34" charset="0"/>
              <a:buChar char="•"/>
              <a:defRPr/>
            </a:pPr>
            <a:r>
              <a:rPr lang="en-US" sz="2400" dirty="0">
                <a:solidFill>
                  <a:srgbClr val="3F3F3F">
                    <a:lumMod val="75000"/>
                  </a:srgbClr>
                </a:solidFill>
                <a:latin typeface="Calibri"/>
                <a:ea typeface="Open Sans" pitchFamily="34" charset="0"/>
                <a:cs typeface="Open Sans" pitchFamily="34" charset="0"/>
              </a:rPr>
              <a:t>Terminal Contracts</a:t>
            </a:r>
          </a:p>
          <a:p>
            <a:pPr marL="380990" indent="-380990" defTabSz="1450940">
              <a:buFont typeface="Arial" panose="020B0604020202020204" pitchFamily="34" charset="0"/>
              <a:buChar char="•"/>
              <a:defRPr/>
            </a:pPr>
            <a:r>
              <a:rPr lang="en-US" sz="2400" dirty="0">
                <a:solidFill>
                  <a:srgbClr val="3F3F3F">
                    <a:lumMod val="75000"/>
                  </a:srgbClr>
                </a:solidFill>
                <a:latin typeface="Calibri"/>
                <a:ea typeface="Open Sans" pitchFamily="34" charset="0"/>
                <a:cs typeface="Open Sans" pitchFamily="34" charset="0"/>
              </a:rPr>
              <a:t>Other Contracts  </a:t>
            </a:r>
          </a:p>
        </p:txBody>
      </p:sp>
      <p:sp>
        <p:nvSpPr>
          <p:cNvPr id="55" name="Oval 54"/>
          <p:cNvSpPr/>
          <p:nvPr/>
        </p:nvSpPr>
        <p:spPr>
          <a:xfrm>
            <a:off x="1117600" y="2108201"/>
            <a:ext cx="812800" cy="787559"/>
          </a:xfrm>
          <a:prstGeom prst="ellipse">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57" name="Oval 56"/>
          <p:cNvSpPr/>
          <p:nvPr/>
        </p:nvSpPr>
        <p:spPr>
          <a:xfrm>
            <a:off x="1117600" y="4953001"/>
            <a:ext cx="812800" cy="8066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63" name="Text Box 10"/>
          <p:cNvSpPr txBox="1">
            <a:spLocks noChangeArrowheads="1"/>
          </p:cNvSpPr>
          <p:nvPr/>
        </p:nvSpPr>
        <p:spPr bwMode="auto">
          <a:xfrm>
            <a:off x="2235200" y="4749800"/>
            <a:ext cx="9042400" cy="1538883"/>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2400" b="1" dirty="0">
                <a:solidFill>
                  <a:srgbClr val="05A5E5"/>
                </a:solidFill>
                <a:latin typeface="Trebuchet MS"/>
                <a:ea typeface="Open Sans" pitchFamily="34" charset="0"/>
                <a:cs typeface="Open Sans" pitchFamily="34" charset="0"/>
              </a:rPr>
              <a:t>Ready Service Contractor Agreements -</a:t>
            </a:r>
          </a:p>
          <a:p>
            <a:pPr defTabSz="1450940">
              <a:defRPr/>
            </a:pPr>
            <a:r>
              <a:rPr lang="en-US" sz="2400" dirty="0">
                <a:solidFill>
                  <a:srgbClr val="3F3F3F">
                    <a:lumMod val="75000"/>
                  </a:srgbClr>
                </a:solidFill>
                <a:latin typeface="Calibri" pitchFamily="34" charset="0"/>
                <a:ea typeface="Open Sans" pitchFamily="34" charset="0"/>
                <a:cs typeface="Open Sans" pitchFamily="34" charset="0"/>
              </a:rPr>
              <a:t>These agreements provide on-call construction trades and maintenance services. </a:t>
            </a:r>
          </a:p>
        </p:txBody>
      </p:sp>
      <p:sp>
        <p:nvSpPr>
          <p:cNvPr id="3" name="Title 2"/>
          <p:cNvSpPr>
            <a:spLocks noGrp="1"/>
          </p:cNvSpPr>
          <p:nvPr>
            <p:ph type="title"/>
          </p:nvPr>
        </p:nvSpPr>
        <p:spPr/>
        <p:txBody>
          <a:bodyPr/>
          <a:lstStyle/>
          <a:p>
            <a:r>
              <a:rPr lang="en-US" dirty="0"/>
              <a:t>2 Types of Agreements</a:t>
            </a:r>
          </a:p>
        </p:txBody>
      </p:sp>
      <p:sp>
        <p:nvSpPr>
          <p:cNvPr id="2" name="Slide Number Placeholder 1"/>
          <p:cNvSpPr>
            <a:spLocks noGrp="1"/>
          </p:cNvSpPr>
          <p:nvPr>
            <p:ph type="sldNum" sz="quarter" idx="12"/>
          </p:nvPr>
        </p:nvSpPr>
        <p:spPr/>
        <p:txBody>
          <a:bodyPr/>
          <a:lstStyle/>
          <a:p>
            <a:pPr defTabSz="1219170">
              <a:defRPr/>
            </a:pPr>
            <a:fld id="{1877D0C5-A413-4E9B-9383-9D55681DF46B}" type="slidenum">
              <a:rPr lang="en-US">
                <a:solidFill>
                  <a:prstClr val="white">
                    <a:lumMod val="50000"/>
                  </a:prstClr>
                </a:solidFill>
                <a:latin typeface="Calibri"/>
              </a:rPr>
              <a:pPr defTabSz="1219170">
                <a:defRPr/>
              </a:pPr>
              <a:t>74</a:t>
            </a:fld>
            <a:endParaRPr lang="en-US">
              <a:solidFill>
                <a:prstClr val="white">
                  <a:lumMod val="50000"/>
                </a:prstClr>
              </a:solidFill>
              <a:latin typeface="Calibri"/>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09801"/>
            <a:ext cx="609600" cy="53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054601"/>
            <a:ext cx="609600" cy="53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0" y="5562601"/>
            <a:ext cx="7924800" cy="1055687"/>
          </a:xfrm>
        </p:spPr>
        <p:txBody>
          <a:bodyPr/>
          <a:lstStyle/>
          <a:p>
            <a:r>
              <a:rPr lang="en-US" sz="4267" dirty="0">
                <a:latin typeface="+mj-lt"/>
              </a:rPr>
              <a:t>Service Provider Agreements</a:t>
            </a:r>
          </a:p>
        </p:txBody>
      </p:sp>
      <p:sp>
        <p:nvSpPr>
          <p:cNvPr id="4" name="Slide Number Placeholder 3"/>
          <p:cNvSpPr>
            <a:spLocks noGrp="1"/>
          </p:cNvSpPr>
          <p:nvPr>
            <p:ph type="sldNum" sz="quarter" idx="11"/>
          </p:nvPr>
        </p:nvSpPr>
        <p:spPr>
          <a:xfrm>
            <a:off x="8737600" y="6375401"/>
            <a:ext cx="2844800" cy="366183"/>
          </a:xfrm>
        </p:spPr>
        <p:txBody>
          <a:bodyPr/>
          <a:lstStyle/>
          <a:p>
            <a:pPr defTabSz="1219170">
              <a:defRPr/>
            </a:pPr>
            <a:fld id="{1586C6F0-B0A0-4B91-8218-B729A6939E11}" type="slidenum">
              <a:rPr lang="en-US">
                <a:solidFill>
                  <a:prstClr val="white">
                    <a:lumMod val="50000"/>
                  </a:prstClr>
                </a:solidFill>
                <a:latin typeface="Calibri"/>
              </a:rPr>
              <a:pPr defTabSz="1219170">
                <a:defRPr/>
              </a:pPr>
              <a:t>75</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186718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8000" y="-25400"/>
            <a:ext cx="4064000" cy="6858000"/>
          </a:xfrm>
          <a:prstGeom prst="rect">
            <a:avLst/>
          </a:prstGeom>
          <a:solidFill>
            <a:schemeClr val="bg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 name="Slide Number Placeholder 1"/>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76</a:t>
            </a:fld>
            <a:endParaRPr lang="en-US" dirty="0">
              <a:solidFill>
                <a:prstClr val="white">
                  <a:lumMod val="50000"/>
                </a:prstClr>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95" t="2074" r="932" b="5180"/>
          <a:stretch>
            <a:fillRect/>
          </a:stretch>
        </p:blipFill>
        <p:spPr bwMode="auto">
          <a:xfrm>
            <a:off x="508000" y="1396782"/>
            <a:ext cx="7518400" cy="4279021"/>
          </a:xfrm>
          <a:prstGeom prst="rect">
            <a:avLst/>
          </a:prstGeom>
          <a:noFill/>
          <a:ln w="44450">
            <a:solidFill>
              <a:sysClr val="windowText" lastClr="000000"/>
            </a:solidFill>
            <a:round/>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0" y="275167"/>
            <a:ext cx="12192000" cy="1143000"/>
          </a:xfrm>
          <a:prstGeom prst="rect">
            <a:avLst/>
          </a:prstGeom>
        </p:spPr>
        <p:txBody>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1219170"/>
            <a:r>
              <a:rPr lang="en-US" sz="4800" dirty="0">
                <a:solidFill>
                  <a:prstClr val="white">
                    <a:lumMod val="85000"/>
                  </a:prstClr>
                </a:solidFill>
                <a:latin typeface="Trebuchet MS"/>
                <a:ea typeface="Open Sans" pitchFamily="34" charset="0"/>
                <a:cs typeface="Open Sans" pitchFamily="34" charset="0"/>
              </a:rPr>
              <a:t>                </a:t>
            </a:r>
            <a:r>
              <a:rPr lang="en-US" sz="4800" dirty="0">
                <a:solidFill>
                  <a:prstClr val="white">
                    <a:lumMod val="75000"/>
                  </a:prstClr>
                </a:solidFill>
                <a:latin typeface="Trebuchet MS"/>
                <a:ea typeface="Open Sans" pitchFamily="34" charset="0"/>
                <a:cs typeface="Open Sans" pitchFamily="34" charset="0"/>
              </a:rPr>
              <a:t>Airside Contracts</a:t>
            </a:r>
            <a:endParaRPr lang="en-US" sz="4800" dirty="0">
              <a:solidFill>
                <a:prstClr val="white">
                  <a:lumMod val="75000"/>
                </a:prstClr>
              </a:solidFill>
              <a:latin typeface="Trebuchet MS"/>
            </a:endParaRPr>
          </a:p>
        </p:txBody>
      </p:sp>
      <p:sp>
        <p:nvSpPr>
          <p:cNvPr id="10" name="Text Box 10"/>
          <p:cNvSpPr txBox="1">
            <a:spLocks noChangeArrowheads="1"/>
          </p:cNvSpPr>
          <p:nvPr/>
        </p:nvSpPr>
        <p:spPr bwMode="auto">
          <a:xfrm>
            <a:off x="8382000" y="2509322"/>
            <a:ext cx="3606800" cy="2646878"/>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Apron/ramp cleaning</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CNG facility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Pavement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Runway rubber removal</a:t>
            </a: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Storm drain conveyance</a:t>
            </a: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Pavement marking &amp; striping</a:t>
            </a:r>
          </a:p>
        </p:txBody>
      </p:sp>
      <p:sp>
        <p:nvSpPr>
          <p:cNvPr id="13" name="Rectangle 12"/>
          <p:cNvSpPr/>
          <p:nvPr/>
        </p:nvSpPr>
        <p:spPr>
          <a:xfrm rot="912764">
            <a:off x="920083" y="3335377"/>
            <a:ext cx="6776876" cy="948300"/>
          </a:xfrm>
          <a:prstGeom prst="rect">
            <a:avLst/>
          </a:prstGeom>
          <a:noFill/>
          <a:ln>
            <a:solidFill>
              <a:srgbClr val="EF3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14" name="Rectangle 13"/>
          <p:cNvSpPr/>
          <p:nvPr/>
        </p:nvSpPr>
        <p:spPr>
          <a:xfrm rot="912764">
            <a:off x="4432390" y="3155159"/>
            <a:ext cx="3418228" cy="634692"/>
          </a:xfrm>
          <a:prstGeom prst="rect">
            <a:avLst/>
          </a:prstGeom>
          <a:noFill/>
          <a:ln>
            <a:solidFill>
              <a:srgbClr val="EF3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cxnSp>
        <p:nvCxnSpPr>
          <p:cNvPr id="12" name="Straight Arrow Connector 11"/>
          <p:cNvCxnSpPr>
            <a:stCxn id="15" idx="1"/>
          </p:cNvCxnSpPr>
          <p:nvPr/>
        </p:nvCxnSpPr>
        <p:spPr>
          <a:xfrm flipH="1">
            <a:off x="7213600" y="3809845"/>
            <a:ext cx="914400" cy="736756"/>
          </a:xfrm>
          <a:prstGeom prst="straightConnector1">
            <a:avLst/>
          </a:prstGeom>
          <a:ln w="25400">
            <a:solidFill>
              <a:srgbClr val="EF3E6F"/>
            </a:solidFill>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8128000" y="2616201"/>
            <a:ext cx="254000" cy="2387287"/>
          </a:xfrm>
          <a:prstGeom prst="leftBrace">
            <a:avLst/>
          </a:prstGeom>
          <a:ln>
            <a:solidFill>
              <a:srgbClr val="EF3E6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3F3F3F"/>
              </a:solidFill>
              <a:latin typeface="Calibri"/>
            </a:endParaRPr>
          </a:p>
        </p:txBody>
      </p:sp>
    </p:spTree>
    <p:extLst>
      <p:ext uri="{BB962C8B-B14F-4D97-AF65-F5344CB8AC3E}">
        <p14:creationId xmlns:p14="http://schemas.microsoft.com/office/powerpoint/2010/main" val="593742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74748" y="0"/>
            <a:ext cx="4064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 name="Slide Number Placeholder 1"/>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77</a:t>
            </a:fld>
            <a:endParaRPr lang="en-US" dirty="0">
              <a:solidFill>
                <a:prstClr val="white">
                  <a:lumMod val="50000"/>
                </a:prstClr>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95" t="2074" r="932" b="5180"/>
          <a:stretch>
            <a:fillRect/>
          </a:stretch>
        </p:blipFill>
        <p:spPr bwMode="auto">
          <a:xfrm>
            <a:off x="528770" y="1397000"/>
            <a:ext cx="7497631" cy="4267200"/>
          </a:xfrm>
          <a:prstGeom prst="rect">
            <a:avLst/>
          </a:prstGeom>
          <a:noFill/>
          <a:ln w="44450">
            <a:solidFill>
              <a:sysClr val="windowText" lastClr="000000"/>
            </a:solidFill>
            <a:round/>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711200" y="275167"/>
            <a:ext cx="12192000" cy="1143000"/>
          </a:xfrm>
          <a:prstGeom prst="rect">
            <a:avLst/>
          </a:prstGeom>
        </p:spPr>
        <p:txBody>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1219170"/>
            <a:r>
              <a:rPr lang="en-US" sz="4800" dirty="0">
                <a:solidFill>
                  <a:srgbClr val="4BB5C3"/>
                </a:solidFill>
                <a:latin typeface="Trebuchet MS"/>
                <a:ea typeface="Open Sans" pitchFamily="34" charset="0"/>
                <a:cs typeface="Open Sans" pitchFamily="34" charset="0"/>
              </a:rPr>
              <a:t>                 Landside Contracts</a:t>
            </a:r>
            <a:endParaRPr lang="en-US" sz="4800" dirty="0">
              <a:solidFill>
                <a:srgbClr val="4BB5C3"/>
              </a:solidFill>
              <a:latin typeface="Trebuchet MS"/>
            </a:endParaRPr>
          </a:p>
        </p:txBody>
      </p:sp>
      <p:sp>
        <p:nvSpPr>
          <p:cNvPr id="8" name="Text Box 10"/>
          <p:cNvSpPr txBox="1">
            <a:spLocks noChangeArrowheads="1"/>
          </p:cNvSpPr>
          <p:nvPr/>
        </p:nvSpPr>
        <p:spPr bwMode="auto">
          <a:xfrm>
            <a:off x="8534400" y="2819400"/>
            <a:ext cx="3471333" cy="1908215"/>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Landscape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Street sweeping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Tree pruning service</a:t>
            </a:r>
            <a:endParaRPr lang="en-US" sz="2400" b="1" dirty="0">
              <a:solidFill>
                <a:prstClr val="white"/>
              </a:solidFill>
              <a:latin typeface="Calibri"/>
              <a:ea typeface="Open Sans" pitchFamily="34" charset="0"/>
              <a:cs typeface="Open Sans" pitchFamily="34" charset="0"/>
            </a:endParaRPr>
          </a:p>
          <a:p>
            <a:pPr defTabSz="1450940">
              <a:defRPr/>
            </a:pPr>
            <a:endParaRPr lang="en-US" sz="2400" b="1" dirty="0">
              <a:solidFill>
                <a:prstClr val="white"/>
              </a:solidFill>
              <a:latin typeface="Calibri"/>
              <a:ea typeface="Open Sans" pitchFamily="34" charset="0"/>
              <a:cs typeface="Open Sans" pitchFamily="34" charset="0"/>
            </a:endParaRPr>
          </a:p>
        </p:txBody>
      </p:sp>
      <p:sp>
        <p:nvSpPr>
          <p:cNvPr id="11" name="Rectangle 10"/>
          <p:cNvSpPr/>
          <p:nvPr/>
        </p:nvSpPr>
        <p:spPr>
          <a:xfrm rot="248849">
            <a:off x="1504213" y="4571487"/>
            <a:ext cx="4064000" cy="185988"/>
          </a:xfrm>
          <a:prstGeom prst="rect">
            <a:avLst/>
          </a:prstGeom>
          <a:noFill/>
          <a:ln>
            <a:solidFill>
              <a:srgbClr val="EF3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cxnSp>
        <p:nvCxnSpPr>
          <p:cNvPr id="12" name="Straight Arrow Connector 11"/>
          <p:cNvCxnSpPr/>
          <p:nvPr/>
        </p:nvCxnSpPr>
        <p:spPr>
          <a:xfrm flipH="1">
            <a:off x="5165900" y="3835401"/>
            <a:ext cx="3051001" cy="921831"/>
          </a:xfrm>
          <a:prstGeom prst="straightConnector1">
            <a:avLst/>
          </a:prstGeom>
          <a:ln w="25400">
            <a:solidFill>
              <a:srgbClr val="EF3E6F"/>
            </a:solidFill>
            <a:tailEnd type="arrow"/>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8229601" y="2819401"/>
            <a:ext cx="406399" cy="2044217"/>
          </a:xfrm>
          <a:prstGeom prst="leftBrace">
            <a:avLst/>
          </a:prstGeom>
          <a:ln>
            <a:solidFill>
              <a:srgbClr val="EF3E6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3F3F3F"/>
              </a:solidFill>
              <a:latin typeface="Calibri"/>
            </a:endParaRPr>
          </a:p>
        </p:txBody>
      </p:sp>
    </p:spTree>
    <p:extLst>
      <p:ext uri="{BB962C8B-B14F-4D97-AF65-F5344CB8AC3E}">
        <p14:creationId xmlns:p14="http://schemas.microsoft.com/office/powerpoint/2010/main" val="293873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8000" y="5388"/>
            <a:ext cx="4064000" cy="6858000"/>
          </a:xfrm>
          <a:prstGeom prst="rect">
            <a:avLst/>
          </a:prstGeom>
          <a:solidFill>
            <a:srgbClr val="0E7FB7">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 name="Slide Number Placeholder 1"/>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78</a:t>
            </a:fld>
            <a:endParaRPr lang="en-US" dirty="0">
              <a:solidFill>
                <a:prstClr val="white">
                  <a:lumMod val="50000"/>
                </a:prstClr>
              </a:solidFill>
              <a:latin typeface="Calibri"/>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95" t="2074" r="932" b="5180"/>
          <a:stretch>
            <a:fillRect/>
          </a:stretch>
        </p:blipFill>
        <p:spPr bwMode="auto">
          <a:xfrm>
            <a:off x="508001" y="1398416"/>
            <a:ext cx="7518400" cy="4279021"/>
          </a:xfrm>
          <a:prstGeom prst="rect">
            <a:avLst/>
          </a:prstGeom>
          <a:noFill/>
          <a:ln w="44450">
            <a:solidFill>
              <a:sysClr val="windowText" lastClr="000000"/>
            </a:solidFill>
            <a:round/>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0" y="275167"/>
            <a:ext cx="12192000" cy="1143000"/>
          </a:xfrm>
          <a:prstGeom prst="rect">
            <a:avLst/>
          </a:prstGeom>
        </p:spPr>
        <p:txBody>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1219170"/>
            <a:r>
              <a:rPr lang="en-US" sz="4800" dirty="0">
                <a:solidFill>
                  <a:srgbClr val="0E7FB7"/>
                </a:solidFill>
                <a:latin typeface="Trebuchet MS"/>
                <a:ea typeface="Open Sans" pitchFamily="34" charset="0"/>
                <a:cs typeface="Open Sans" pitchFamily="34" charset="0"/>
              </a:rPr>
              <a:t>             Terminal Contracts</a:t>
            </a:r>
            <a:endParaRPr lang="en-US" sz="4800" dirty="0">
              <a:solidFill>
                <a:prstClr val="white">
                  <a:lumMod val="50000"/>
                </a:prstClr>
              </a:solidFill>
              <a:latin typeface="Trebuchet MS"/>
            </a:endParaRPr>
          </a:p>
        </p:txBody>
      </p:sp>
      <p:sp>
        <p:nvSpPr>
          <p:cNvPr id="8" name="Text Box 10"/>
          <p:cNvSpPr txBox="1">
            <a:spLocks noChangeArrowheads="1"/>
          </p:cNvSpPr>
          <p:nvPr/>
        </p:nvSpPr>
        <p:spPr bwMode="auto">
          <a:xfrm>
            <a:off x="8331200" y="1373863"/>
            <a:ext cx="3810000" cy="4862870"/>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Automatic door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Elevator/escalator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Fire alarm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Fire extinguisher service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Fire sprinkler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Generator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Grease interceptor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HVAC maintenance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Locksmith service</a:t>
            </a:r>
          </a:p>
          <a:p>
            <a:pPr marL="228594" indent="-228594" defTabSz="1450940">
              <a:buFont typeface="Arial" panose="020B0604020202020204" pitchFamily="34" charset="0"/>
              <a:buChar char="•"/>
              <a:defRPr/>
            </a:pPr>
            <a:r>
              <a:rPr lang="en-US" sz="2400" b="1" dirty="0">
                <a:solidFill>
                  <a:prstClr val="white"/>
                </a:solidFill>
                <a:latin typeface="Calibri"/>
                <a:ea typeface="Open Sans" pitchFamily="34" charset="0"/>
                <a:cs typeface="Open Sans" pitchFamily="34" charset="0"/>
              </a:rPr>
              <a:t>Roof repair</a:t>
            </a:r>
          </a:p>
        </p:txBody>
      </p:sp>
      <p:cxnSp>
        <p:nvCxnSpPr>
          <p:cNvPr id="4" name="Straight Arrow Connector 3"/>
          <p:cNvCxnSpPr/>
          <p:nvPr/>
        </p:nvCxnSpPr>
        <p:spPr>
          <a:xfrm flipH="1">
            <a:off x="4470400" y="3632907"/>
            <a:ext cx="3657600" cy="747335"/>
          </a:xfrm>
          <a:prstGeom prst="straightConnector1">
            <a:avLst/>
          </a:prstGeom>
          <a:ln w="25400">
            <a:solidFill>
              <a:srgbClr val="EF3E6F"/>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912764">
            <a:off x="1263737" y="3658958"/>
            <a:ext cx="3376263" cy="824301"/>
          </a:xfrm>
          <a:prstGeom prst="rect">
            <a:avLst/>
          </a:prstGeom>
          <a:noFill/>
          <a:ln>
            <a:solidFill>
              <a:srgbClr val="EF3E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11" name="Left Brace 10"/>
          <p:cNvSpPr/>
          <p:nvPr/>
        </p:nvSpPr>
        <p:spPr>
          <a:xfrm>
            <a:off x="8128001" y="1487517"/>
            <a:ext cx="220135" cy="4583083"/>
          </a:xfrm>
          <a:prstGeom prst="leftBrace">
            <a:avLst/>
          </a:prstGeom>
          <a:ln>
            <a:solidFill>
              <a:srgbClr val="EF3E6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fontAlgn="base">
              <a:spcBef>
                <a:spcPct val="0"/>
              </a:spcBef>
              <a:spcAft>
                <a:spcPct val="0"/>
              </a:spcAft>
            </a:pPr>
            <a:endParaRPr lang="en-US" sz="2400">
              <a:solidFill>
                <a:srgbClr val="3F3F3F"/>
              </a:solidFill>
              <a:latin typeface="Calibri"/>
            </a:endParaRPr>
          </a:p>
        </p:txBody>
      </p:sp>
      <p:sp>
        <p:nvSpPr>
          <p:cNvPr id="10" name="Text Box 10"/>
          <p:cNvSpPr txBox="1">
            <a:spLocks noChangeArrowheads="1"/>
          </p:cNvSpPr>
          <p:nvPr/>
        </p:nvSpPr>
        <p:spPr bwMode="auto">
          <a:xfrm>
            <a:off x="304800" y="5894686"/>
            <a:ext cx="7112000" cy="923523"/>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1867" b="1" dirty="0">
                <a:solidFill>
                  <a:prstClr val="white">
                    <a:lumMod val="50000"/>
                  </a:prstClr>
                </a:solidFill>
                <a:latin typeface="Calibri"/>
                <a:ea typeface="Open Sans" pitchFamily="34" charset="0"/>
                <a:cs typeface="Open Sans" pitchFamily="34" charset="0"/>
              </a:rPr>
              <a:t>Interior/exterior sign maintenance</a:t>
            </a:r>
          </a:p>
          <a:p>
            <a:pPr marL="228594" indent="-228594" defTabSz="1450940">
              <a:buFont typeface="Arial" panose="020B0604020202020204" pitchFamily="34" charset="0"/>
              <a:buChar char="•"/>
              <a:defRPr/>
            </a:pPr>
            <a:r>
              <a:rPr lang="en-US" sz="1867" b="1" dirty="0">
                <a:solidFill>
                  <a:prstClr val="white">
                    <a:lumMod val="50000"/>
                  </a:prstClr>
                </a:solidFill>
                <a:latin typeface="Calibri"/>
                <a:ea typeface="Open Sans" pitchFamily="34" charset="0"/>
                <a:cs typeface="Open Sans" pitchFamily="34" charset="0"/>
              </a:rPr>
              <a:t>Pest control service </a:t>
            </a:r>
          </a:p>
          <a:p>
            <a:pPr defTabSz="1450940">
              <a:defRPr/>
            </a:pPr>
            <a:endParaRPr lang="en-US" sz="1867" b="1" dirty="0">
              <a:solidFill>
                <a:prstClr val="white">
                  <a:lumMod val="50000"/>
                </a:prstClr>
              </a:solidFill>
              <a:latin typeface="Calibri"/>
              <a:ea typeface="Open Sans" pitchFamily="34" charset="0"/>
              <a:cs typeface="Open Sans" pitchFamily="34" charset="0"/>
            </a:endParaRPr>
          </a:p>
        </p:txBody>
      </p:sp>
    </p:spTree>
    <p:extLst>
      <p:ext uri="{BB962C8B-B14F-4D97-AF65-F5344CB8AC3E}">
        <p14:creationId xmlns:p14="http://schemas.microsoft.com/office/powerpoint/2010/main" val="26274034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8000" y="-25400"/>
            <a:ext cx="4064000" cy="6858000"/>
          </a:xfrm>
          <a:prstGeom prst="rect">
            <a:avLst/>
          </a:prstGeom>
          <a:solidFill>
            <a:srgbClr val="7F7F7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2" name="Slide Number Placeholder 1"/>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79</a:t>
            </a:fld>
            <a:endParaRPr lang="en-US" dirty="0">
              <a:solidFill>
                <a:prstClr val="white">
                  <a:lumMod val="50000"/>
                </a:prstClr>
              </a:solidFill>
              <a:latin typeface="Calibri"/>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95" t="2074" r="932" b="5180"/>
          <a:stretch>
            <a:fillRect/>
          </a:stretch>
        </p:blipFill>
        <p:spPr bwMode="auto">
          <a:xfrm>
            <a:off x="508001" y="1354640"/>
            <a:ext cx="7750575" cy="4411160"/>
          </a:xfrm>
          <a:prstGeom prst="rect">
            <a:avLst/>
          </a:prstGeom>
          <a:noFill/>
          <a:ln w="44450">
            <a:solidFill>
              <a:sysClr val="windowText" lastClr="000000"/>
            </a:solidFill>
            <a:round/>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0" y="275167"/>
            <a:ext cx="12192000" cy="1143000"/>
          </a:xfrm>
          <a:prstGeom prst="rect">
            <a:avLst/>
          </a:prstGeom>
        </p:spPr>
        <p:txBody>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1219170"/>
            <a:r>
              <a:rPr lang="en-US" sz="4800" dirty="0">
                <a:solidFill>
                  <a:srgbClr val="05A5E5"/>
                </a:solidFill>
                <a:latin typeface="Trebuchet MS"/>
                <a:ea typeface="Open Sans" pitchFamily="34" charset="0"/>
                <a:cs typeface="Open Sans" pitchFamily="34" charset="0"/>
              </a:rPr>
              <a:t>                </a:t>
            </a:r>
            <a:r>
              <a:rPr lang="en-US" sz="4800" dirty="0">
                <a:solidFill>
                  <a:srgbClr val="7F7F7F"/>
                </a:solidFill>
                <a:latin typeface="Trebuchet MS"/>
                <a:ea typeface="Open Sans" pitchFamily="34" charset="0"/>
                <a:cs typeface="Open Sans" pitchFamily="34" charset="0"/>
              </a:rPr>
              <a:t>Other Contracts</a:t>
            </a:r>
            <a:endParaRPr lang="en-US" sz="4800" dirty="0">
              <a:solidFill>
                <a:srgbClr val="7F7F7F"/>
              </a:solidFill>
              <a:latin typeface="Trebuchet MS"/>
            </a:endParaRPr>
          </a:p>
        </p:txBody>
      </p:sp>
      <p:sp>
        <p:nvSpPr>
          <p:cNvPr id="10" name="Text Box 10"/>
          <p:cNvSpPr txBox="1">
            <a:spLocks noChangeArrowheads="1"/>
          </p:cNvSpPr>
          <p:nvPr/>
        </p:nvSpPr>
        <p:spPr bwMode="auto">
          <a:xfrm>
            <a:off x="8534400" y="2370654"/>
            <a:ext cx="3454400" cy="2277547"/>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ARFF vehicle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Fleet maintenance</a:t>
            </a:r>
            <a:endParaRPr lang="en-US" sz="2400" b="1" dirty="0">
              <a:solidFill>
                <a:prstClr val="white"/>
              </a:solidFill>
              <a:latin typeface="Calibri"/>
              <a:ea typeface="Open Sans" pitchFamily="34" charset="0"/>
              <a:cs typeface="Open Sans" pitchFamily="34" charset="0"/>
            </a:endParaRP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Floor safety mat rentals</a:t>
            </a: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Fleet Fueling services</a:t>
            </a:r>
          </a:p>
          <a:p>
            <a:pPr marL="228594" indent="-228594" defTabSz="1450940">
              <a:buFont typeface="Arial" panose="020B0604020202020204" pitchFamily="34" charset="0"/>
              <a:buChar char="•"/>
              <a:defRPr/>
            </a:pPr>
            <a:r>
              <a:rPr lang="en-US" sz="2400" b="1" dirty="0">
                <a:solidFill>
                  <a:prstClr val="white"/>
                </a:solidFill>
                <a:latin typeface="Calibri" pitchFamily="34" charset="0"/>
                <a:ea typeface="Open Sans" pitchFamily="34" charset="0"/>
                <a:cs typeface="Open Sans" pitchFamily="34" charset="0"/>
              </a:rPr>
              <a:t>Uniform rental</a:t>
            </a:r>
          </a:p>
        </p:txBody>
      </p:sp>
      <p:sp>
        <p:nvSpPr>
          <p:cNvPr id="8" name="Text Box 10"/>
          <p:cNvSpPr txBox="1">
            <a:spLocks noChangeArrowheads="1"/>
          </p:cNvSpPr>
          <p:nvPr/>
        </p:nvSpPr>
        <p:spPr bwMode="auto">
          <a:xfrm>
            <a:off x="304800" y="6044129"/>
            <a:ext cx="7112000" cy="636200"/>
          </a:xfrm>
          <a:prstGeom prst="rect">
            <a:avLst/>
          </a:prstGeom>
          <a:noFill/>
          <a:ln w="9525">
            <a:noFill/>
            <a:miter lim="800000"/>
            <a:headEnd/>
            <a:tailEnd/>
          </a:ln>
        </p:spPr>
        <p:txBody>
          <a:bodyPr wrap="square" lIns="60960" tIns="30480" rIns="60960" bIns="30480">
            <a:spAutoFit/>
          </a:bodyPr>
          <a:lstStyle/>
          <a:p>
            <a:pPr marL="228594" indent="-228594" defTabSz="1450940">
              <a:buFont typeface="Arial" panose="020B0604020202020204" pitchFamily="34" charset="0"/>
              <a:buChar char="•"/>
              <a:defRPr/>
            </a:pPr>
            <a:r>
              <a:rPr lang="en-US" sz="1867" b="1" dirty="0">
                <a:solidFill>
                  <a:prstClr val="white">
                    <a:lumMod val="50000"/>
                  </a:prstClr>
                </a:solidFill>
                <a:latin typeface="Calibri"/>
                <a:ea typeface="Open Sans" pitchFamily="34" charset="0"/>
                <a:cs typeface="Open Sans" pitchFamily="34" charset="0"/>
              </a:rPr>
              <a:t>Bird abatement</a:t>
            </a:r>
          </a:p>
          <a:p>
            <a:pPr defTabSz="1450940">
              <a:defRPr/>
            </a:pPr>
            <a:endParaRPr lang="en-US" sz="1867" b="1" dirty="0">
              <a:solidFill>
                <a:prstClr val="white">
                  <a:lumMod val="50000"/>
                </a:prstClr>
              </a:solidFill>
              <a:latin typeface="Calibri"/>
              <a:ea typeface="Open Sans" pitchFamily="34" charset="0"/>
              <a:cs typeface="Open Sans" pitchFamily="34" charset="0"/>
            </a:endParaRPr>
          </a:p>
        </p:txBody>
      </p:sp>
    </p:spTree>
    <p:extLst>
      <p:ext uri="{BB962C8B-B14F-4D97-AF65-F5344CB8AC3E}">
        <p14:creationId xmlns:p14="http://schemas.microsoft.com/office/powerpoint/2010/main" val="1910924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95" y="212326"/>
            <a:ext cx="10862435" cy="805333"/>
          </a:xfrm>
        </p:spPr>
        <p:txBody>
          <a:bodyPr anchor="t" anchorCtr="0">
            <a:normAutofit fontScale="90000"/>
          </a:bodyPr>
          <a:lstStyle/>
          <a:p>
            <a:pPr>
              <a:lnSpc>
                <a:spcPct val="100000"/>
              </a:lnSpc>
            </a:pPr>
            <a:r>
              <a:rPr lang="en-US" sz="3600" dirty="0">
                <a:ea typeface="+mn-ea"/>
                <a:cs typeface="Arial" charset="0"/>
              </a:rPr>
              <a:t>View from McCain Road</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p:cNvSpPr>
            <a:spLocks noGrp="1"/>
          </p:cNvSpPr>
          <p:nvPr>
            <p:ph type="sldNum" sz="quarter" idx="4294967295"/>
          </p:nvPr>
        </p:nvSpPr>
        <p:spPr>
          <a:xfrm>
            <a:off x="6553200" y="4767277"/>
            <a:ext cx="2133600" cy="274637"/>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000" kern="1200" smtClean="0">
                <a:solidFill>
                  <a:schemeClr val="bg1">
                    <a:lumMod val="50000"/>
                  </a:schemeClr>
                </a:solidFill>
                <a:latin typeface="+mn-lt"/>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defRPr/>
            </a:pPr>
            <a:fld id="{1586C6F0-B0A0-4B91-8218-B729A6939E11}" type="slidenum">
              <a:rPr lang="en-US" smtClean="0">
                <a:solidFill>
                  <a:prstClr val="white">
                    <a:lumMod val="50000"/>
                  </a:prstClr>
                </a:solidFill>
              </a:rPr>
              <a:pPr algn="r" defTabSz="1219170">
                <a:defRPr/>
              </a:pPr>
              <a:t>8</a:t>
            </a:fld>
            <a:endParaRPr lang="en-US" sz="1333" dirty="0">
              <a:solidFill>
                <a:prstClr val="white">
                  <a:lumMod val="50000"/>
                </a:prstClr>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0342"/>
            <a:ext cx="12224614" cy="5747658"/>
          </a:xfrm>
          <a:prstGeom prst="rect">
            <a:avLst/>
          </a:prstGeom>
        </p:spPr>
      </p:pic>
      <p:sp>
        <p:nvSpPr>
          <p:cNvPr id="5" name="TextBox 4">
            <a:extLst>
              <a:ext uri="{FF2B5EF4-FFF2-40B4-BE49-F238E27FC236}">
                <a16:creationId xmlns:a16="http://schemas.microsoft.com/office/drawing/2014/main" id="{4B48719A-47CA-4D37-AA54-9573F70DE72E}"/>
              </a:ext>
            </a:extLst>
          </p:cNvPr>
          <p:cNvSpPr txBox="1"/>
          <p:nvPr/>
        </p:nvSpPr>
        <p:spPr>
          <a:xfrm>
            <a:off x="9174685" y="6582995"/>
            <a:ext cx="2651760" cy="276999"/>
          </a:xfrm>
          <a:prstGeom prst="rect">
            <a:avLst/>
          </a:prstGeom>
          <a:noFill/>
        </p:spPr>
        <p:txBody>
          <a:bodyPr wrap="square" rtlCol="0">
            <a:spAutoFit/>
          </a:bodyPr>
          <a:lstStyle/>
          <a:p>
            <a:pPr algn="r"/>
            <a:fld id="{3AA8CC91-F194-F74F-8EF0-E7913105EA8B}" type="slidenum">
              <a:rPr lang="en-US" sz="1200" smtClean="0">
                <a:solidFill>
                  <a:schemeClr val="bg1"/>
                </a:solidFill>
                <a:latin typeface="Trebuchet MS" panose="020B0703020202090204" pitchFamily="34" charset="0"/>
              </a:rPr>
              <a:pPr algn="r"/>
              <a:t>8</a:t>
            </a:fld>
            <a:endParaRPr lang="en-US" sz="1200" dirty="0">
              <a:solidFill>
                <a:schemeClr val="bg1"/>
              </a:solidFill>
              <a:latin typeface="Trebuchet MS" panose="020B0703020202090204" pitchFamily="34" charset="0"/>
            </a:endParaRPr>
          </a:p>
        </p:txBody>
      </p:sp>
      <p:sp>
        <p:nvSpPr>
          <p:cNvPr id="6" name="Rectangle 5">
            <a:extLst>
              <a:ext uri="{FF2B5EF4-FFF2-40B4-BE49-F238E27FC236}">
                <a16:creationId xmlns:a16="http://schemas.microsoft.com/office/drawing/2014/main" id="{63E19342-2467-4B06-8F8F-2D72E9713F56}"/>
              </a:ext>
            </a:extLst>
          </p:cNvPr>
          <p:cNvSpPr/>
          <p:nvPr/>
        </p:nvSpPr>
        <p:spPr>
          <a:xfrm>
            <a:off x="539470" y="374598"/>
            <a:ext cx="339825" cy="733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0B727D-8ABD-49D2-ACE3-EF3E61106847}"/>
              </a:ext>
            </a:extLst>
          </p:cNvPr>
          <p:cNvSpPr/>
          <p:nvPr/>
        </p:nvSpPr>
        <p:spPr>
          <a:xfrm>
            <a:off x="735751" y="182363"/>
            <a:ext cx="45719" cy="5842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5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80</a:t>
            </a:fld>
            <a:endParaRPr lang="en-US">
              <a:solidFill>
                <a:prstClr val="white">
                  <a:lumMod val="50000"/>
                </a:prstClr>
              </a:solidFill>
              <a:latin typeface="Calibri"/>
            </a:endParaRPr>
          </a:p>
        </p:txBody>
      </p:sp>
      <p:sp>
        <p:nvSpPr>
          <p:cNvPr id="4" name="TextBox 3"/>
          <p:cNvSpPr txBox="1"/>
          <p:nvPr/>
        </p:nvSpPr>
        <p:spPr>
          <a:xfrm>
            <a:off x="406402" y="889000"/>
            <a:ext cx="3860799" cy="913199"/>
          </a:xfrm>
          <a:prstGeom prst="rect">
            <a:avLst/>
          </a:prstGeom>
          <a:noFill/>
        </p:spPr>
        <p:txBody>
          <a:bodyPr wrap="square" rtlCol="0">
            <a:spAutoFit/>
          </a:bodyPr>
          <a:lstStyle/>
          <a:p>
            <a:pPr defTabSz="1219170" fontAlgn="base">
              <a:spcBef>
                <a:spcPct val="0"/>
              </a:spcBef>
              <a:spcAft>
                <a:spcPct val="0"/>
              </a:spcAft>
            </a:pPr>
            <a:r>
              <a:rPr lang="en-US" sz="2667" dirty="0">
                <a:solidFill>
                  <a:srgbClr val="3F3F3F"/>
                </a:solidFill>
                <a:latin typeface="Calibri" pitchFamily="34" charset="0"/>
                <a:cs typeface="Arial" charset="0"/>
              </a:rPr>
              <a:t>Typical HVAC system on Terminal roof</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200" y="889000"/>
            <a:ext cx="6324600" cy="474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937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81</a:t>
            </a:fld>
            <a:endParaRPr lang="en-US">
              <a:solidFill>
                <a:prstClr val="white">
                  <a:lumMod val="50000"/>
                </a:prstClr>
              </a:solidFill>
              <a:latin typeface="Calibri"/>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067" y="800101"/>
            <a:ext cx="6620933"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6400" y="889000"/>
            <a:ext cx="3657600" cy="913199"/>
          </a:xfrm>
          <a:prstGeom prst="rect">
            <a:avLst/>
          </a:prstGeom>
          <a:noFill/>
        </p:spPr>
        <p:txBody>
          <a:bodyPr wrap="square" rtlCol="0">
            <a:spAutoFit/>
          </a:bodyPr>
          <a:lstStyle/>
          <a:p>
            <a:pPr defTabSz="1219170" fontAlgn="base">
              <a:spcBef>
                <a:spcPct val="0"/>
              </a:spcBef>
              <a:spcAft>
                <a:spcPct val="0"/>
              </a:spcAft>
            </a:pPr>
            <a:r>
              <a:rPr lang="en-US" sz="2667" dirty="0">
                <a:solidFill>
                  <a:srgbClr val="3F3F3F"/>
                </a:solidFill>
                <a:latin typeface="Calibri" pitchFamily="34" charset="0"/>
                <a:cs typeface="Arial" charset="0"/>
              </a:rPr>
              <a:t>Central Utility Plant</a:t>
            </a:r>
          </a:p>
          <a:p>
            <a:pPr defTabSz="1219170" fontAlgn="base">
              <a:spcBef>
                <a:spcPct val="0"/>
              </a:spcBef>
              <a:spcAft>
                <a:spcPct val="0"/>
              </a:spcAft>
            </a:pPr>
            <a:r>
              <a:rPr lang="en-US" sz="2667" dirty="0">
                <a:solidFill>
                  <a:srgbClr val="3F3F3F"/>
                </a:solidFill>
                <a:latin typeface="Calibri" pitchFamily="34" charset="0"/>
                <a:cs typeface="Arial" charset="0"/>
              </a:rPr>
              <a:t>Maintenance</a:t>
            </a:r>
          </a:p>
        </p:txBody>
      </p:sp>
    </p:spTree>
    <p:extLst>
      <p:ext uri="{BB962C8B-B14F-4D97-AF65-F5344CB8AC3E}">
        <p14:creationId xmlns:p14="http://schemas.microsoft.com/office/powerpoint/2010/main" val="3741481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82</a:t>
            </a:fld>
            <a:endParaRPr lang="en-US">
              <a:solidFill>
                <a:prstClr val="white">
                  <a:lumMod val="50000"/>
                </a:prstClr>
              </a:solidFill>
              <a:latin typeface="Calibri"/>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6" t="5230" r="5101" b="17545"/>
          <a:stretch/>
        </p:blipFill>
        <p:spPr bwMode="auto">
          <a:xfrm>
            <a:off x="4576685" y="1295400"/>
            <a:ext cx="6599316" cy="432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6402" y="889001"/>
            <a:ext cx="3860799" cy="502766"/>
          </a:xfrm>
          <a:prstGeom prst="rect">
            <a:avLst/>
          </a:prstGeom>
          <a:noFill/>
        </p:spPr>
        <p:txBody>
          <a:bodyPr wrap="square" rtlCol="0">
            <a:spAutoFit/>
          </a:bodyPr>
          <a:lstStyle/>
          <a:p>
            <a:pPr defTabSz="1219170" fontAlgn="base">
              <a:spcBef>
                <a:spcPct val="0"/>
              </a:spcBef>
              <a:spcAft>
                <a:spcPct val="0"/>
              </a:spcAft>
            </a:pPr>
            <a:r>
              <a:rPr lang="en-US" sz="2667" dirty="0">
                <a:solidFill>
                  <a:srgbClr val="3F3F3F"/>
                </a:solidFill>
                <a:latin typeface="Calibri" pitchFamily="34" charset="0"/>
                <a:cs typeface="Arial" charset="0"/>
              </a:rPr>
              <a:t>Terminal 1 Escalators</a:t>
            </a:r>
          </a:p>
        </p:txBody>
      </p:sp>
    </p:spTree>
    <p:extLst>
      <p:ext uri="{BB962C8B-B14F-4D97-AF65-F5344CB8AC3E}">
        <p14:creationId xmlns:p14="http://schemas.microsoft.com/office/powerpoint/2010/main" val="1428366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4978400" y="2311400"/>
          <a:ext cx="6096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a:spLocks noChangeArrowheads="1"/>
          </p:cNvSpPr>
          <p:nvPr/>
        </p:nvSpPr>
        <p:spPr bwMode="auto">
          <a:xfrm>
            <a:off x="304800" y="50800"/>
            <a:ext cx="11582400" cy="1143000"/>
          </a:xfrm>
          <a:prstGeom prst="rect">
            <a:avLst/>
          </a:prstGeom>
          <a:noFill/>
          <a:ln w="9525">
            <a:noFill/>
            <a:miter lim="800000"/>
            <a:headEnd/>
            <a:tailEnd/>
          </a:ln>
        </p:spPr>
        <p:txBody>
          <a:bodyPr anchor="ctr"/>
          <a:lstStyle/>
          <a:p>
            <a:pPr algn="ctr" defTabSz="1219170" fontAlgn="base">
              <a:spcBef>
                <a:spcPct val="0"/>
              </a:spcBef>
              <a:spcAft>
                <a:spcPct val="0"/>
              </a:spcAft>
            </a:pPr>
            <a:r>
              <a:rPr lang="en-US" sz="4800" dirty="0">
                <a:solidFill>
                  <a:srgbClr val="7F7F7F"/>
                </a:solidFill>
                <a:latin typeface="Trebuchet MS"/>
                <a:cs typeface="Arial" charset="0"/>
              </a:rPr>
              <a:t>Annual Service Agreement Expenditures</a:t>
            </a:r>
            <a:endParaRPr lang="en-US" sz="4800" b="1" i="1" dirty="0">
              <a:solidFill>
                <a:srgbClr val="7F7F7F"/>
              </a:solidFill>
              <a:latin typeface="Trebuchet MS"/>
              <a:cs typeface="Arial" charset="0"/>
            </a:endParaRPr>
          </a:p>
        </p:txBody>
      </p:sp>
      <p:sp>
        <p:nvSpPr>
          <p:cNvPr id="6" name="TextBox 5"/>
          <p:cNvSpPr txBox="1"/>
          <p:nvPr/>
        </p:nvSpPr>
        <p:spPr>
          <a:xfrm>
            <a:off x="10464800" y="3124201"/>
            <a:ext cx="914400" cy="830997"/>
          </a:xfrm>
          <a:prstGeom prst="rect">
            <a:avLst/>
          </a:prstGeom>
          <a:solidFill>
            <a:schemeClr val="bg1"/>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9" name="TextBox 8"/>
          <p:cNvSpPr txBox="1"/>
          <p:nvPr/>
        </p:nvSpPr>
        <p:spPr>
          <a:xfrm>
            <a:off x="4117879" y="4343401"/>
            <a:ext cx="738909" cy="1200329"/>
          </a:xfrm>
          <a:prstGeom prst="rect">
            <a:avLst/>
          </a:prstGeom>
          <a:solidFill>
            <a:schemeClr val="bg1"/>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a:p>
            <a:pPr defTabSz="1219170" fontAlgn="base">
              <a:spcBef>
                <a:spcPct val="0"/>
              </a:spcBef>
              <a:spcAft>
                <a:spcPct val="0"/>
              </a:spcAft>
            </a:pPr>
            <a:endParaRPr lang="en-US" sz="2400" dirty="0">
              <a:solidFill>
                <a:srgbClr val="3F3F3F"/>
              </a:solidFill>
              <a:latin typeface="Calibri" pitchFamily="34" charset="0"/>
              <a:cs typeface="Arial" charset="0"/>
            </a:endParaRPr>
          </a:p>
          <a:p>
            <a:pPr defTabSz="1219170" fontAlgn="base">
              <a:spcBef>
                <a:spcPct val="0"/>
              </a:spcBef>
              <a:spcAft>
                <a:spcPct val="0"/>
              </a:spcAft>
            </a:pPr>
            <a:endParaRPr lang="en-US" sz="2400" dirty="0">
              <a:solidFill>
                <a:srgbClr val="3F3F3F"/>
              </a:solidFill>
              <a:latin typeface="Calibri" pitchFamily="34" charset="0"/>
              <a:cs typeface="Arial" charset="0"/>
            </a:endParaRP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6282267"/>
            <a:ext cx="2844800" cy="39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nvGraphicFramePr>
        <p:xfrm>
          <a:off x="1109904" y="1701800"/>
          <a:ext cx="2954097" cy="2357120"/>
        </p:xfrm>
        <a:graphic>
          <a:graphicData uri="http://schemas.openxmlformats.org/drawingml/2006/table">
            <a:tbl>
              <a:tblPr/>
              <a:tblGrid>
                <a:gridCol w="1389012">
                  <a:extLst>
                    <a:ext uri="{9D8B030D-6E8A-4147-A177-3AD203B41FA5}">
                      <a16:colId xmlns:a16="http://schemas.microsoft.com/office/drawing/2014/main" val="130156256"/>
                    </a:ext>
                  </a:extLst>
                </a:gridCol>
                <a:gridCol w="1565085">
                  <a:extLst>
                    <a:ext uri="{9D8B030D-6E8A-4147-A177-3AD203B41FA5}">
                      <a16:colId xmlns:a16="http://schemas.microsoft.com/office/drawing/2014/main" val="2613735642"/>
                    </a:ext>
                  </a:extLst>
                </a:gridCol>
              </a:tblGrid>
              <a:tr h="579120">
                <a:tc>
                  <a:txBody>
                    <a:bodyPr/>
                    <a:lstStyle/>
                    <a:p>
                      <a:pPr algn="l" fontAlgn="b"/>
                      <a:r>
                        <a:rPr lang="en-US" sz="1900" b="0" i="0" u="none" strike="noStrike" dirty="0">
                          <a:solidFill>
                            <a:srgbClr val="000000"/>
                          </a:solidFill>
                          <a:effectLst/>
                          <a:latin typeface="Calibri" panose="020F0502020204030204" pitchFamily="34" charset="0"/>
                        </a:rPr>
                        <a:t>Airside</a:t>
                      </a:r>
                    </a:p>
                  </a:txBody>
                  <a:tcPr marL="10160" marR="10160" marT="10160" marB="0" anchor="b">
                    <a:lnL>
                      <a:noFill/>
                    </a:lnL>
                    <a:lnR>
                      <a:noFill/>
                    </a:lnR>
                    <a:lnT>
                      <a:noFill/>
                    </a:lnT>
                    <a:lnB>
                      <a:noFill/>
                    </a:lnB>
                  </a:tcPr>
                </a:tc>
                <a:tc>
                  <a:txBody>
                    <a:bodyPr/>
                    <a:lstStyle/>
                    <a:p>
                      <a:pPr algn="l" fontAlgn="b"/>
                      <a:r>
                        <a:rPr lang="en-US" sz="1900" b="0" i="0" u="none" strike="noStrike" dirty="0">
                          <a:solidFill>
                            <a:srgbClr val="000000"/>
                          </a:solidFill>
                          <a:effectLst/>
                          <a:latin typeface="Calibri" panose="020F0502020204030204" pitchFamily="34" charset="0"/>
                        </a:rPr>
                        <a:t>     30,400,916.29 </a:t>
                      </a:r>
                    </a:p>
                  </a:txBody>
                  <a:tcPr marL="10160" marR="10160" marT="10160" marB="0" anchor="b">
                    <a:lnL>
                      <a:noFill/>
                    </a:lnL>
                    <a:lnR>
                      <a:noFill/>
                    </a:lnR>
                    <a:lnT>
                      <a:noFill/>
                    </a:lnT>
                    <a:lnB>
                      <a:noFill/>
                    </a:lnB>
                  </a:tcPr>
                </a:tc>
                <a:extLst>
                  <a:ext uri="{0D108BD9-81ED-4DB2-BD59-A6C34878D82A}">
                    <a16:rowId xmlns:a16="http://schemas.microsoft.com/office/drawing/2014/main" val="2836784919"/>
                  </a:ext>
                </a:extLst>
              </a:tr>
              <a:tr h="579120">
                <a:tc>
                  <a:txBody>
                    <a:bodyPr/>
                    <a:lstStyle/>
                    <a:p>
                      <a:pPr algn="l" fontAlgn="b"/>
                      <a:r>
                        <a:rPr lang="en-US" sz="1900" b="0" i="0" u="none" strike="noStrike">
                          <a:solidFill>
                            <a:srgbClr val="000000"/>
                          </a:solidFill>
                          <a:effectLst/>
                          <a:latin typeface="Calibri" panose="020F0502020204030204" pitchFamily="34" charset="0"/>
                        </a:rPr>
                        <a:t>Landside</a:t>
                      </a:r>
                    </a:p>
                  </a:txBody>
                  <a:tcPr marL="10160" marR="10160" marT="10160" marB="0" anchor="b">
                    <a:lnL>
                      <a:noFill/>
                    </a:lnL>
                    <a:lnR>
                      <a:noFill/>
                    </a:lnR>
                    <a:lnT>
                      <a:noFill/>
                    </a:lnT>
                    <a:lnB>
                      <a:noFill/>
                    </a:lnB>
                  </a:tcPr>
                </a:tc>
                <a:tc>
                  <a:txBody>
                    <a:bodyPr/>
                    <a:lstStyle/>
                    <a:p>
                      <a:pPr algn="l" fontAlgn="b"/>
                      <a:br>
                        <a:rPr lang="en-US" sz="1900" b="0" i="0" u="none" strike="noStrike" dirty="0">
                          <a:solidFill>
                            <a:srgbClr val="000000"/>
                          </a:solidFill>
                          <a:effectLst/>
                          <a:latin typeface="Calibri" panose="020F0502020204030204" pitchFamily="34" charset="0"/>
                        </a:rPr>
                      </a:br>
                      <a:r>
                        <a:rPr lang="en-US" sz="1900" b="0" i="0" u="none" strike="noStrike" baseline="0" dirty="0">
                          <a:solidFill>
                            <a:srgbClr val="000000"/>
                          </a:solidFill>
                          <a:effectLst/>
                          <a:latin typeface="Calibri" panose="020F0502020204030204" pitchFamily="34" charset="0"/>
                        </a:rPr>
                        <a:t>  </a:t>
                      </a:r>
                      <a:r>
                        <a:rPr lang="en-US" sz="1900" b="0" i="0" u="none" strike="noStrike" dirty="0">
                          <a:solidFill>
                            <a:srgbClr val="000000"/>
                          </a:solidFill>
                          <a:effectLst/>
                          <a:latin typeface="Calibri" panose="020F0502020204030204" pitchFamily="34" charset="0"/>
                        </a:rPr>
                        <a:t>5,751,009.78</a:t>
                      </a:r>
                    </a:p>
                  </a:txBody>
                  <a:tcPr marL="10160" marR="10160" marT="10160" marB="0" anchor="b">
                    <a:lnL>
                      <a:noFill/>
                    </a:lnL>
                    <a:lnR>
                      <a:noFill/>
                    </a:lnR>
                    <a:lnT>
                      <a:noFill/>
                    </a:lnT>
                    <a:lnB>
                      <a:noFill/>
                    </a:lnB>
                  </a:tcPr>
                </a:tc>
                <a:extLst>
                  <a:ext uri="{0D108BD9-81ED-4DB2-BD59-A6C34878D82A}">
                    <a16:rowId xmlns:a16="http://schemas.microsoft.com/office/drawing/2014/main" val="2939624971"/>
                  </a:ext>
                </a:extLst>
              </a:tr>
              <a:tr h="579120">
                <a:tc>
                  <a:txBody>
                    <a:bodyPr/>
                    <a:lstStyle/>
                    <a:p>
                      <a:pPr algn="l" fontAlgn="b"/>
                      <a:r>
                        <a:rPr lang="en-US" sz="1900" b="0" i="0" u="none" strike="noStrike" dirty="0">
                          <a:solidFill>
                            <a:srgbClr val="000000"/>
                          </a:solidFill>
                          <a:effectLst/>
                          <a:latin typeface="Calibri" panose="020F0502020204030204" pitchFamily="34" charset="0"/>
                        </a:rPr>
                        <a:t>Others</a:t>
                      </a:r>
                    </a:p>
                  </a:txBody>
                  <a:tcPr marL="10160" marR="10160" marT="10160" marB="0" anchor="b">
                    <a:lnL>
                      <a:noFill/>
                    </a:lnL>
                    <a:lnR>
                      <a:noFill/>
                    </a:lnR>
                    <a:lnT>
                      <a:noFill/>
                    </a:lnT>
                    <a:lnB>
                      <a:noFill/>
                    </a:lnB>
                  </a:tcPr>
                </a:tc>
                <a:tc>
                  <a:txBody>
                    <a:bodyPr/>
                    <a:lstStyle/>
                    <a:p>
                      <a:pPr algn="l" fontAlgn="b"/>
                      <a:r>
                        <a:rPr lang="en-US" sz="1900" b="0" i="0" u="none" strike="noStrike" dirty="0">
                          <a:solidFill>
                            <a:srgbClr val="000000"/>
                          </a:solidFill>
                          <a:effectLst/>
                          <a:latin typeface="Calibri" panose="020F0502020204030204" pitchFamily="34" charset="0"/>
                        </a:rPr>
                        <a:t>     19,793,237.18 </a:t>
                      </a:r>
                    </a:p>
                  </a:txBody>
                  <a:tcPr marL="10160" marR="10160" marT="10160" marB="0" anchor="b">
                    <a:lnL>
                      <a:noFill/>
                    </a:lnL>
                    <a:lnR>
                      <a:noFill/>
                    </a:lnR>
                    <a:lnT>
                      <a:noFill/>
                    </a:lnT>
                    <a:lnB>
                      <a:noFill/>
                    </a:lnB>
                  </a:tcPr>
                </a:tc>
                <a:extLst>
                  <a:ext uri="{0D108BD9-81ED-4DB2-BD59-A6C34878D82A}">
                    <a16:rowId xmlns:a16="http://schemas.microsoft.com/office/drawing/2014/main" val="468341318"/>
                  </a:ext>
                </a:extLst>
              </a:tr>
              <a:tr h="579120">
                <a:tc>
                  <a:txBody>
                    <a:bodyPr/>
                    <a:lstStyle/>
                    <a:p>
                      <a:pPr algn="l" fontAlgn="b"/>
                      <a:r>
                        <a:rPr lang="en-US" sz="1900" b="0" i="0" u="none" strike="noStrike">
                          <a:solidFill>
                            <a:srgbClr val="000000"/>
                          </a:solidFill>
                          <a:effectLst/>
                          <a:latin typeface="Calibri" panose="020F0502020204030204" pitchFamily="34" charset="0"/>
                        </a:rPr>
                        <a:t>Terminals</a:t>
                      </a:r>
                    </a:p>
                  </a:txBody>
                  <a:tcPr marL="10160" marR="10160" marT="10160" marB="0" anchor="b">
                    <a:lnL>
                      <a:noFill/>
                    </a:lnL>
                    <a:lnR>
                      <a:noFill/>
                    </a:lnR>
                    <a:lnT>
                      <a:noFill/>
                    </a:lnT>
                    <a:lnB>
                      <a:noFill/>
                    </a:lnB>
                  </a:tcPr>
                </a:tc>
                <a:tc>
                  <a:txBody>
                    <a:bodyPr/>
                    <a:lstStyle/>
                    <a:p>
                      <a:pPr algn="l" fontAlgn="b"/>
                      <a:r>
                        <a:rPr lang="en-US" sz="1900" b="0" i="0" u="none" strike="noStrike" dirty="0">
                          <a:solidFill>
                            <a:srgbClr val="000000"/>
                          </a:solidFill>
                          <a:effectLst/>
                          <a:latin typeface="Calibri" panose="020F0502020204030204" pitchFamily="34" charset="0"/>
                        </a:rPr>
                        <a:t>     53,634,709.30 </a:t>
                      </a:r>
                    </a:p>
                  </a:txBody>
                  <a:tcPr marL="10160" marR="10160" marT="10160" marB="0" anchor="b">
                    <a:lnL>
                      <a:noFill/>
                    </a:lnL>
                    <a:lnR>
                      <a:noFill/>
                    </a:lnR>
                    <a:lnT>
                      <a:noFill/>
                    </a:lnT>
                    <a:lnB>
                      <a:noFill/>
                    </a:lnB>
                  </a:tcPr>
                </a:tc>
                <a:extLst>
                  <a:ext uri="{0D108BD9-81ED-4DB2-BD59-A6C34878D82A}">
                    <a16:rowId xmlns:a16="http://schemas.microsoft.com/office/drawing/2014/main" val="926051584"/>
                  </a:ext>
                </a:extLst>
              </a:tr>
            </a:tbl>
          </a:graphicData>
        </a:graphic>
      </p:graphicFrame>
      <p:graphicFrame>
        <p:nvGraphicFramePr>
          <p:cNvPr id="12" name="Table 11"/>
          <p:cNvGraphicFramePr>
            <a:graphicFrameLocks noGrp="1"/>
          </p:cNvGraphicFramePr>
          <p:nvPr/>
        </p:nvGraphicFramePr>
        <p:xfrm>
          <a:off x="974047" y="3657600"/>
          <a:ext cx="2970156" cy="787400"/>
        </p:xfrm>
        <a:graphic>
          <a:graphicData uri="http://schemas.openxmlformats.org/drawingml/2006/table">
            <a:tbl>
              <a:tblPr/>
              <a:tblGrid>
                <a:gridCol w="1005364">
                  <a:extLst>
                    <a:ext uri="{9D8B030D-6E8A-4147-A177-3AD203B41FA5}">
                      <a16:colId xmlns:a16="http://schemas.microsoft.com/office/drawing/2014/main" val="130156256"/>
                    </a:ext>
                  </a:extLst>
                </a:gridCol>
                <a:gridCol w="1964792">
                  <a:extLst>
                    <a:ext uri="{9D8B030D-6E8A-4147-A177-3AD203B41FA5}">
                      <a16:colId xmlns:a16="http://schemas.microsoft.com/office/drawing/2014/main" val="2613735642"/>
                    </a:ext>
                  </a:extLst>
                </a:gridCol>
              </a:tblGrid>
              <a:tr h="787400">
                <a:tc>
                  <a:txBody>
                    <a:bodyPr/>
                    <a:lstStyle/>
                    <a:p>
                      <a:pPr algn="l" fontAlgn="b"/>
                      <a:r>
                        <a:rPr lang="en-US" sz="1900" b="1" i="0" u="none" strike="noStrike" dirty="0">
                          <a:solidFill>
                            <a:srgbClr val="000000"/>
                          </a:solidFill>
                          <a:effectLst/>
                          <a:latin typeface="Calibri" panose="020F0502020204030204" pitchFamily="34" charset="0"/>
                        </a:rPr>
                        <a:t>                                   </a:t>
                      </a:r>
                    </a:p>
                    <a:p>
                      <a:pPr algn="l" fontAlgn="b"/>
                      <a:r>
                        <a:rPr lang="en-US" sz="1900" b="1" i="0" u="none" strike="noStrike" dirty="0">
                          <a:solidFill>
                            <a:srgbClr val="000000"/>
                          </a:solidFill>
                          <a:effectLst/>
                          <a:latin typeface="Calibri" panose="020F0502020204030204" pitchFamily="34" charset="0"/>
                        </a:rPr>
                        <a:t>  Totals </a:t>
                      </a:r>
                    </a:p>
                  </a:txBody>
                  <a:tcPr marL="10160" marR="10160" marT="10160" marB="0" anchor="b">
                    <a:lnL>
                      <a:noFill/>
                    </a:lnL>
                    <a:lnR>
                      <a:noFill/>
                    </a:lnR>
                    <a:lnT>
                      <a:noFill/>
                    </a:lnT>
                    <a:lnB>
                      <a:noFill/>
                    </a:lnB>
                  </a:tcPr>
                </a:tc>
                <a:tc>
                  <a:txBody>
                    <a:bodyPr/>
                    <a:lstStyle/>
                    <a:p>
                      <a:pPr algn="l" fontAlgn="b"/>
                      <a:r>
                        <a:rPr lang="en-US" sz="1900" b="0" i="0" u="none" strike="noStrike" dirty="0">
                          <a:solidFill>
                            <a:srgbClr val="000000"/>
                          </a:solidFill>
                          <a:effectLst/>
                          <a:latin typeface="Calibri" panose="020F0502020204030204" pitchFamily="34" charset="0"/>
                        </a:rPr>
                        <a:t>    </a:t>
                      </a:r>
                      <a:r>
                        <a:rPr lang="en-US" sz="1900" b="1" i="0" u="none" strike="noStrike" dirty="0">
                          <a:solidFill>
                            <a:srgbClr val="000000"/>
                          </a:solidFill>
                          <a:effectLst/>
                          <a:latin typeface="Calibri" panose="020F0502020204030204" pitchFamily="34" charset="0"/>
                        </a:rPr>
                        <a:t> $109,579,872.55</a:t>
                      </a:r>
                      <a:endParaRPr lang="en-US" sz="1900" b="0" i="0" u="none" strike="noStrike" dirty="0">
                        <a:solidFill>
                          <a:srgbClr val="000000"/>
                        </a:solidFill>
                        <a:effectLst/>
                        <a:latin typeface="Calibri" panose="020F0502020204030204" pitchFamily="34" charset="0"/>
                      </a:endParaRPr>
                    </a:p>
                  </a:txBody>
                  <a:tcPr marL="10160" marR="10160" marT="10160" marB="0" anchor="b">
                    <a:lnL>
                      <a:noFill/>
                    </a:lnL>
                    <a:lnR>
                      <a:noFill/>
                    </a:lnR>
                    <a:lnT>
                      <a:noFill/>
                    </a:lnT>
                    <a:lnB>
                      <a:noFill/>
                    </a:lnB>
                  </a:tcPr>
                </a:tc>
                <a:extLst>
                  <a:ext uri="{0D108BD9-81ED-4DB2-BD59-A6C34878D82A}">
                    <a16:rowId xmlns:a16="http://schemas.microsoft.com/office/drawing/2014/main" val="2836784919"/>
                  </a:ext>
                </a:extLst>
              </a:tr>
            </a:tbl>
          </a:graphicData>
        </a:graphic>
      </p:graphicFrame>
      <p:graphicFrame>
        <p:nvGraphicFramePr>
          <p:cNvPr id="13" name="Chart 12"/>
          <p:cNvGraphicFramePr>
            <a:graphicFrameLocks/>
          </p:cNvGraphicFramePr>
          <p:nvPr/>
        </p:nvGraphicFramePr>
        <p:xfrm>
          <a:off x="4415976" y="1397000"/>
          <a:ext cx="6760024"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5167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0" y="5562601"/>
            <a:ext cx="7416800" cy="1055687"/>
          </a:xfrm>
        </p:spPr>
        <p:txBody>
          <a:bodyPr/>
          <a:lstStyle/>
          <a:p>
            <a:r>
              <a:rPr lang="en-US" sz="4267" dirty="0">
                <a:latin typeface="+mj-lt"/>
              </a:rPr>
              <a:t>Ready Service Contracting</a:t>
            </a:r>
          </a:p>
        </p:txBody>
      </p:sp>
      <p:sp>
        <p:nvSpPr>
          <p:cNvPr id="3" name="Subtitle 2"/>
          <p:cNvSpPr>
            <a:spLocks noGrp="1"/>
          </p:cNvSpPr>
          <p:nvPr>
            <p:ph type="subTitle" idx="1"/>
          </p:nvPr>
        </p:nvSpPr>
        <p:spPr>
          <a:xfrm>
            <a:off x="6705600" y="5908965"/>
            <a:ext cx="5181600" cy="649287"/>
          </a:xfrm>
        </p:spPr>
        <p:txBody>
          <a:bodyPr/>
          <a:lstStyle/>
          <a:p>
            <a:pPr algn="r"/>
            <a:r>
              <a:rPr lang="en-US" dirty="0">
                <a:latin typeface="+mn-lt"/>
              </a:rPr>
              <a:t>The project takes off</a:t>
            </a:r>
          </a:p>
        </p:txBody>
      </p:sp>
      <p:sp>
        <p:nvSpPr>
          <p:cNvPr id="4" name="Slide Number Placeholder 3"/>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84</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2713108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a:spLocks/>
          </p:cNvSpPr>
          <p:nvPr/>
        </p:nvSpPr>
        <p:spPr bwMode="auto">
          <a:xfrm>
            <a:off x="1016000" y="1764176"/>
            <a:ext cx="8636000" cy="2732289"/>
          </a:xfrm>
          <a:custGeom>
            <a:avLst/>
            <a:gdLst>
              <a:gd name="T0" fmla="*/ 6 w 3254"/>
              <a:gd name="T1" fmla="*/ 0 h 958"/>
              <a:gd name="T2" fmla="*/ 2478 w 3254"/>
              <a:gd name="T3" fmla="*/ 0 h 958"/>
              <a:gd name="T4" fmla="*/ 2478 w 3254"/>
              <a:gd name="T5" fmla="*/ 958 h 958"/>
              <a:gd name="T6" fmla="*/ 0 w 3254"/>
              <a:gd name="T7" fmla="*/ 958 h 958"/>
            </a:gdLst>
            <a:ahLst/>
            <a:cxnLst>
              <a:cxn ang="0">
                <a:pos x="T0" y="T1"/>
              </a:cxn>
              <a:cxn ang="0">
                <a:pos x="T2" y="T3"/>
              </a:cxn>
              <a:cxn ang="0">
                <a:pos x="T4" y="T5"/>
              </a:cxn>
              <a:cxn ang="0">
                <a:pos x="T6" y="T7"/>
              </a:cxn>
            </a:cxnLst>
            <a:rect l="0" t="0" r="r" b="b"/>
            <a:pathLst>
              <a:path w="3254" h="958">
                <a:moveTo>
                  <a:pt x="6" y="0"/>
                </a:moveTo>
                <a:cubicBezTo>
                  <a:pt x="2478" y="0"/>
                  <a:pt x="2478" y="0"/>
                  <a:pt x="2478" y="0"/>
                </a:cubicBezTo>
                <a:cubicBezTo>
                  <a:pt x="3254" y="37"/>
                  <a:pt x="3236" y="921"/>
                  <a:pt x="2478" y="958"/>
                </a:cubicBezTo>
                <a:cubicBezTo>
                  <a:pt x="0" y="958"/>
                  <a:pt x="0" y="958"/>
                  <a:pt x="0" y="958"/>
                </a:cubicBezTo>
              </a:path>
            </a:pathLst>
          </a:custGeom>
          <a:noFill/>
          <a:ln w="3"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1219170">
              <a:defRPr/>
            </a:pPr>
            <a:endParaRPr lang="en-US" sz="2400">
              <a:solidFill>
                <a:srgbClr val="3F3F3F"/>
              </a:solidFill>
              <a:latin typeface="Trebuchet MS"/>
              <a:cs typeface="Arial" charset="0"/>
            </a:endParaRPr>
          </a:p>
        </p:txBody>
      </p:sp>
      <p:sp>
        <p:nvSpPr>
          <p:cNvPr id="11" name="Oval 10"/>
          <p:cNvSpPr/>
          <p:nvPr/>
        </p:nvSpPr>
        <p:spPr>
          <a:xfrm>
            <a:off x="8432800" y="2514601"/>
            <a:ext cx="1524000" cy="1600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13" name="Oval 12"/>
          <p:cNvSpPr/>
          <p:nvPr/>
        </p:nvSpPr>
        <p:spPr>
          <a:xfrm>
            <a:off x="931333" y="12954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grpSp>
        <p:nvGrpSpPr>
          <p:cNvPr id="22" name="Group 21"/>
          <p:cNvGrpSpPr/>
          <p:nvPr/>
        </p:nvGrpSpPr>
        <p:grpSpPr>
          <a:xfrm>
            <a:off x="1090952" y="4496464"/>
            <a:ext cx="743825" cy="649827"/>
            <a:chOff x="4232276" y="2087563"/>
            <a:chExt cx="577850" cy="504826"/>
          </a:xfrm>
          <a:solidFill>
            <a:schemeClr val="bg1"/>
          </a:solidFill>
        </p:grpSpPr>
        <p:sp>
          <p:nvSpPr>
            <p:cNvPr id="23" name="Freeform 11"/>
            <p:cNvSpPr>
              <a:spLocks/>
            </p:cNvSpPr>
            <p:nvPr/>
          </p:nvSpPr>
          <p:spPr bwMode="auto">
            <a:xfrm>
              <a:off x="4397376" y="2087563"/>
              <a:ext cx="412750" cy="460375"/>
            </a:xfrm>
            <a:custGeom>
              <a:avLst/>
              <a:gdLst>
                <a:gd name="T0" fmla="*/ 109 w 110"/>
                <a:gd name="T1" fmla="*/ 42 h 122"/>
                <a:gd name="T2" fmla="*/ 21 w 110"/>
                <a:gd name="T3" fmla="*/ 1 h 122"/>
                <a:gd name="T4" fmla="*/ 19 w 110"/>
                <a:gd name="T5" fmla="*/ 2 h 122"/>
                <a:gd name="T6" fmla="*/ 0 w 110"/>
                <a:gd name="T7" fmla="*/ 41 h 122"/>
                <a:gd name="T8" fmla="*/ 10 w 110"/>
                <a:gd name="T9" fmla="*/ 41 h 122"/>
                <a:gd name="T10" fmla="*/ 24 w 110"/>
                <a:gd name="T11" fmla="*/ 12 h 122"/>
                <a:gd name="T12" fmla="*/ 100 w 110"/>
                <a:gd name="T13" fmla="*/ 48 h 122"/>
                <a:gd name="T14" fmla="*/ 76 w 110"/>
                <a:gd name="T15" fmla="*/ 98 h 122"/>
                <a:gd name="T16" fmla="*/ 63 w 110"/>
                <a:gd name="T17" fmla="*/ 91 h 122"/>
                <a:gd name="T18" fmla="*/ 63 w 110"/>
                <a:gd name="T19" fmla="*/ 118 h 122"/>
                <a:gd name="T20" fmla="*/ 71 w 110"/>
                <a:gd name="T21" fmla="*/ 121 h 122"/>
                <a:gd name="T22" fmla="*/ 74 w 110"/>
                <a:gd name="T23" fmla="*/ 121 h 122"/>
                <a:gd name="T24" fmla="*/ 110 w 110"/>
                <a:gd name="T25" fmla="*/ 45 h 122"/>
                <a:gd name="T26" fmla="*/ 109 w 110"/>
                <a:gd name="T27"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22">
                  <a:moveTo>
                    <a:pt x="109" y="42"/>
                  </a:moveTo>
                  <a:cubicBezTo>
                    <a:pt x="21" y="1"/>
                    <a:pt x="21" y="1"/>
                    <a:pt x="21" y="1"/>
                  </a:cubicBezTo>
                  <a:cubicBezTo>
                    <a:pt x="20" y="0"/>
                    <a:pt x="19" y="1"/>
                    <a:pt x="19" y="2"/>
                  </a:cubicBezTo>
                  <a:cubicBezTo>
                    <a:pt x="0" y="41"/>
                    <a:pt x="0" y="41"/>
                    <a:pt x="0" y="41"/>
                  </a:cubicBezTo>
                  <a:cubicBezTo>
                    <a:pt x="10" y="41"/>
                    <a:pt x="10" y="41"/>
                    <a:pt x="10" y="41"/>
                  </a:cubicBezTo>
                  <a:cubicBezTo>
                    <a:pt x="24" y="12"/>
                    <a:pt x="24" y="12"/>
                    <a:pt x="24" y="12"/>
                  </a:cubicBezTo>
                  <a:cubicBezTo>
                    <a:pt x="100" y="48"/>
                    <a:pt x="100" y="48"/>
                    <a:pt x="100" y="48"/>
                  </a:cubicBezTo>
                  <a:cubicBezTo>
                    <a:pt x="76" y="98"/>
                    <a:pt x="76" y="98"/>
                    <a:pt x="76" y="98"/>
                  </a:cubicBezTo>
                  <a:cubicBezTo>
                    <a:pt x="63" y="91"/>
                    <a:pt x="63" y="91"/>
                    <a:pt x="63" y="91"/>
                  </a:cubicBezTo>
                  <a:cubicBezTo>
                    <a:pt x="63" y="118"/>
                    <a:pt x="63" y="118"/>
                    <a:pt x="63" y="118"/>
                  </a:cubicBezTo>
                  <a:cubicBezTo>
                    <a:pt x="71" y="121"/>
                    <a:pt x="71" y="121"/>
                    <a:pt x="71" y="121"/>
                  </a:cubicBezTo>
                  <a:cubicBezTo>
                    <a:pt x="72" y="122"/>
                    <a:pt x="73" y="122"/>
                    <a:pt x="74" y="121"/>
                  </a:cubicBezTo>
                  <a:cubicBezTo>
                    <a:pt x="110" y="45"/>
                    <a:pt x="110" y="45"/>
                    <a:pt x="110" y="45"/>
                  </a:cubicBezTo>
                  <a:cubicBezTo>
                    <a:pt x="110" y="44"/>
                    <a:pt x="110" y="43"/>
                    <a:pt x="10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Trebuchet MS"/>
                <a:cs typeface="Arial" charset="0"/>
              </a:endParaRPr>
            </a:p>
          </p:txBody>
        </p:sp>
        <p:sp>
          <p:nvSpPr>
            <p:cNvPr id="24" name="Freeform 12"/>
            <p:cNvSpPr>
              <a:spLocks noEditPoints="1"/>
            </p:cNvSpPr>
            <p:nvPr/>
          </p:nvSpPr>
          <p:spPr bwMode="auto">
            <a:xfrm>
              <a:off x="4232276" y="2260601"/>
              <a:ext cx="379413" cy="331788"/>
            </a:xfrm>
            <a:custGeom>
              <a:avLst/>
              <a:gdLst>
                <a:gd name="T0" fmla="*/ 99 w 101"/>
                <a:gd name="T1" fmla="*/ 0 h 88"/>
                <a:gd name="T2" fmla="*/ 2 w 101"/>
                <a:gd name="T3" fmla="*/ 0 h 88"/>
                <a:gd name="T4" fmla="*/ 0 w 101"/>
                <a:gd name="T5" fmla="*/ 2 h 88"/>
                <a:gd name="T6" fmla="*/ 0 w 101"/>
                <a:gd name="T7" fmla="*/ 86 h 88"/>
                <a:gd name="T8" fmla="*/ 2 w 101"/>
                <a:gd name="T9" fmla="*/ 88 h 88"/>
                <a:gd name="T10" fmla="*/ 99 w 101"/>
                <a:gd name="T11" fmla="*/ 88 h 88"/>
                <a:gd name="T12" fmla="*/ 101 w 101"/>
                <a:gd name="T13" fmla="*/ 86 h 88"/>
                <a:gd name="T14" fmla="*/ 101 w 101"/>
                <a:gd name="T15" fmla="*/ 2 h 88"/>
                <a:gd name="T16" fmla="*/ 99 w 101"/>
                <a:gd name="T17" fmla="*/ 0 h 88"/>
                <a:gd name="T18" fmla="*/ 93 w 101"/>
                <a:gd name="T19" fmla="*/ 64 h 88"/>
                <a:gd name="T20" fmla="*/ 9 w 101"/>
                <a:gd name="T21" fmla="*/ 64 h 88"/>
                <a:gd name="T22" fmla="*/ 9 w 101"/>
                <a:gd name="T23" fmla="*/ 9 h 88"/>
                <a:gd name="T24" fmla="*/ 93 w 101"/>
                <a:gd name="T25" fmla="*/ 9 h 88"/>
                <a:gd name="T26" fmla="*/ 93 w 101"/>
                <a:gd name="T27"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8">
                  <a:moveTo>
                    <a:pt x="99" y="0"/>
                  </a:moveTo>
                  <a:cubicBezTo>
                    <a:pt x="2" y="0"/>
                    <a:pt x="2" y="0"/>
                    <a:pt x="2" y="0"/>
                  </a:cubicBezTo>
                  <a:cubicBezTo>
                    <a:pt x="1" y="0"/>
                    <a:pt x="0" y="1"/>
                    <a:pt x="0" y="2"/>
                  </a:cubicBezTo>
                  <a:cubicBezTo>
                    <a:pt x="0" y="86"/>
                    <a:pt x="0" y="86"/>
                    <a:pt x="0" y="86"/>
                  </a:cubicBezTo>
                  <a:cubicBezTo>
                    <a:pt x="0" y="87"/>
                    <a:pt x="1" y="88"/>
                    <a:pt x="2" y="88"/>
                  </a:cubicBezTo>
                  <a:cubicBezTo>
                    <a:pt x="99" y="88"/>
                    <a:pt x="99" y="88"/>
                    <a:pt x="99" y="88"/>
                  </a:cubicBezTo>
                  <a:cubicBezTo>
                    <a:pt x="100" y="88"/>
                    <a:pt x="101" y="87"/>
                    <a:pt x="101" y="86"/>
                  </a:cubicBezTo>
                  <a:cubicBezTo>
                    <a:pt x="101" y="2"/>
                    <a:pt x="101" y="2"/>
                    <a:pt x="101" y="2"/>
                  </a:cubicBezTo>
                  <a:cubicBezTo>
                    <a:pt x="101" y="1"/>
                    <a:pt x="100" y="0"/>
                    <a:pt x="99" y="0"/>
                  </a:cubicBezTo>
                  <a:close/>
                  <a:moveTo>
                    <a:pt x="93" y="64"/>
                  </a:moveTo>
                  <a:cubicBezTo>
                    <a:pt x="9" y="64"/>
                    <a:pt x="9" y="64"/>
                    <a:pt x="9" y="64"/>
                  </a:cubicBezTo>
                  <a:cubicBezTo>
                    <a:pt x="9" y="9"/>
                    <a:pt x="9" y="9"/>
                    <a:pt x="9" y="9"/>
                  </a:cubicBezTo>
                  <a:cubicBezTo>
                    <a:pt x="93" y="9"/>
                    <a:pt x="93" y="9"/>
                    <a:pt x="93" y="9"/>
                  </a:cubicBezTo>
                  <a:lnTo>
                    <a:pt x="93"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Trebuchet MS"/>
                <a:cs typeface="Arial" charset="0"/>
              </a:endParaRPr>
            </a:p>
          </p:txBody>
        </p:sp>
      </p:grpSp>
      <p:sp>
        <p:nvSpPr>
          <p:cNvPr id="25" name="Freeform 13"/>
          <p:cNvSpPr>
            <a:spLocks noEditPoints="1"/>
          </p:cNvSpPr>
          <p:nvPr/>
        </p:nvSpPr>
        <p:spPr bwMode="auto">
          <a:xfrm>
            <a:off x="1185333" y="1532467"/>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38" name="Text Box 10"/>
          <p:cNvSpPr txBox="1">
            <a:spLocks noChangeArrowheads="1"/>
          </p:cNvSpPr>
          <p:nvPr/>
        </p:nvSpPr>
        <p:spPr bwMode="auto">
          <a:xfrm>
            <a:off x="609600" y="2108201"/>
            <a:ext cx="1524000" cy="1292662"/>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Electrical</a:t>
            </a:r>
          </a:p>
          <a:p>
            <a:pPr algn="ctr" defTabSz="1450940">
              <a:defRPr/>
            </a:pPr>
            <a:r>
              <a:rPr lang="en-US" sz="1200" dirty="0">
                <a:solidFill>
                  <a:srgbClr val="3F3F3F">
                    <a:lumMod val="75000"/>
                  </a:srgbClr>
                </a:solidFill>
                <a:latin typeface="Calibri"/>
                <a:ea typeface="Open Sans" pitchFamily="34" charset="0"/>
                <a:cs typeface="Open Sans" pitchFamily="34" charset="0"/>
              </a:rPr>
              <a:t>interior &amp; exterior power supplies, transformers, switches</a:t>
            </a:r>
          </a:p>
        </p:txBody>
      </p:sp>
      <p:sp>
        <p:nvSpPr>
          <p:cNvPr id="40" name="Text Box 10"/>
          <p:cNvSpPr txBox="1">
            <a:spLocks noChangeArrowheads="1"/>
          </p:cNvSpPr>
          <p:nvPr/>
        </p:nvSpPr>
        <p:spPr bwMode="auto">
          <a:xfrm>
            <a:off x="2829408" y="2278975"/>
            <a:ext cx="1132993" cy="1292662"/>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4BB5C3"/>
                </a:solidFill>
                <a:latin typeface="Trebuchet MS"/>
                <a:ea typeface="Open Sans" pitchFamily="34" charset="0"/>
                <a:cs typeface="Open Sans" pitchFamily="34" charset="0"/>
              </a:rPr>
              <a:t>Flooring/</a:t>
            </a:r>
          </a:p>
          <a:p>
            <a:pPr algn="ctr" defTabSz="1450940">
              <a:defRPr/>
            </a:pPr>
            <a:r>
              <a:rPr lang="en-US" sz="1600" b="1" dirty="0">
                <a:solidFill>
                  <a:srgbClr val="4BB5C3"/>
                </a:solidFill>
                <a:latin typeface="Trebuchet MS"/>
                <a:ea typeface="Open Sans" pitchFamily="34" charset="0"/>
                <a:cs typeface="Open Sans" pitchFamily="34" charset="0"/>
              </a:rPr>
              <a:t>Tile</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install various types of flooring and wall covering</a:t>
            </a:r>
          </a:p>
        </p:txBody>
      </p:sp>
      <p:sp>
        <p:nvSpPr>
          <p:cNvPr id="41" name="Text Box 10"/>
          <p:cNvSpPr txBox="1">
            <a:spLocks noChangeArrowheads="1"/>
          </p:cNvSpPr>
          <p:nvPr/>
        </p:nvSpPr>
        <p:spPr bwMode="auto">
          <a:xfrm>
            <a:off x="4673600" y="2108201"/>
            <a:ext cx="1320800" cy="1661993"/>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Gen’l Const.</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metal studs,  acoustical, drywall installations,  framing, rough and finish carpentry, millwork... </a:t>
            </a:r>
          </a:p>
        </p:txBody>
      </p:sp>
      <p:sp>
        <p:nvSpPr>
          <p:cNvPr id="43" name="Text Box 10"/>
          <p:cNvSpPr txBox="1">
            <a:spLocks noChangeArrowheads="1"/>
          </p:cNvSpPr>
          <p:nvPr/>
        </p:nvSpPr>
        <p:spPr bwMode="auto">
          <a:xfrm>
            <a:off x="812800" y="4851401"/>
            <a:ext cx="1048835" cy="1477328"/>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Painting</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application of paints and coatings on various surfaces</a:t>
            </a:r>
          </a:p>
        </p:txBody>
      </p:sp>
      <p:sp>
        <p:nvSpPr>
          <p:cNvPr id="46" name="Text Box 10"/>
          <p:cNvSpPr txBox="1">
            <a:spLocks noChangeArrowheads="1"/>
          </p:cNvSpPr>
          <p:nvPr/>
        </p:nvSpPr>
        <p:spPr bwMode="auto">
          <a:xfrm>
            <a:off x="10058400" y="2859783"/>
            <a:ext cx="2032000" cy="1169744"/>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400" b="1" dirty="0">
                <a:solidFill>
                  <a:srgbClr val="0673A0"/>
                </a:solidFill>
                <a:latin typeface="Trebuchet MS"/>
                <a:ea typeface="Open Sans" pitchFamily="34" charset="0"/>
                <a:cs typeface="Open Sans" pitchFamily="34" charset="0"/>
              </a:rPr>
              <a:t>Facilities Management</a:t>
            </a:r>
          </a:p>
          <a:p>
            <a:pPr algn="ctr" defTabSz="1450940">
              <a:defRPr/>
            </a:pPr>
            <a:r>
              <a:rPr lang="en-US" sz="1467" dirty="0">
                <a:solidFill>
                  <a:srgbClr val="3F3F3F">
                    <a:lumMod val="75000"/>
                  </a:srgbClr>
                </a:solidFill>
                <a:latin typeface="Calibri" pitchFamily="34" charset="0"/>
                <a:ea typeface="Open Sans" pitchFamily="34" charset="0"/>
                <a:cs typeface="Open Sans" pitchFamily="34" charset="0"/>
              </a:rPr>
              <a:t>Authority personnel  coordinate and manage trade personnel</a:t>
            </a:r>
          </a:p>
        </p:txBody>
      </p:sp>
      <p:sp>
        <p:nvSpPr>
          <p:cNvPr id="3" name="Title 2"/>
          <p:cNvSpPr>
            <a:spLocks noGrp="1"/>
          </p:cNvSpPr>
          <p:nvPr>
            <p:ph type="title"/>
          </p:nvPr>
        </p:nvSpPr>
        <p:spPr>
          <a:xfrm>
            <a:off x="0" y="275168"/>
            <a:ext cx="12192000" cy="765569"/>
          </a:xfrm>
        </p:spPr>
        <p:txBody>
          <a:bodyPr/>
          <a:lstStyle/>
          <a:p>
            <a:r>
              <a:rPr lang="en-US" dirty="0"/>
              <a:t>Ready Service Contractor Roles</a:t>
            </a:r>
          </a:p>
        </p:txBody>
      </p:sp>
      <p:sp>
        <p:nvSpPr>
          <p:cNvPr id="2" name="Slide Number Placeholder 1"/>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85</a:t>
            </a:fld>
            <a:endParaRPr lang="en-US" dirty="0">
              <a:solidFill>
                <a:prstClr val="white">
                  <a:lumMod val="50000"/>
                </a:prstClr>
              </a:solidFill>
              <a:latin typeface="Calibri"/>
            </a:endParaRPr>
          </a:p>
        </p:txBody>
      </p:sp>
      <p:sp>
        <p:nvSpPr>
          <p:cNvPr id="48" name="Freeform 23"/>
          <p:cNvSpPr>
            <a:spLocks/>
          </p:cNvSpPr>
          <p:nvPr/>
        </p:nvSpPr>
        <p:spPr bwMode="auto">
          <a:xfrm>
            <a:off x="8902701" y="3004404"/>
            <a:ext cx="630767" cy="654049"/>
          </a:xfrm>
          <a:custGeom>
            <a:avLst/>
            <a:gdLst>
              <a:gd name="T0" fmla="*/ 344636 w 137"/>
              <a:gd name="T1" fmla="*/ 196840 h 142"/>
              <a:gd name="T2" fmla="*/ 472151 w 137"/>
              <a:gd name="T3" fmla="*/ 196840 h 142"/>
              <a:gd name="T4" fmla="*/ 261923 w 137"/>
              <a:gd name="T5" fmla="*/ 13813 h 142"/>
              <a:gd name="T6" fmla="*/ 241245 w 137"/>
              <a:gd name="T7" fmla="*/ 0 h 142"/>
              <a:gd name="T8" fmla="*/ 217121 w 137"/>
              <a:gd name="T9" fmla="*/ 13813 h 142"/>
              <a:gd name="T10" fmla="*/ 0 w 137"/>
              <a:gd name="T11" fmla="*/ 196840 h 142"/>
              <a:gd name="T12" fmla="*/ 137854 w 137"/>
              <a:gd name="T13" fmla="*/ 196840 h 142"/>
              <a:gd name="T14" fmla="*/ 217121 w 137"/>
              <a:gd name="T15" fmla="*/ 13813 h 142"/>
              <a:gd name="T16" fmla="*/ 213674 w 137"/>
              <a:gd name="T17" fmla="*/ 17267 h 142"/>
              <a:gd name="T18" fmla="*/ 151640 w 137"/>
              <a:gd name="T19" fmla="*/ 196840 h 142"/>
              <a:gd name="T20" fmla="*/ 224013 w 137"/>
              <a:gd name="T21" fmla="*/ 196840 h 142"/>
              <a:gd name="T22" fmla="*/ 224013 w 137"/>
              <a:gd name="T23" fmla="*/ 421307 h 142"/>
              <a:gd name="T24" fmla="*/ 224013 w 137"/>
              <a:gd name="T25" fmla="*/ 431667 h 142"/>
              <a:gd name="T26" fmla="*/ 224013 w 137"/>
              <a:gd name="T27" fmla="*/ 448934 h 142"/>
              <a:gd name="T28" fmla="*/ 261923 w 137"/>
              <a:gd name="T29" fmla="*/ 490374 h 142"/>
              <a:gd name="T30" fmla="*/ 303279 w 137"/>
              <a:gd name="T31" fmla="*/ 448934 h 142"/>
              <a:gd name="T32" fmla="*/ 303279 w 137"/>
              <a:gd name="T33" fmla="*/ 431667 h 142"/>
              <a:gd name="T34" fmla="*/ 275709 w 137"/>
              <a:gd name="T35" fmla="*/ 431667 h 142"/>
              <a:gd name="T36" fmla="*/ 275709 w 137"/>
              <a:gd name="T37" fmla="*/ 438574 h 142"/>
              <a:gd name="T38" fmla="*/ 275709 w 137"/>
              <a:gd name="T39" fmla="*/ 445481 h 142"/>
              <a:gd name="T40" fmla="*/ 261923 w 137"/>
              <a:gd name="T41" fmla="*/ 459294 h 142"/>
              <a:gd name="T42" fmla="*/ 251584 w 137"/>
              <a:gd name="T43" fmla="*/ 445481 h 142"/>
              <a:gd name="T44" fmla="*/ 251584 w 137"/>
              <a:gd name="T45" fmla="*/ 438574 h 142"/>
              <a:gd name="T46" fmla="*/ 251584 w 137"/>
              <a:gd name="T47" fmla="*/ 431667 h 142"/>
              <a:gd name="T48" fmla="*/ 251584 w 137"/>
              <a:gd name="T49" fmla="*/ 383321 h 142"/>
              <a:gd name="T50" fmla="*/ 251584 w 137"/>
              <a:gd name="T51" fmla="*/ 196840 h 142"/>
              <a:gd name="T52" fmla="*/ 327404 w 137"/>
              <a:gd name="T53" fmla="*/ 196840 h 142"/>
              <a:gd name="T54" fmla="*/ 265370 w 137"/>
              <a:gd name="T55" fmla="*/ 17267 h 142"/>
              <a:gd name="T56" fmla="*/ 261923 w 137"/>
              <a:gd name="T57" fmla="*/ 13813 h 142"/>
              <a:gd name="T58" fmla="*/ 344636 w 137"/>
              <a:gd name="T59" fmla="*/ 19684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7" h="142">
                <a:moveTo>
                  <a:pt x="100" y="57"/>
                </a:moveTo>
                <a:cubicBezTo>
                  <a:pt x="137" y="57"/>
                  <a:pt x="137" y="57"/>
                  <a:pt x="137" y="57"/>
                </a:cubicBezTo>
                <a:cubicBezTo>
                  <a:pt x="130" y="28"/>
                  <a:pt x="106" y="7"/>
                  <a:pt x="76" y="4"/>
                </a:cubicBezTo>
                <a:cubicBezTo>
                  <a:pt x="75" y="1"/>
                  <a:pt x="73" y="0"/>
                  <a:pt x="70" y="0"/>
                </a:cubicBezTo>
                <a:cubicBezTo>
                  <a:pt x="67" y="0"/>
                  <a:pt x="64" y="1"/>
                  <a:pt x="63" y="4"/>
                </a:cubicBezTo>
                <a:cubicBezTo>
                  <a:pt x="33" y="6"/>
                  <a:pt x="8" y="28"/>
                  <a:pt x="0" y="57"/>
                </a:cubicBezTo>
                <a:cubicBezTo>
                  <a:pt x="40" y="57"/>
                  <a:pt x="40" y="57"/>
                  <a:pt x="40" y="57"/>
                </a:cubicBezTo>
                <a:cubicBezTo>
                  <a:pt x="40" y="24"/>
                  <a:pt x="58" y="7"/>
                  <a:pt x="63" y="4"/>
                </a:cubicBezTo>
                <a:cubicBezTo>
                  <a:pt x="63" y="4"/>
                  <a:pt x="62" y="5"/>
                  <a:pt x="62" y="5"/>
                </a:cubicBezTo>
                <a:cubicBezTo>
                  <a:pt x="41" y="31"/>
                  <a:pt x="44" y="57"/>
                  <a:pt x="44" y="57"/>
                </a:cubicBezTo>
                <a:cubicBezTo>
                  <a:pt x="65" y="57"/>
                  <a:pt x="65" y="57"/>
                  <a:pt x="65" y="57"/>
                </a:cubicBezTo>
                <a:cubicBezTo>
                  <a:pt x="65" y="122"/>
                  <a:pt x="65" y="122"/>
                  <a:pt x="65" y="122"/>
                </a:cubicBezTo>
                <a:cubicBezTo>
                  <a:pt x="65" y="125"/>
                  <a:pt x="65" y="125"/>
                  <a:pt x="65" y="125"/>
                </a:cubicBezTo>
                <a:cubicBezTo>
                  <a:pt x="65" y="130"/>
                  <a:pt x="65" y="130"/>
                  <a:pt x="65" y="130"/>
                </a:cubicBezTo>
                <a:cubicBezTo>
                  <a:pt x="65" y="136"/>
                  <a:pt x="70" y="142"/>
                  <a:pt x="76" y="142"/>
                </a:cubicBezTo>
                <a:cubicBezTo>
                  <a:pt x="83" y="142"/>
                  <a:pt x="88" y="136"/>
                  <a:pt x="88" y="130"/>
                </a:cubicBezTo>
                <a:cubicBezTo>
                  <a:pt x="88" y="125"/>
                  <a:pt x="88" y="125"/>
                  <a:pt x="88" y="125"/>
                </a:cubicBezTo>
                <a:cubicBezTo>
                  <a:pt x="80" y="125"/>
                  <a:pt x="80" y="125"/>
                  <a:pt x="80" y="125"/>
                </a:cubicBezTo>
                <a:cubicBezTo>
                  <a:pt x="80" y="127"/>
                  <a:pt x="80" y="127"/>
                  <a:pt x="80" y="127"/>
                </a:cubicBezTo>
                <a:cubicBezTo>
                  <a:pt x="80" y="129"/>
                  <a:pt x="80" y="129"/>
                  <a:pt x="80" y="129"/>
                </a:cubicBezTo>
                <a:cubicBezTo>
                  <a:pt x="80" y="131"/>
                  <a:pt x="78" y="133"/>
                  <a:pt x="76" y="133"/>
                </a:cubicBezTo>
                <a:cubicBezTo>
                  <a:pt x="74" y="133"/>
                  <a:pt x="73" y="131"/>
                  <a:pt x="73" y="129"/>
                </a:cubicBezTo>
                <a:cubicBezTo>
                  <a:pt x="73" y="127"/>
                  <a:pt x="73" y="127"/>
                  <a:pt x="73" y="127"/>
                </a:cubicBezTo>
                <a:cubicBezTo>
                  <a:pt x="73" y="125"/>
                  <a:pt x="73" y="125"/>
                  <a:pt x="73" y="125"/>
                </a:cubicBezTo>
                <a:cubicBezTo>
                  <a:pt x="73" y="111"/>
                  <a:pt x="73" y="111"/>
                  <a:pt x="73" y="111"/>
                </a:cubicBezTo>
                <a:cubicBezTo>
                  <a:pt x="73" y="57"/>
                  <a:pt x="73" y="57"/>
                  <a:pt x="73" y="57"/>
                </a:cubicBezTo>
                <a:cubicBezTo>
                  <a:pt x="95" y="57"/>
                  <a:pt x="95" y="57"/>
                  <a:pt x="95" y="57"/>
                </a:cubicBezTo>
                <a:cubicBezTo>
                  <a:pt x="95" y="57"/>
                  <a:pt x="98" y="31"/>
                  <a:pt x="77" y="5"/>
                </a:cubicBezTo>
                <a:cubicBezTo>
                  <a:pt x="77" y="5"/>
                  <a:pt x="77" y="4"/>
                  <a:pt x="76" y="4"/>
                </a:cubicBezTo>
                <a:cubicBezTo>
                  <a:pt x="81" y="7"/>
                  <a:pt x="100" y="24"/>
                  <a:pt x="100"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4" name="TextBox 3"/>
          <p:cNvSpPr txBox="1"/>
          <p:nvPr/>
        </p:nvSpPr>
        <p:spPr>
          <a:xfrm>
            <a:off x="9004301" y="3251201"/>
            <a:ext cx="444500" cy="461665"/>
          </a:xfrm>
          <a:prstGeom prst="rect">
            <a:avLst/>
          </a:prstGeom>
          <a:solidFill>
            <a:schemeClr val="tx2"/>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52" name="TextBox 51"/>
          <p:cNvSpPr txBox="1"/>
          <p:nvPr/>
        </p:nvSpPr>
        <p:spPr>
          <a:xfrm>
            <a:off x="9531352" y="3124201"/>
            <a:ext cx="222249" cy="461665"/>
          </a:xfrm>
          <a:prstGeom prst="rect">
            <a:avLst/>
          </a:prstGeom>
          <a:solidFill>
            <a:schemeClr val="tx2"/>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54" name="Oval 53"/>
          <p:cNvSpPr/>
          <p:nvPr/>
        </p:nvSpPr>
        <p:spPr>
          <a:xfrm>
            <a:off x="2861733" y="12954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55" name="Oval 54"/>
          <p:cNvSpPr/>
          <p:nvPr/>
        </p:nvSpPr>
        <p:spPr>
          <a:xfrm>
            <a:off x="4876800" y="12954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63" name="Freeform 13"/>
          <p:cNvSpPr>
            <a:spLocks noEditPoints="1"/>
          </p:cNvSpPr>
          <p:nvPr/>
        </p:nvSpPr>
        <p:spPr bwMode="auto">
          <a:xfrm>
            <a:off x="3115733" y="1515534"/>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64" name="Freeform 13"/>
          <p:cNvSpPr>
            <a:spLocks noEditPoints="1"/>
          </p:cNvSpPr>
          <p:nvPr/>
        </p:nvSpPr>
        <p:spPr bwMode="auto">
          <a:xfrm>
            <a:off x="5161588" y="1515534"/>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71" name="Text Box 10"/>
          <p:cNvSpPr txBox="1">
            <a:spLocks noChangeArrowheads="1"/>
          </p:cNvSpPr>
          <p:nvPr/>
        </p:nvSpPr>
        <p:spPr bwMode="auto">
          <a:xfrm>
            <a:off x="6570133" y="2108200"/>
            <a:ext cx="1253067" cy="1661993"/>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Glazing</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cuts, assembles and/or installs various types of glass and mirrors; fabricates frames…</a:t>
            </a:r>
          </a:p>
        </p:txBody>
      </p:sp>
      <p:sp>
        <p:nvSpPr>
          <p:cNvPr id="72" name="Text Box 10"/>
          <p:cNvSpPr txBox="1">
            <a:spLocks noChangeArrowheads="1"/>
          </p:cNvSpPr>
          <p:nvPr/>
        </p:nvSpPr>
        <p:spPr bwMode="auto">
          <a:xfrm>
            <a:off x="6570134" y="4851400"/>
            <a:ext cx="1337733" cy="1610313"/>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Sheet Metal</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Fabricate and/or install flashings, cutters, coverings, housings…</a:t>
            </a:r>
          </a:p>
          <a:p>
            <a:pPr algn="ctr" defTabSz="1450940">
              <a:lnSpc>
                <a:spcPct val="200000"/>
              </a:lnSpc>
              <a:defRPr/>
            </a:pPr>
            <a:endParaRPr lang="en-US" sz="1200" dirty="0">
              <a:solidFill>
                <a:srgbClr val="3F3F3F">
                  <a:lumMod val="75000"/>
                </a:srgbClr>
              </a:solidFill>
              <a:latin typeface="Calibri" pitchFamily="34" charset="0"/>
              <a:ea typeface="Open Sans" pitchFamily="34" charset="0"/>
              <a:cs typeface="Open Sans" pitchFamily="34" charset="0"/>
            </a:endParaRPr>
          </a:p>
        </p:txBody>
      </p:sp>
      <p:sp>
        <p:nvSpPr>
          <p:cNvPr id="5" name="Isosceles Triangle 4"/>
          <p:cNvSpPr/>
          <p:nvPr/>
        </p:nvSpPr>
        <p:spPr>
          <a:xfrm rot="5159696">
            <a:off x="2281664" y="1677289"/>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74" name="Isosceles Triangle 73"/>
          <p:cNvSpPr/>
          <p:nvPr/>
        </p:nvSpPr>
        <p:spPr>
          <a:xfrm rot="6491890">
            <a:off x="8041957" y="1733073"/>
            <a:ext cx="93353" cy="26608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3" name="Isosceles Triangle 82"/>
          <p:cNvSpPr/>
          <p:nvPr/>
        </p:nvSpPr>
        <p:spPr>
          <a:xfrm rot="5159696">
            <a:off x="4324747" y="1656060"/>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4" name="Isosceles Triangle 83"/>
          <p:cNvSpPr/>
          <p:nvPr/>
        </p:nvSpPr>
        <p:spPr>
          <a:xfrm rot="5159696">
            <a:off x="2281667" y="4385941"/>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5" name="Isosceles Triangle 84"/>
          <p:cNvSpPr/>
          <p:nvPr/>
        </p:nvSpPr>
        <p:spPr>
          <a:xfrm rot="5159696">
            <a:off x="4324747" y="4385941"/>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7" name="Isosceles Triangle 86"/>
          <p:cNvSpPr/>
          <p:nvPr/>
        </p:nvSpPr>
        <p:spPr>
          <a:xfrm rot="5159696">
            <a:off x="6255147" y="4385941"/>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9" name="Isosceles Triangle 88"/>
          <p:cNvSpPr/>
          <p:nvPr/>
        </p:nvSpPr>
        <p:spPr>
          <a:xfrm rot="4573268">
            <a:off x="8008901" y="4310548"/>
            <a:ext cx="101576" cy="252861"/>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79" name="Freeform 64"/>
          <p:cNvSpPr>
            <a:spLocks noEditPoints="1"/>
          </p:cNvSpPr>
          <p:nvPr/>
        </p:nvSpPr>
        <p:spPr bwMode="auto">
          <a:xfrm>
            <a:off x="8737601" y="2616200"/>
            <a:ext cx="814916" cy="804333"/>
          </a:xfrm>
          <a:custGeom>
            <a:avLst/>
            <a:gdLst>
              <a:gd name="T0" fmla="*/ 457005 w 235"/>
              <a:gd name="T1" fmla="*/ 603561 h 312"/>
              <a:gd name="T2" fmla="*/ 0 w 235"/>
              <a:gd name="T3" fmla="*/ 603561 h 312"/>
              <a:gd name="T4" fmla="*/ 0 w 235"/>
              <a:gd name="T5" fmla="*/ 564871 h 312"/>
              <a:gd name="T6" fmla="*/ 54684 w 235"/>
              <a:gd name="T7" fmla="*/ 520378 h 312"/>
              <a:gd name="T8" fmla="*/ 406227 w 235"/>
              <a:gd name="T9" fmla="*/ 520378 h 312"/>
              <a:gd name="T10" fmla="*/ 458958 w 235"/>
              <a:gd name="T11" fmla="*/ 564871 h 312"/>
              <a:gd name="T12" fmla="*/ 457005 w 235"/>
              <a:gd name="T13" fmla="*/ 603561 h 312"/>
              <a:gd name="T14" fmla="*/ 66402 w 235"/>
              <a:gd name="T15" fmla="*/ 483623 h 312"/>
              <a:gd name="T16" fmla="*/ 99604 w 235"/>
              <a:gd name="T17" fmla="*/ 379160 h 312"/>
              <a:gd name="T18" fmla="*/ 357401 w 235"/>
              <a:gd name="T19" fmla="*/ 379160 h 312"/>
              <a:gd name="T20" fmla="*/ 390603 w 235"/>
              <a:gd name="T21" fmla="*/ 483623 h 312"/>
              <a:gd name="T22" fmla="*/ 66402 w 235"/>
              <a:gd name="T23" fmla="*/ 483623 h 312"/>
              <a:gd name="T24" fmla="*/ 119134 w 235"/>
              <a:gd name="T25" fmla="*/ 317256 h 312"/>
              <a:gd name="T26" fmla="*/ 152335 w 235"/>
              <a:gd name="T27" fmla="*/ 212794 h 312"/>
              <a:gd name="T28" fmla="*/ 304670 w 235"/>
              <a:gd name="T29" fmla="*/ 212794 h 312"/>
              <a:gd name="T30" fmla="*/ 337871 w 235"/>
              <a:gd name="T31" fmla="*/ 317256 h 312"/>
              <a:gd name="T32" fmla="*/ 119134 w 235"/>
              <a:gd name="T33" fmla="*/ 317256 h 312"/>
              <a:gd name="T34" fmla="*/ 205066 w 235"/>
              <a:gd name="T35" fmla="*/ 50297 h 312"/>
              <a:gd name="T36" fmla="*/ 253892 w 235"/>
              <a:gd name="T37" fmla="*/ 50297 h 312"/>
              <a:gd name="T38" fmla="*/ 285140 w 235"/>
              <a:gd name="T39" fmla="*/ 150890 h 312"/>
              <a:gd name="T40" fmla="*/ 171865 w 235"/>
              <a:gd name="T41" fmla="*/ 150890 h 312"/>
              <a:gd name="T42" fmla="*/ 205066 w 235"/>
              <a:gd name="T43" fmla="*/ 50297 h 3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5" h="312">
                <a:moveTo>
                  <a:pt x="234" y="312"/>
                </a:moveTo>
                <a:cubicBezTo>
                  <a:pt x="0" y="312"/>
                  <a:pt x="0" y="312"/>
                  <a:pt x="0" y="312"/>
                </a:cubicBezTo>
                <a:cubicBezTo>
                  <a:pt x="0" y="292"/>
                  <a:pt x="0" y="292"/>
                  <a:pt x="0" y="292"/>
                </a:cubicBezTo>
                <a:cubicBezTo>
                  <a:pt x="28" y="269"/>
                  <a:pt x="28" y="269"/>
                  <a:pt x="28" y="269"/>
                </a:cubicBezTo>
                <a:cubicBezTo>
                  <a:pt x="208" y="269"/>
                  <a:pt x="208" y="269"/>
                  <a:pt x="208" y="269"/>
                </a:cubicBezTo>
                <a:cubicBezTo>
                  <a:pt x="235" y="292"/>
                  <a:pt x="235" y="292"/>
                  <a:pt x="235" y="292"/>
                </a:cubicBezTo>
                <a:lnTo>
                  <a:pt x="234" y="312"/>
                </a:lnTo>
                <a:close/>
                <a:moveTo>
                  <a:pt x="34" y="250"/>
                </a:moveTo>
                <a:cubicBezTo>
                  <a:pt x="51" y="196"/>
                  <a:pt x="51" y="196"/>
                  <a:pt x="51" y="196"/>
                </a:cubicBezTo>
                <a:cubicBezTo>
                  <a:pt x="183" y="196"/>
                  <a:pt x="183" y="196"/>
                  <a:pt x="183" y="196"/>
                </a:cubicBezTo>
                <a:cubicBezTo>
                  <a:pt x="200" y="250"/>
                  <a:pt x="200" y="250"/>
                  <a:pt x="200" y="250"/>
                </a:cubicBezTo>
                <a:lnTo>
                  <a:pt x="34" y="250"/>
                </a:lnTo>
                <a:close/>
                <a:moveTo>
                  <a:pt x="61" y="164"/>
                </a:moveTo>
                <a:cubicBezTo>
                  <a:pt x="78" y="110"/>
                  <a:pt x="78" y="110"/>
                  <a:pt x="78" y="110"/>
                </a:cubicBezTo>
                <a:cubicBezTo>
                  <a:pt x="156" y="110"/>
                  <a:pt x="156" y="110"/>
                  <a:pt x="156" y="110"/>
                </a:cubicBezTo>
                <a:cubicBezTo>
                  <a:pt x="173" y="164"/>
                  <a:pt x="173" y="164"/>
                  <a:pt x="173" y="164"/>
                </a:cubicBezTo>
                <a:lnTo>
                  <a:pt x="61" y="164"/>
                </a:lnTo>
                <a:close/>
                <a:moveTo>
                  <a:pt x="105" y="26"/>
                </a:moveTo>
                <a:cubicBezTo>
                  <a:pt x="105" y="26"/>
                  <a:pt x="117" y="0"/>
                  <a:pt x="130" y="26"/>
                </a:cubicBezTo>
                <a:cubicBezTo>
                  <a:pt x="146" y="78"/>
                  <a:pt x="146" y="78"/>
                  <a:pt x="146" y="78"/>
                </a:cubicBezTo>
                <a:cubicBezTo>
                  <a:pt x="88" y="78"/>
                  <a:pt x="88" y="78"/>
                  <a:pt x="88" y="78"/>
                </a:cubicBezTo>
                <a:lnTo>
                  <a:pt x="105" y="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Calibri" pitchFamily="34" charset="0"/>
              <a:cs typeface="Arial" charset="0"/>
            </a:endParaRPr>
          </a:p>
        </p:txBody>
      </p:sp>
      <p:sp>
        <p:nvSpPr>
          <p:cNvPr id="88" name="TextBox 87"/>
          <p:cNvSpPr txBox="1"/>
          <p:nvPr/>
        </p:nvSpPr>
        <p:spPr>
          <a:xfrm rot="16200000">
            <a:off x="9270845" y="3114348"/>
            <a:ext cx="60959" cy="461665"/>
          </a:xfrm>
          <a:prstGeom prst="rect">
            <a:avLst/>
          </a:prstGeom>
          <a:solidFill>
            <a:schemeClr val="bg1"/>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90" name="TextBox 89"/>
          <p:cNvSpPr txBox="1"/>
          <p:nvPr/>
        </p:nvSpPr>
        <p:spPr>
          <a:xfrm rot="5400000">
            <a:off x="8975727" y="2588573"/>
            <a:ext cx="406397" cy="461665"/>
          </a:xfrm>
          <a:prstGeom prst="rect">
            <a:avLst/>
          </a:prstGeom>
          <a:solidFill>
            <a:schemeClr val="tx2"/>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91" name="TextBox 90"/>
          <p:cNvSpPr txBox="1"/>
          <p:nvPr/>
        </p:nvSpPr>
        <p:spPr>
          <a:xfrm>
            <a:off x="8865423" y="2810302"/>
            <a:ext cx="148167" cy="461665"/>
          </a:xfrm>
          <a:prstGeom prst="rect">
            <a:avLst/>
          </a:prstGeom>
          <a:solidFill>
            <a:schemeClr val="tx2"/>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p:txBody>
      </p:sp>
      <p:sp>
        <p:nvSpPr>
          <p:cNvPr id="75" name="Oval 74"/>
          <p:cNvSpPr/>
          <p:nvPr/>
        </p:nvSpPr>
        <p:spPr>
          <a:xfrm>
            <a:off x="6807200" y="40386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69" name="Freeform 13"/>
          <p:cNvSpPr>
            <a:spLocks noEditPoints="1"/>
          </p:cNvSpPr>
          <p:nvPr/>
        </p:nvSpPr>
        <p:spPr bwMode="auto">
          <a:xfrm>
            <a:off x="7064992" y="4276821"/>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92" name="Oval 91"/>
          <p:cNvSpPr/>
          <p:nvPr/>
        </p:nvSpPr>
        <p:spPr>
          <a:xfrm>
            <a:off x="2861733" y="40386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93" name="Freeform 13"/>
          <p:cNvSpPr>
            <a:spLocks noEditPoints="1"/>
          </p:cNvSpPr>
          <p:nvPr/>
        </p:nvSpPr>
        <p:spPr bwMode="auto">
          <a:xfrm>
            <a:off x="3119525" y="4276821"/>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94" name="Oval 93"/>
          <p:cNvSpPr/>
          <p:nvPr/>
        </p:nvSpPr>
        <p:spPr>
          <a:xfrm>
            <a:off x="6722533" y="12954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95" name="Freeform 13"/>
          <p:cNvSpPr>
            <a:spLocks noEditPoints="1"/>
          </p:cNvSpPr>
          <p:nvPr/>
        </p:nvSpPr>
        <p:spPr bwMode="auto">
          <a:xfrm>
            <a:off x="6980325" y="1533621"/>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96" name="Oval 95"/>
          <p:cNvSpPr/>
          <p:nvPr/>
        </p:nvSpPr>
        <p:spPr>
          <a:xfrm>
            <a:off x="4893733" y="40386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97" name="Freeform 13"/>
          <p:cNvSpPr>
            <a:spLocks noEditPoints="1"/>
          </p:cNvSpPr>
          <p:nvPr/>
        </p:nvSpPr>
        <p:spPr bwMode="auto">
          <a:xfrm>
            <a:off x="5134592" y="4276821"/>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6" name="Isosceles Triangle 5">
            <a:extLst>
              <a:ext uri="{FF2B5EF4-FFF2-40B4-BE49-F238E27FC236}">
                <a16:creationId xmlns:a16="http://schemas.microsoft.com/office/drawing/2014/main" id="{E6035172-0898-4E17-BC01-FAE6AD937D4C}"/>
              </a:ext>
            </a:extLst>
          </p:cNvPr>
          <p:cNvSpPr/>
          <p:nvPr/>
        </p:nvSpPr>
        <p:spPr>
          <a:xfrm rot="5159696">
            <a:off x="6244067" y="1654604"/>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8" name="Oval 7">
            <a:extLst>
              <a:ext uri="{FF2B5EF4-FFF2-40B4-BE49-F238E27FC236}">
                <a16:creationId xmlns:a16="http://schemas.microsoft.com/office/drawing/2014/main" id="{D7F75B4B-4A8F-4AE1-B812-778E4E155DE7}"/>
              </a:ext>
            </a:extLst>
          </p:cNvPr>
          <p:cNvSpPr/>
          <p:nvPr/>
        </p:nvSpPr>
        <p:spPr>
          <a:xfrm>
            <a:off x="914400" y="4038600"/>
            <a:ext cx="897467" cy="8556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Trebuchet MS"/>
            </a:endParaRPr>
          </a:p>
        </p:txBody>
      </p:sp>
      <p:sp>
        <p:nvSpPr>
          <p:cNvPr id="9" name="Freeform 13">
            <a:extLst>
              <a:ext uri="{FF2B5EF4-FFF2-40B4-BE49-F238E27FC236}">
                <a16:creationId xmlns:a16="http://schemas.microsoft.com/office/drawing/2014/main" id="{D180D378-5D36-4973-A9DE-EEE63936AFC4}"/>
              </a:ext>
            </a:extLst>
          </p:cNvPr>
          <p:cNvSpPr>
            <a:spLocks noEditPoints="1"/>
          </p:cNvSpPr>
          <p:nvPr/>
        </p:nvSpPr>
        <p:spPr bwMode="auto">
          <a:xfrm>
            <a:off x="1172192" y="4276821"/>
            <a:ext cx="406400" cy="371380"/>
          </a:xfrm>
          <a:custGeom>
            <a:avLst/>
            <a:gdLst>
              <a:gd name="T0" fmla="*/ 451503 w 134"/>
              <a:gd name="T1" fmla="*/ 54894 h 118"/>
              <a:gd name="T2" fmla="*/ 410457 w 134"/>
              <a:gd name="T3" fmla="*/ 13724 h 118"/>
              <a:gd name="T4" fmla="*/ 393355 w 134"/>
              <a:gd name="T5" fmla="*/ 13724 h 118"/>
              <a:gd name="T6" fmla="*/ 386514 w 134"/>
              <a:gd name="T7" fmla="*/ 27447 h 118"/>
              <a:gd name="T8" fmla="*/ 379673 w 134"/>
              <a:gd name="T9" fmla="*/ 27447 h 118"/>
              <a:gd name="T10" fmla="*/ 379673 w 134"/>
              <a:gd name="T11" fmla="*/ 27447 h 118"/>
              <a:gd name="T12" fmla="*/ 273638 w 134"/>
              <a:gd name="T13" fmla="*/ 133805 h 118"/>
              <a:gd name="T14" fmla="*/ 266797 w 134"/>
              <a:gd name="T15" fmla="*/ 161252 h 118"/>
              <a:gd name="T16" fmla="*/ 280479 w 134"/>
              <a:gd name="T17" fmla="*/ 171545 h 118"/>
              <a:gd name="T18" fmla="*/ 280479 w 134"/>
              <a:gd name="T19" fmla="*/ 171545 h 118"/>
              <a:gd name="T20" fmla="*/ 280479 w 134"/>
              <a:gd name="T21" fmla="*/ 171545 h 118"/>
              <a:gd name="T22" fmla="*/ 256536 w 134"/>
              <a:gd name="T23" fmla="*/ 195561 h 118"/>
              <a:gd name="T24" fmla="*/ 181285 w 134"/>
              <a:gd name="T25" fmla="*/ 120081 h 118"/>
              <a:gd name="T26" fmla="*/ 157342 w 134"/>
              <a:gd name="T27" fmla="*/ 30878 h 118"/>
              <a:gd name="T28" fmla="*/ 71830 w 134"/>
              <a:gd name="T29" fmla="*/ 6862 h 118"/>
              <a:gd name="T30" fmla="*/ 123137 w 134"/>
              <a:gd name="T31" fmla="*/ 58325 h 118"/>
              <a:gd name="T32" fmla="*/ 109455 w 134"/>
              <a:gd name="T33" fmla="*/ 109789 h 118"/>
              <a:gd name="T34" fmla="*/ 58148 w 134"/>
              <a:gd name="T35" fmla="*/ 123512 h 118"/>
              <a:gd name="T36" fmla="*/ 6841 w 134"/>
              <a:gd name="T37" fmla="*/ 72049 h 118"/>
              <a:gd name="T38" fmla="*/ 30784 w 134"/>
              <a:gd name="T39" fmla="*/ 157821 h 118"/>
              <a:gd name="T40" fmla="*/ 123137 w 134"/>
              <a:gd name="T41" fmla="*/ 181838 h 118"/>
              <a:gd name="T42" fmla="*/ 123137 w 134"/>
              <a:gd name="T43" fmla="*/ 181838 h 118"/>
              <a:gd name="T44" fmla="*/ 198388 w 134"/>
              <a:gd name="T45" fmla="*/ 253886 h 118"/>
              <a:gd name="T46" fmla="*/ 126558 w 134"/>
              <a:gd name="T47" fmla="*/ 325935 h 118"/>
              <a:gd name="T48" fmla="*/ 123137 w 134"/>
              <a:gd name="T49" fmla="*/ 322504 h 118"/>
              <a:gd name="T50" fmla="*/ 102614 w 134"/>
              <a:gd name="T51" fmla="*/ 339659 h 118"/>
              <a:gd name="T52" fmla="*/ 68410 w 134"/>
              <a:gd name="T53" fmla="*/ 391122 h 118"/>
              <a:gd name="T54" fmla="*/ 78671 w 134"/>
              <a:gd name="T55" fmla="*/ 397984 h 118"/>
              <a:gd name="T56" fmla="*/ 129978 w 134"/>
              <a:gd name="T57" fmla="*/ 367106 h 118"/>
              <a:gd name="T58" fmla="*/ 147081 w 134"/>
              <a:gd name="T59" fmla="*/ 346521 h 118"/>
              <a:gd name="T60" fmla="*/ 143660 w 134"/>
              <a:gd name="T61" fmla="*/ 343090 h 118"/>
              <a:gd name="T62" fmla="*/ 212070 w 134"/>
              <a:gd name="T63" fmla="*/ 271041 h 118"/>
              <a:gd name="T64" fmla="*/ 335207 w 134"/>
              <a:gd name="T65" fmla="*/ 391122 h 118"/>
              <a:gd name="T66" fmla="*/ 362571 w 134"/>
              <a:gd name="T67" fmla="*/ 404846 h 118"/>
              <a:gd name="T68" fmla="*/ 393355 w 134"/>
              <a:gd name="T69" fmla="*/ 391122 h 118"/>
              <a:gd name="T70" fmla="*/ 393355 w 134"/>
              <a:gd name="T71" fmla="*/ 332797 h 118"/>
              <a:gd name="T72" fmla="*/ 273638 w 134"/>
              <a:gd name="T73" fmla="*/ 212716 h 118"/>
              <a:gd name="T74" fmla="*/ 297582 w 134"/>
              <a:gd name="T75" fmla="*/ 188699 h 118"/>
              <a:gd name="T76" fmla="*/ 307843 w 134"/>
              <a:gd name="T77" fmla="*/ 198992 h 118"/>
              <a:gd name="T78" fmla="*/ 331786 w 134"/>
              <a:gd name="T79" fmla="*/ 192130 h 118"/>
              <a:gd name="T80" fmla="*/ 434401 w 134"/>
              <a:gd name="T81" fmla="*/ 89203 h 118"/>
              <a:gd name="T82" fmla="*/ 437821 w 134"/>
              <a:gd name="T83" fmla="*/ 85772 h 118"/>
              <a:gd name="T84" fmla="*/ 437821 w 134"/>
              <a:gd name="T85" fmla="*/ 85772 h 118"/>
              <a:gd name="T86" fmla="*/ 441242 w 134"/>
              <a:gd name="T87" fmla="*/ 78911 h 118"/>
              <a:gd name="T88" fmla="*/ 451503 w 134"/>
              <a:gd name="T89" fmla="*/ 75480 h 118"/>
              <a:gd name="T90" fmla="*/ 451503 w 134"/>
              <a:gd name="T91" fmla="*/ 54894 h 118"/>
              <a:gd name="T92" fmla="*/ 369412 w 134"/>
              <a:gd name="T93" fmla="*/ 353383 h 118"/>
              <a:gd name="T94" fmla="*/ 383093 w 134"/>
              <a:gd name="T95" fmla="*/ 370537 h 118"/>
              <a:gd name="T96" fmla="*/ 369412 w 134"/>
              <a:gd name="T97" fmla="*/ 384261 h 118"/>
              <a:gd name="T98" fmla="*/ 352309 w 134"/>
              <a:gd name="T99" fmla="*/ 370537 h 118"/>
              <a:gd name="T100" fmla="*/ 369412 w 134"/>
              <a:gd name="T101" fmla="*/ 353383 h 118"/>
              <a:gd name="T102" fmla="*/ 307843 w 134"/>
              <a:gd name="T103" fmla="*/ 140667 h 118"/>
              <a:gd name="T104" fmla="*/ 301002 w 134"/>
              <a:gd name="T105" fmla="*/ 133805 h 118"/>
              <a:gd name="T106" fmla="*/ 379673 w 134"/>
              <a:gd name="T107" fmla="*/ 54894 h 118"/>
              <a:gd name="T108" fmla="*/ 386514 w 134"/>
              <a:gd name="T109" fmla="*/ 61756 h 118"/>
              <a:gd name="T110" fmla="*/ 307843 w 134"/>
              <a:gd name="T111" fmla="*/ 140667 h 118"/>
              <a:gd name="T112" fmla="*/ 335207 w 134"/>
              <a:gd name="T113" fmla="*/ 164683 h 118"/>
              <a:gd name="T114" fmla="*/ 328366 w 134"/>
              <a:gd name="T115" fmla="*/ 157821 h 118"/>
              <a:gd name="T116" fmla="*/ 403616 w 134"/>
              <a:gd name="T117" fmla="*/ 78911 h 118"/>
              <a:gd name="T118" fmla="*/ 410457 w 134"/>
              <a:gd name="T119" fmla="*/ 85772 h 118"/>
              <a:gd name="T120" fmla="*/ 335207 w 134"/>
              <a:gd name="T121" fmla="*/ 164683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Trebuchet MS"/>
              <a:cs typeface="Arial" charset="0"/>
            </a:endParaRPr>
          </a:p>
        </p:txBody>
      </p:sp>
      <p:sp>
        <p:nvSpPr>
          <p:cNvPr id="10" name="Text Box 10">
            <a:extLst>
              <a:ext uri="{FF2B5EF4-FFF2-40B4-BE49-F238E27FC236}">
                <a16:creationId xmlns:a16="http://schemas.microsoft.com/office/drawing/2014/main" id="{C3C9C27F-9310-40D5-B300-71AB52BEB746}"/>
              </a:ext>
            </a:extLst>
          </p:cNvPr>
          <p:cNvSpPr txBox="1">
            <a:spLocks noChangeArrowheads="1"/>
          </p:cNvSpPr>
          <p:nvPr/>
        </p:nvSpPr>
        <p:spPr bwMode="auto">
          <a:xfrm>
            <a:off x="2782179" y="4851401"/>
            <a:ext cx="1180221" cy="1292662"/>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Paving</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excavation, application of concrete and asphalt surfaces</a:t>
            </a:r>
          </a:p>
        </p:txBody>
      </p:sp>
      <p:sp>
        <p:nvSpPr>
          <p:cNvPr id="12" name="Text Box 10">
            <a:extLst>
              <a:ext uri="{FF2B5EF4-FFF2-40B4-BE49-F238E27FC236}">
                <a16:creationId xmlns:a16="http://schemas.microsoft.com/office/drawing/2014/main" id="{45B218FC-1E5C-4CB1-9B5D-3CFA7D9B4CC8}"/>
              </a:ext>
            </a:extLst>
          </p:cNvPr>
          <p:cNvSpPr txBox="1">
            <a:spLocks noChangeArrowheads="1"/>
          </p:cNvSpPr>
          <p:nvPr/>
        </p:nvSpPr>
        <p:spPr bwMode="auto">
          <a:xfrm>
            <a:off x="4690533" y="4851400"/>
            <a:ext cx="1202267" cy="1979644"/>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Plumbing</a:t>
            </a:r>
          </a:p>
          <a:p>
            <a:pPr algn="ctr" defTabSz="1450940">
              <a:defRPr/>
            </a:pPr>
            <a:r>
              <a:rPr lang="en-US" sz="1200" dirty="0">
                <a:solidFill>
                  <a:srgbClr val="3F3F3F">
                    <a:lumMod val="75000"/>
                  </a:srgbClr>
                </a:solidFill>
                <a:latin typeface="Calibri" pitchFamily="34" charset="0"/>
                <a:ea typeface="Open Sans" pitchFamily="34" charset="0"/>
                <a:cs typeface="Open Sans" pitchFamily="34" charset="0"/>
              </a:rPr>
              <a:t>install water supply, waste water systems, service connections, fixtures…</a:t>
            </a:r>
          </a:p>
          <a:p>
            <a:pPr algn="ctr" defTabSz="1450940">
              <a:lnSpc>
                <a:spcPct val="200000"/>
              </a:lnSpc>
              <a:defRPr/>
            </a:pPr>
            <a:endParaRPr lang="en-US" sz="1200" dirty="0">
              <a:solidFill>
                <a:srgbClr val="3F3F3F">
                  <a:lumMod val="75000"/>
                </a:srgbClr>
              </a:solidFill>
              <a:latin typeface="Calibri" pitchFamily="34" charset="0"/>
              <a:ea typeface="Open Sans" pitchFamily="34" charset="0"/>
              <a:cs typeface="Open Sans" pitchFamily="34" charset="0"/>
            </a:endParaRPr>
          </a:p>
        </p:txBody>
      </p:sp>
    </p:spTree>
    <p:extLst>
      <p:ext uri="{BB962C8B-B14F-4D97-AF65-F5344CB8AC3E}">
        <p14:creationId xmlns:p14="http://schemas.microsoft.com/office/powerpoint/2010/main" val="393327867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18160" y="1397001"/>
            <a:ext cx="801067" cy="812588"/>
          </a:xfrm>
          <a:prstGeom prst="ellipse">
            <a:avLst/>
          </a:prstGeom>
          <a:solidFill>
            <a:srgbClr val="ED773E"/>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9" name="Text Box 10"/>
          <p:cNvSpPr txBox="1">
            <a:spLocks noChangeArrowheads="1"/>
          </p:cNvSpPr>
          <p:nvPr/>
        </p:nvSpPr>
        <p:spPr bwMode="auto">
          <a:xfrm>
            <a:off x="1422400" y="1193801"/>
            <a:ext cx="4165600" cy="1621085"/>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867" b="1" dirty="0">
                <a:solidFill>
                  <a:srgbClr val="ED773E"/>
                </a:solidFill>
                <a:latin typeface="Trebuchet MS"/>
                <a:ea typeface="Open Sans" pitchFamily="34" charset="0"/>
                <a:cs typeface="Open Sans" pitchFamily="34" charset="0"/>
              </a:rPr>
              <a:t>Schedule</a:t>
            </a:r>
          </a:p>
          <a:p>
            <a:pPr defTabSz="1450940">
              <a:defRPr/>
            </a:pPr>
            <a:r>
              <a:rPr lang="en-US" sz="1600" dirty="0">
                <a:solidFill>
                  <a:srgbClr val="3F3F3F">
                    <a:lumMod val="75000"/>
                  </a:srgbClr>
                </a:solidFill>
                <a:latin typeface="Calibri"/>
                <a:ea typeface="Open Sans" pitchFamily="34" charset="0"/>
                <a:cs typeface="Open Sans" pitchFamily="34" charset="0"/>
              </a:rPr>
              <a:t>Mobilize trades contractors at a much quicker pace than the traditional Design-Bid-Build process because we are partnered with pre-qualified contractors. </a:t>
            </a:r>
            <a:endParaRPr lang="en-US" sz="1600" dirty="0">
              <a:solidFill>
                <a:srgbClr val="3F3F3F"/>
              </a:solidFill>
              <a:latin typeface="Trebuchet MS"/>
              <a:ea typeface="Open Sans" pitchFamily="34" charset="0"/>
              <a:cs typeface="Open Sans" pitchFamily="34" charset="0"/>
            </a:endParaRPr>
          </a:p>
        </p:txBody>
      </p:sp>
      <p:sp>
        <p:nvSpPr>
          <p:cNvPr id="10" name="Oval 9"/>
          <p:cNvSpPr/>
          <p:nvPr/>
        </p:nvSpPr>
        <p:spPr>
          <a:xfrm>
            <a:off x="492280" y="2921001"/>
            <a:ext cx="828520" cy="812588"/>
          </a:xfrm>
          <a:prstGeom prst="ellipse">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12" name="Oval 11"/>
          <p:cNvSpPr/>
          <p:nvPr/>
        </p:nvSpPr>
        <p:spPr>
          <a:xfrm>
            <a:off x="5994400" y="2940496"/>
            <a:ext cx="814917" cy="831080"/>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21" name="Text Box 10"/>
          <p:cNvSpPr txBox="1">
            <a:spLocks noChangeArrowheads="1"/>
          </p:cNvSpPr>
          <p:nvPr/>
        </p:nvSpPr>
        <p:spPr bwMode="auto">
          <a:xfrm>
            <a:off x="6908800" y="2768441"/>
            <a:ext cx="4165600" cy="882421"/>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867" b="1" dirty="0">
                <a:solidFill>
                  <a:srgbClr val="A2C851"/>
                </a:solidFill>
                <a:latin typeface="Trebuchet MS"/>
                <a:ea typeface="Open Sans" pitchFamily="34" charset="0"/>
                <a:cs typeface="Open Sans" pitchFamily="34" charset="0"/>
              </a:rPr>
              <a:t>Community Impact</a:t>
            </a:r>
          </a:p>
          <a:p>
            <a:pPr defTabSz="1450940">
              <a:defRPr/>
            </a:pPr>
            <a:r>
              <a:rPr lang="en-US" sz="1600" dirty="0">
                <a:solidFill>
                  <a:srgbClr val="3F3F3F">
                    <a:lumMod val="75000"/>
                  </a:srgbClr>
                </a:solidFill>
                <a:latin typeface="Calibri"/>
                <a:ea typeface="Open Sans" pitchFamily="34" charset="0"/>
                <a:cs typeface="Open Sans" pitchFamily="34" charset="0"/>
              </a:rPr>
              <a:t>Move the local economy $’s.</a:t>
            </a:r>
            <a:endParaRPr lang="en-US" sz="1600" dirty="0">
              <a:solidFill>
                <a:srgbClr val="3F3F3F">
                  <a:lumMod val="75000"/>
                </a:srgbClr>
              </a:solidFill>
              <a:latin typeface="Trebuchet MS"/>
              <a:ea typeface="Open Sans" pitchFamily="34" charset="0"/>
              <a:cs typeface="Open Sans" pitchFamily="34" charset="0"/>
            </a:endParaRPr>
          </a:p>
        </p:txBody>
      </p:sp>
      <p:sp>
        <p:nvSpPr>
          <p:cNvPr id="22" name="Text Box 10"/>
          <p:cNvSpPr txBox="1">
            <a:spLocks noChangeArrowheads="1"/>
          </p:cNvSpPr>
          <p:nvPr/>
        </p:nvSpPr>
        <p:spPr bwMode="auto">
          <a:xfrm>
            <a:off x="1424517" y="2756198"/>
            <a:ext cx="4163483" cy="1867306"/>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867" b="1" dirty="0">
                <a:solidFill>
                  <a:srgbClr val="4BB5C3"/>
                </a:solidFill>
                <a:latin typeface="Trebuchet MS"/>
                <a:ea typeface="Open Sans" pitchFamily="34" charset="0"/>
                <a:cs typeface="Open Sans" pitchFamily="34" charset="0"/>
              </a:rPr>
              <a:t>Small Business Opportunities</a:t>
            </a:r>
          </a:p>
          <a:p>
            <a:pPr defTabSz="1450940">
              <a:defRPr/>
            </a:pPr>
            <a:r>
              <a:rPr lang="en-US" sz="1600" dirty="0">
                <a:solidFill>
                  <a:srgbClr val="3F3F3F">
                    <a:lumMod val="75000"/>
                  </a:srgbClr>
                </a:solidFill>
                <a:latin typeface="Calibri"/>
                <a:ea typeface="Open Sans" pitchFamily="34" charset="0"/>
                <a:cs typeface="Open Sans" pitchFamily="34" charset="0"/>
              </a:rPr>
              <a:t>Gives the small contractor the ability to do business directly with the Airport Authority that they might not otherwise achieve.  Only competing against those in your specific trade not the county.</a:t>
            </a:r>
            <a:endParaRPr lang="en-US" sz="1600" dirty="0">
              <a:solidFill>
                <a:srgbClr val="3F3F3F">
                  <a:lumMod val="75000"/>
                </a:srgbClr>
              </a:solidFill>
              <a:latin typeface="Trebuchet MS"/>
              <a:ea typeface="Open Sans" pitchFamily="34" charset="0"/>
              <a:cs typeface="Open Sans" pitchFamily="34" charset="0"/>
            </a:endParaRPr>
          </a:p>
        </p:txBody>
      </p:sp>
      <p:sp>
        <p:nvSpPr>
          <p:cNvPr id="24" name="Text Box 10"/>
          <p:cNvSpPr txBox="1">
            <a:spLocks noChangeArrowheads="1"/>
          </p:cNvSpPr>
          <p:nvPr/>
        </p:nvSpPr>
        <p:spPr bwMode="auto">
          <a:xfrm>
            <a:off x="1424517" y="4551244"/>
            <a:ext cx="4163483" cy="1374864"/>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867" b="1" dirty="0">
                <a:solidFill>
                  <a:srgbClr val="05A5E5"/>
                </a:solidFill>
                <a:latin typeface="Trebuchet MS"/>
                <a:ea typeface="Open Sans" pitchFamily="34" charset="0"/>
                <a:cs typeface="Open Sans" pitchFamily="34" charset="0"/>
              </a:rPr>
              <a:t>Familiarity and Continuity</a:t>
            </a:r>
          </a:p>
          <a:p>
            <a:pPr defTabSz="1450940">
              <a:defRPr/>
            </a:pPr>
            <a:r>
              <a:rPr lang="en-US" sz="1600" dirty="0">
                <a:solidFill>
                  <a:srgbClr val="3F3F3F">
                    <a:lumMod val="75000"/>
                  </a:srgbClr>
                </a:solidFill>
                <a:latin typeface="Calibri" pitchFamily="34" charset="0"/>
                <a:ea typeface="Open Sans" pitchFamily="34" charset="0"/>
                <a:cs typeface="Open Sans" pitchFamily="34" charset="0"/>
              </a:rPr>
              <a:t>Employ the continuous use of contractors familiar with the processes and protocols of the industry and facilities. </a:t>
            </a:r>
            <a:endParaRPr lang="en-US" sz="1600" dirty="0">
              <a:solidFill>
                <a:srgbClr val="3F3F3F">
                  <a:lumMod val="75000"/>
                </a:srgbClr>
              </a:solidFill>
              <a:latin typeface="Trebuchet MS"/>
              <a:ea typeface="Open Sans" pitchFamily="34" charset="0"/>
              <a:cs typeface="Open Sans" pitchFamily="34" charset="0"/>
            </a:endParaRPr>
          </a:p>
        </p:txBody>
      </p:sp>
      <p:sp>
        <p:nvSpPr>
          <p:cNvPr id="25" name="Oval 24"/>
          <p:cNvSpPr/>
          <p:nvPr/>
        </p:nvSpPr>
        <p:spPr>
          <a:xfrm>
            <a:off x="5994401" y="1397000"/>
            <a:ext cx="817033" cy="769163"/>
          </a:xfrm>
          <a:prstGeom prst="ellipse">
            <a:avLst/>
          </a:prstGeom>
          <a:solidFill>
            <a:srgbClr val="0E7FB7"/>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28" name="Text Box 10"/>
          <p:cNvSpPr txBox="1">
            <a:spLocks noChangeArrowheads="1"/>
          </p:cNvSpPr>
          <p:nvPr/>
        </p:nvSpPr>
        <p:spPr bwMode="auto">
          <a:xfrm>
            <a:off x="6908800" y="1193800"/>
            <a:ext cx="4163483" cy="1374864"/>
          </a:xfrm>
          <a:prstGeom prst="rect">
            <a:avLst/>
          </a:prstGeom>
          <a:noFill/>
          <a:ln w="9525">
            <a:noFill/>
            <a:miter lim="800000"/>
            <a:headEnd/>
            <a:tailEnd/>
          </a:ln>
        </p:spPr>
        <p:txBody>
          <a:bodyPr wrap="square" lIns="60960" tIns="30480" rIns="60960" bIns="30480">
            <a:spAutoFit/>
          </a:bodyPr>
          <a:lstStyle/>
          <a:p>
            <a:pPr defTabSz="1450940">
              <a:lnSpc>
                <a:spcPct val="200000"/>
              </a:lnSpc>
              <a:defRPr/>
            </a:pPr>
            <a:r>
              <a:rPr lang="en-US" sz="1867" b="1" dirty="0">
                <a:solidFill>
                  <a:srgbClr val="0E7FB7"/>
                </a:solidFill>
                <a:latin typeface="Trebuchet MS"/>
                <a:ea typeface="Open Sans" pitchFamily="34" charset="0"/>
                <a:cs typeface="Open Sans" pitchFamily="34" charset="0"/>
              </a:rPr>
              <a:t>Documents</a:t>
            </a:r>
          </a:p>
          <a:p>
            <a:pPr defTabSz="1450940">
              <a:defRPr/>
            </a:pPr>
            <a:r>
              <a:rPr lang="en-US" sz="1600" dirty="0">
                <a:solidFill>
                  <a:srgbClr val="3F3F3F"/>
                </a:solidFill>
                <a:latin typeface="Calibri" pitchFamily="34" charset="0"/>
                <a:cs typeface="Arial" charset="0"/>
              </a:rPr>
              <a:t>The streamlined acquisition process and design documents eliminate the need for lengthy and repetitive contract documents. </a:t>
            </a:r>
            <a:endParaRPr lang="en-US" sz="1600" dirty="0">
              <a:solidFill>
                <a:srgbClr val="3F3F3F">
                  <a:lumMod val="75000"/>
                </a:srgbClr>
              </a:solidFill>
              <a:latin typeface="Trebuchet MS"/>
              <a:ea typeface="Open Sans" pitchFamily="34" charset="0"/>
              <a:cs typeface="Open Sans" pitchFamily="34" charset="0"/>
            </a:endParaRPr>
          </a:p>
        </p:txBody>
      </p:sp>
      <p:grpSp>
        <p:nvGrpSpPr>
          <p:cNvPr id="45" name="Group 44"/>
          <p:cNvGrpSpPr/>
          <p:nvPr/>
        </p:nvGrpSpPr>
        <p:grpSpPr>
          <a:xfrm>
            <a:off x="758387" y="3124201"/>
            <a:ext cx="314715" cy="353815"/>
            <a:chOff x="4050595" y="5617471"/>
            <a:chExt cx="722133" cy="811850"/>
          </a:xfrm>
          <a:solidFill>
            <a:schemeClr val="bg1"/>
          </a:solidFill>
        </p:grpSpPr>
        <p:sp>
          <p:nvSpPr>
            <p:cNvPr id="46" name="Freeform 53"/>
            <p:cNvSpPr>
              <a:spLocks/>
            </p:cNvSpPr>
            <p:nvPr/>
          </p:nvSpPr>
          <p:spPr bwMode="auto">
            <a:xfrm>
              <a:off x="4050595" y="6034142"/>
              <a:ext cx="722133" cy="395179"/>
            </a:xfrm>
            <a:custGeom>
              <a:avLst/>
              <a:gdLst>
                <a:gd name="T0" fmla="*/ 255 w 280"/>
                <a:gd name="T1" fmla="*/ 48 h 186"/>
                <a:gd name="T2" fmla="*/ 203 w 280"/>
                <a:gd name="T3" fmla="*/ 17 h 186"/>
                <a:gd name="T4" fmla="*/ 179 w 280"/>
                <a:gd name="T5" fmla="*/ 0 h 186"/>
                <a:gd name="T6" fmla="*/ 95 w 280"/>
                <a:gd name="T7" fmla="*/ 0 h 186"/>
                <a:gd name="T8" fmla="*/ 43 w 280"/>
                <a:gd name="T9" fmla="*/ 28 h 186"/>
                <a:gd name="T10" fmla="*/ 23 w 280"/>
                <a:gd name="T11" fmla="*/ 41 h 186"/>
                <a:gd name="T12" fmla="*/ 0 w 280"/>
                <a:gd name="T13" fmla="*/ 142 h 186"/>
                <a:gd name="T14" fmla="*/ 7 w 280"/>
                <a:gd name="T15" fmla="*/ 159 h 186"/>
                <a:gd name="T16" fmla="*/ 131 w 280"/>
                <a:gd name="T17" fmla="*/ 185 h 186"/>
                <a:gd name="T18" fmla="*/ 266 w 280"/>
                <a:gd name="T19" fmla="*/ 163 h 186"/>
                <a:gd name="T20" fmla="*/ 274 w 280"/>
                <a:gd name="T21" fmla="*/ 153 h 186"/>
                <a:gd name="T22" fmla="*/ 255 w 280"/>
                <a:gd name="T23" fmla="*/ 4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86">
                  <a:moveTo>
                    <a:pt x="255" y="48"/>
                  </a:moveTo>
                  <a:cubicBezTo>
                    <a:pt x="248" y="31"/>
                    <a:pt x="203" y="17"/>
                    <a:pt x="203" y="17"/>
                  </a:cubicBezTo>
                  <a:cubicBezTo>
                    <a:pt x="179" y="8"/>
                    <a:pt x="179" y="0"/>
                    <a:pt x="179" y="0"/>
                  </a:cubicBezTo>
                  <a:cubicBezTo>
                    <a:pt x="131" y="93"/>
                    <a:pt x="95" y="0"/>
                    <a:pt x="95" y="0"/>
                  </a:cubicBezTo>
                  <a:cubicBezTo>
                    <a:pt x="92" y="13"/>
                    <a:pt x="43" y="28"/>
                    <a:pt x="43" y="28"/>
                  </a:cubicBezTo>
                  <a:cubicBezTo>
                    <a:pt x="29" y="33"/>
                    <a:pt x="23" y="41"/>
                    <a:pt x="23" y="41"/>
                  </a:cubicBezTo>
                  <a:cubicBezTo>
                    <a:pt x="2" y="72"/>
                    <a:pt x="0" y="142"/>
                    <a:pt x="0" y="142"/>
                  </a:cubicBezTo>
                  <a:cubicBezTo>
                    <a:pt x="0" y="158"/>
                    <a:pt x="7" y="159"/>
                    <a:pt x="7" y="159"/>
                  </a:cubicBezTo>
                  <a:cubicBezTo>
                    <a:pt x="55" y="181"/>
                    <a:pt x="131" y="185"/>
                    <a:pt x="131" y="185"/>
                  </a:cubicBezTo>
                  <a:cubicBezTo>
                    <a:pt x="209" y="186"/>
                    <a:pt x="266" y="163"/>
                    <a:pt x="266" y="163"/>
                  </a:cubicBezTo>
                  <a:cubicBezTo>
                    <a:pt x="274" y="158"/>
                    <a:pt x="274" y="153"/>
                    <a:pt x="274" y="153"/>
                  </a:cubicBezTo>
                  <a:cubicBezTo>
                    <a:pt x="280" y="104"/>
                    <a:pt x="255" y="48"/>
                    <a:pt x="25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47" name="Freeform 54"/>
            <p:cNvSpPr>
              <a:spLocks noEditPoints="1"/>
            </p:cNvSpPr>
            <p:nvPr/>
          </p:nvSpPr>
          <p:spPr bwMode="auto">
            <a:xfrm>
              <a:off x="4252009" y="5617471"/>
              <a:ext cx="348055" cy="392496"/>
            </a:xfrm>
            <a:custGeom>
              <a:avLst/>
              <a:gdLst>
                <a:gd name="T0" fmla="*/ 12 w 135"/>
                <a:gd name="T1" fmla="*/ 124 h 185"/>
                <a:gd name="T2" fmla="*/ 64 w 135"/>
                <a:gd name="T3" fmla="*/ 185 h 185"/>
                <a:gd name="T4" fmla="*/ 121 w 135"/>
                <a:gd name="T5" fmla="*/ 124 h 185"/>
                <a:gd name="T6" fmla="*/ 126 w 135"/>
                <a:gd name="T7" fmla="*/ 114 h 185"/>
                <a:gd name="T8" fmla="*/ 124 w 135"/>
                <a:gd name="T9" fmla="*/ 96 h 185"/>
                <a:gd name="T10" fmla="*/ 118 w 135"/>
                <a:gd name="T11" fmla="*/ 38 h 185"/>
                <a:gd name="T12" fmla="*/ 91 w 135"/>
                <a:gd name="T13" fmla="*/ 21 h 185"/>
                <a:gd name="T14" fmla="*/ 89 w 135"/>
                <a:gd name="T15" fmla="*/ 19 h 185"/>
                <a:gd name="T16" fmla="*/ 90 w 135"/>
                <a:gd name="T17" fmla="*/ 21 h 185"/>
                <a:gd name="T18" fmla="*/ 86 w 135"/>
                <a:gd name="T19" fmla="*/ 20 h 185"/>
                <a:gd name="T20" fmla="*/ 83 w 135"/>
                <a:gd name="T21" fmla="*/ 17 h 185"/>
                <a:gd name="T22" fmla="*/ 85 w 135"/>
                <a:gd name="T23" fmla="*/ 20 h 185"/>
                <a:gd name="T24" fmla="*/ 84 w 135"/>
                <a:gd name="T25" fmla="*/ 19 h 185"/>
                <a:gd name="T26" fmla="*/ 81 w 135"/>
                <a:gd name="T27" fmla="*/ 15 h 185"/>
                <a:gd name="T28" fmla="*/ 82 w 135"/>
                <a:gd name="T29" fmla="*/ 18 h 185"/>
                <a:gd name="T30" fmla="*/ 71 w 135"/>
                <a:gd name="T31" fmla="*/ 3 h 185"/>
                <a:gd name="T32" fmla="*/ 64 w 135"/>
                <a:gd name="T33" fmla="*/ 8 h 185"/>
                <a:gd name="T34" fmla="*/ 70 w 135"/>
                <a:gd name="T35" fmla="*/ 0 h 185"/>
                <a:gd name="T36" fmla="*/ 64 w 135"/>
                <a:gd name="T37" fmla="*/ 5 h 185"/>
                <a:gd name="T38" fmla="*/ 55 w 135"/>
                <a:gd name="T39" fmla="*/ 15 h 185"/>
                <a:gd name="T40" fmla="*/ 54 w 135"/>
                <a:gd name="T41" fmla="*/ 14 h 185"/>
                <a:gd name="T42" fmla="*/ 57 w 135"/>
                <a:gd name="T43" fmla="*/ 9 h 185"/>
                <a:gd name="T44" fmla="*/ 53 w 135"/>
                <a:gd name="T45" fmla="*/ 14 h 185"/>
                <a:gd name="T46" fmla="*/ 50 w 135"/>
                <a:gd name="T47" fmla="*/ 13 h 185"/>
                <a:gd name="T48" fmla="*/ 54 w 135"/>
                <a:gd name="T49" fmla="*/ 7 h 185"/>
                <a:gd name="T50" fmla="*/ 50 w 135"/>
                <a:gd name="T51" fmla="*/ 11 h 185"/>
                <a:gd name="T52" fmla="*/ 44 w 135"/>
                <a:gd name="T53" fmla="*/ 13 h 185"/>
                <a:gd name="T54" fmla="*/ 8 w 135"/>
                <a:gd name="T55" fmla="*/ 51 h 185"/>
                <a:gd name="T56" fmla="*/ 9 w 135"/>
                <a:gd name="T57" fmla="*/ 96 h 185"/>
                <a:gd name="T58" fmla="*/ 7 w 135"/>
                <a:gd name="T59" fmla="*/ 114 h 185"/>
                <a:gd name="T60" fmla="*/ 12 w 135"/>
                <a:gd name="T61" fmla="*/ 124 h 185"/>
                <a:gd name="T62" fmla="*/ 11 w 135"/>
                <a:gd name="T63" fmla="*/ 112 h 185"/>
                <a:gd name="T64" fmla="*/ 11 w 135"/>
                <a:gd name="T65" fmla="*/ 112 h 185"/>
                <a:gd name="T66" fmla="*/ 63 w 135"/>
                <a:gd name="T67" fmla="*/ 6 h 185"/>
                <a:gd name="T68" fmla="*/ 60 w 135"/>
                <a:gd name="T69" fmla="*/ 13 h 185"/>
                <a:gd name="T70" fmla="*/ 59 w 135"/>
                <a:gd name="T71" fmla="*/ 13 h 185"/>
                <a:gd name="T72" fmla="*/ 63 w 135"/>
                <a:gd name="T73" fmla="*/ 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85">
                  <a:moveTo>
                    <a:pt x="12" y="124"/>
                  </a:moveTo>
                  <a:cubicBezTo>
                    <a:pt x="15" y="154"/>
                    <a:pt x="41" y="185"/>
                    <a:pt x="64" y="185"/>
                  </a:cubicBezTo>
                  <a:cubicBezTo>
                    <a:pt x="91" y="185"/>
                    <a:pt x="117" y="152"/>
                    <a:pt x="121" y="124"/>
                  </a:cubicBezTo>
                  <a:cubicBezTo>
                    <a:pt x="122" y="123"/>
                    <a:pt x="125" y="120"/>
                    <a:pt x="126" y="114"/>
                  </a:cubicBezTo>
                  <a:cubicBezTo>
                    <a:pt x="126" y="114"/>
                    <a:pt x="131" y="94"/>
                    <a:pt x="124" y="96"/>
                  </a:cubicBezTo>
                  <a:cubicBezTo>
                    <a:pt x="127" y="88"/>
                    <a:pt x="135" y="57"/>
                    <a:pt x="118" y="38"/>
                  </a:cubicBezTo>
                  <a:cubicBezTo>
                    <a:pt x="118" y="38"/>
                    <a:pt x="110" y="27"/>
                    <a:pt x="91" y="21"/>
                  </a:cubicBezTo>
                  <a:cubicBezTo>
                    <a:pt x="90" y="21"/>
                    <a:pt x="90" y="20"/>
                    <a:pt x="89" y="19"/>
                  </a:cubicBezTo>
                  <a:cubicBezTo>
                    <a:pt x="89" y="19"/>
                    <a:pt x="89" y="20"/>
                    <a:pt x="90" y="21"/>
                  </a:cubicBezTo>
                  <a:cubicBezTo>
                    <a:pt x="89" y="21"/>
                    <a:pt x="88" y="20"/>
                    <a:pt x="86" y="20"/>
                  </a:cubicBezTo>
                  <a:cubicBezTo>
                    <a:pt x="85" y="19"/>
                    <a:pt x="84" y="18"/>
                    <a:pt x="83" y="17"/>
                  </a:cubicBezTo>
                  <a:cubicBezTo>
                    <a:pt x="83" y="17"/>
                    <a:pt x="84" y="18"/>
                    <a:pt x="85" y="20"/>
                  </a:cubicBezTo>
                  <a:cubicBezTo>
                    <a:pt x="85" y="20"/>
                    <a:pt x="84" y="19"/>
                    <a:pt x="84" y="19"/>
                  </a:cubicBezTo>
                  <a:cubicBezTo>
                    <a:pt x="83" y="18"/>
                    <a:pt x="82" y="17"/>
                    <a:pt x="81" y="15"/>
                  </a:cubicBezTo>
                  <a:cubicBezTo>
                    <a:pt x="81" y="15"/>
                    <a:pt x="81" y="16"/>
                    <a:pt x="82" y="18"/>
                  </a:cubicBezTo>
                  <a:cubicBezTo>
                    <a:pt x="78" y="15"/>
                    <a:pt x="71" y="9"/>
                    <a:pt x="71" y="3"/>
                  </a:cubicBezTo>
                  <a:cubicBezTo>
                    <a:pt x="71" y="3"/>
                    <a:pt x="67" y="5"/>
                    <a:pt x="64" y="8"/>
                  </a:cubicBezTo>
                  <a:cubicBezTo>
                    <a:pt x="65" y="5"/>
                    <a:pt x="67" y="2"/>
                    <a:pt x="70" y="0"/>
                  </a:cubicBezTo>
                  <a:cubicBezTo>
                    <a:pt x="70" y="0"/>
                    <a:pt x="67" y="1"/>
                    <a:pt x="64" y="5"/>
                  </a:cubicBezTo>
                  <a:cubicBezTo>
                    <a:pt x="62" y="6"/>
                    <a:pt x="57" y="9"/>
                    <a:pt x="55" y="15"/>
                  </a:cubicBezTo>
                  <a:cubicBezTo>
                    <a:pt x="54" y="14"/>
                    <a:pt x="54" y="14"/>
                    <a:pt x="54" y="14"/>
                  </a:cubicBezTo>
                  <a:cubicBezTo>
                    <a:pt x="55" y="13"/>
                    <a:pt x="56" y="11"/>
                    <a:pt x="57" y="9"/>
                  </a:cubicBezTo>
                  <a:cubicBezTo>
                    <a:pt x="57" y="9"/>
                    <a:pt x="55" y="11"/>
                    <a:pt x="53" y="14"/>
                  </a:cubicBezTo>
                  <a:cubicBezTo>
                    <a:pt x="50" y="13"/>
                    <a:pt x="50" y="13"/>
                    <a:pt x="50" y="13"/>
                  </a:cubicBezTo>
                  <a:cubicBezTo>
                    <a:pt x="51" y="11"/>
                    <a:pt x="52" y="9"/>
                    <a:pt x="54" y="7"/>
                  </a:cubicBezTo>
                  <a:cubicBezTo>
                    <a:pt x="54" y="7"/>
                    <a:pt x="52" y="9"/>
                    <a:pt x="50" y="11"/>
                  </a:cubicBezTo>
                  <a:cubicBezTo>
                    <a:pt x="51" y="9"/>
                    <a:pt x="51" y="6"/>
                    <a:pt x="44" y="13"/>
                  </a:cubicBezTo>
                  <a:cubicBezTo>
                    <a:pt x="44" y="13"/>
                    <a:pt x="16" y="26"/>
                    <a:pt x="8" y="51"/>
                  </a:cubicBezTo>
                  <a:cubicBezTo>
                    <a:pt x="8" y="51"/>
                    <a:pt x="3" y="62"/>
                    <a:pt x="9" y="96"/>
                  </a:cubicBezTo>
                  <a:cubicBezTo>
                    <a:pt x="0" y="92"/>
                    <a:pt x="7" y="114"/>
                    <a:pt x="7" y="114"/>
                  </a:cubicBezTo>
                  <a:cubicBezTo>
                    <a:pt x="8" y="120"/>
                    <a:pt x="10" y="123"/>
                    <a:pt x="12" y="124"/>
                  </a:cubicBezTo>
                  <a:close/>
                  <a:moveTo>
                    <a:pt x="11" y="112"/>
                  </a:moveTo>
                  <a:cubicBezTo>
                    <a:pt x="11" y="112"/>
                    <a:pt x="11" y="112"/>
                    <a:pt x="11" y="112"/>
                  </a:cubicBezTo>
                  <a:close/>
                  <a:moveTo>
                    <a:pt x="63" y="6"/>
                  </a:moveTo>
                  <a:cubicBezTo>
                    <a:pt x="62" y="8"/>
                    <a:pt x="60" y="10"/>
                    <a:pt x="60" y="13"/>
                  </a:cubicBezTo>
                  <a:cubicBezTo>
                    <a:pt x="59" y="13"/>
                    <a:pt x="59" y="13"/>
                    <a:pt x="59" y="13"/>
                  </a:cubicBezTo>
                  <a:cubicBezTo>
                    <a:pt x="60" y="10"/>
                    <a:pt x="61" y="8"/>
                    <a:pt x="6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56" name="Freeform 67"/>
          <p:cNvSpPr>
            <a:spLocks noEditPoints="1"/>
          </p:cNvSpPr>
          <p:nvPr/>
        </p:nvSpPr>
        <p:spPr bwMode="auto">
          <a:xfrm>
            <a:off x="6246862" y="1557930"/>
            <a:ext cx="307879" cy="455125"/>
          </a:xfrm>
          <a:custGeom>
            <a:avLst/>
            <a:gdLst>
              <a:gd name="T0" fmla="*/ 0 w 376"/>
              <a:gd name="T1" fmla="*/ 0 h 499"/>
              <a:gd name="T2" fmla="*/ 0 w 376"/>
              <a:gd name="T3" fmla="*/ 379790 h 499"/>
              <a:gd name="T4" fmla="*/ 213869 w 376"/>
              <a:gd name="T5" fmla="*/ 379790 h 499"/>
              <a:gd name="T6" fmla="*/ 286173 w 376"/>
              <a:gd name="T7" fmla="*/ 299874 h 499"/>
              <a:gd name="T8" fmla="*/ 286173 w 376"/>
              <a:gd name="T9" fmla="*/ 0 h 499"/>
              <a:gd name="T10" fmla="*/ 0 w 376"/>
              <a:gd name="T11" fmla="*/ 0 h 499"/>
              <a:gd name="T12" fmla="*/ 23594 w 376"/>
              <a:gd name="T13" fmla="*/ 356957 h 499"/>
              <a:gd name="T14" fmla="*/ 23594 w 376"/>
              <a:gd name="T15" fmla="*/ 21311 h 499"/>
              <a:gd name="T16" fmla="*/ 261818 w 376"/>
              <a:gd name="T17" fmla="*/ 21311 h 499"/>
              <a:gd name="T18" fmla="*/ 261818 w 376"/>
              <a:gd name="T19" fmla="*/ 273236 h 499"/>
              <a:gd name="T20" fmla="*/ 191797 w 376"/>
              <a:gd name="T21" fmla="*/ 273236 h 499"/>
              <a:gd name="T22" fmla="*/ 191797 w 376"/>
              <a:gd name="T23" fmla="*/ 356957 h 499"/>
              <a:gd name="T24" fmla="*/ 23594 w 376"/>
              <a:gd name="T25" fmla="*/ 356957 h 4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6" h="499">
                <a:moveTo>
                  <a:pt x="0" y="0"/>
                </a:moveTo>
                <a:lnTo>
                  <a:pt x="0" y="499"/>
                </a:lnTo>
                <a:lnTo>
                  <a:pt x="281" y="499"/>
                </a:lnTo>
                <a:lnTo>
                  <a:pt x="376" y="394"/>
                </a:lnTo>
                <a:lnTo>
                  <a:pt x="376" y="0"/>
                </a:lnTo>
                <a:lnTo>
                  <a:pt x="0" y="0"/>
                </a:lnTo>
                <a:close/>
                <a:moveTo>
                  <a:pt x="31" y="469"/>
                </a:moveTo>
                <a:lnTo>
                  <a:pt x="31" y="28"/>
                </a:lnTo>
                <a:lnTo>
                  <a:pt x="344" y="28"/>
                </a:lnTo>
                <a:lnTo>
                  <a:pt x="344" y="359"/>
                </a:lnTo>
                <a:lnTo>
                  <a:pt x="252" y="359"/>
                </a:lnTo>
                <a:lnTo>
                  <a:pt x="252" y="469"/>
                </a:lnTo>
                <a:lnTo>
                  <a:pt x="31" y="4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2400">
              <a:solidFill>
                <a:srgbClr val="3F3F3F"/>
              </a:solidFill>
              <a:latin typeface="Calibri" pitchFamily="34" charset="0"/>
              <a:cs typeface="Arial" charset="0"/>
            </a:endParaRPr>
          </a:p>
        </p:txBody>
      </p:sp>
      <p:sp>
        <p:nvSpPr>
          <p:cNvPr id="2" name="Title 1"/>
          <p:cNvSpPr>
            <a:spLocks noGrp="1"/>
          </p:cNvSpPr>
          <p:nvPr>
            <p:ph type="title"/>
          </p:nvPr>
        </p:nvSpPr>
        <p:spPr/>
        <p:txBody>
          <a:bodyPr/>
          <a:lstStyle/>
          <a:p>
            <a:r>
              <a:rPr lang="en-US" dirty="0"/>
              <a:t>Ready Service Contractors Make Sense</a:t>
            </a:r>
          </a:p>
        </p:txBody>
      </p:sp>
      <p:sp>
        <p:nvSpPr>
          <p:cNvPr id="3" name="Slide Number Placeholder 2"/>
          <p:cNvSpPr>
            <a:spLocks noGrp="1"/>
          </p:cNvSpPr>
          <p:nvPr>
            <p:ph type="sldNum" sz="quarter" idx="12"/>
          </p:nvPr>
        </p:nvSpPr>
        <p:spPr/>
        <p:txBody>
          <a:bodyPr/>
          <a:lstStyle/>
          <a:p>
            <a:pPr defTabSz="1219170">
              <a:defRPr/>
            </a:pPr>
            <a:fld id="{1877D0C5-A413-4E9B-9383-9D55681DF46B}" type="slidenum">
              <a:rPr lang="en-US">
                <a:solidFill>
                  <a:prstClr val="white">
                    <a:lumMod val="50000"/>
                  </a:prstClr>
                </a:solidFill>
                <a:latin typeface="Calibri"/>
              </a:rPr>
              <a:pPr defTabSz="1219170">
                <a:defRPr/>
              </a:pPr>
              <a:t>86</a:t>
            </a:fld>
            <a:endParaRPr lang="en-US">
              <a:solidFill>
                <a:prstClr val="white">
                  <a:lumMod val="50000"/>
                </a:prstClr>
              </a:solidFill>
              <a:latin typeface="Calibri"/>
            </a:endParaRPr>
          </a:p>
        </p:txBody>
      </p:sp>
      <p:grpSp>
        <p:nvGrpSpPr>
          <p:cNvPr id="29" name="Group 28"/>
          <p:cNvGrpSpPr/>
          <p:nvPr/>
        </p:nvGrpSpPr>
        <p:grpSpPr>
          <a:xfrm>
            <a:off x="609601" y="1474355"/>
            <a:ext cx="638129" cy="633845"/>
            <a:chOff x="3590331" y="-719780"/>
            <a:chExt cx="1901825" cy="1890712"/>
          </a:xfrm>
          <a:solidFill>
            <a:schemeClr val="bg1"/>
          </a:solidFill>
        </p:grpSpPr>
        <p:sp>
          <p:nvSpPr>
            <p:cNvPr id="30" name="Freeform 30"/>
            <p:cNvSpPr>
              <a:spLocks noEditPoints="1"/>
            </p:cNvSpPr>
            <p:nvPr/>
          </p:nvSpPr>
          <p:spPr bwMode="auto">
            <a:xfrm>
              <a:off x="3590331" y="-719780"/>
              <a:ext cx="1901825" cy="1890712"/>
            </a:xfrm>
            <a:custGeom>
              <a:avLst/>
              <a:gdLst>
                <a:gd name="T0" fmla="*/ 275 w 550"/>
                <a:gd name="T1" fmla="*/ 0 h 549"/>
                <a:gd name="T2" fmla="*/ 0 w 550"/>
                <a:gd name="T3" fmla="*/ 274 h 549"/>
                <a:gd name="T4" fmla="*/ 275 w 550"/>
                <a:gd name="T5" fmla="*/ 549 h 549"/>
                <a:gd name="T6" fmla="*/ 550 w 550"/>
                <a:gd name="T7" fmla="*/ 274 h 549"/>
                <a:gd name="T8" fmla="*/ 275 w 550"/>
                <a:gd name="T9" fmla="*/ 0 h 549"/>
                <a:gd name="T10" fmla="*/ 287 w 550"/>
                <a:gd name="T11" fmla="*/ 504 h 549"/>
                <a:gd name="T12" fmla="*/ 287 w 550"/>
                <a:gd name="T13" fmla="*/ 463 h 549"/>
                <a:gd name="T14" fmla="*/ 275 w 550"/>
                <a:gd name="T15" fmla="*/ 451 h 549"/>
                <a:gd name="T16" fmla="*/ 264 w 550"/>
                <a:gd name="T17" fmla="*/ 463 h 549"/>
                <a:gd name="T18" fmla="*/ 264 w 550"/>
                <a:gd name="T19" fmla="*/ 504 h 549"/>
                <a:gd name="T20" fmla="*/ 46 w 550"/>
                <a:gd name="T21" fmla="*/ 286 h 549"/>
                <a:gd name="T22" fmla="*/ 85 w 550"/>
                <a:gd name="T23" fmla="*/ 286 h 549"/>
                <a:gd name="T24" fmla="*/ 97 w 550"/>
                <a:gd name="T25" fmla="*/ 274 h 549"/>
                <a:gd name="T26" fmla="*/ 85 w 550"/>
                <a:gd name="T27" fmla="*/ 263 h 549"/>
                <a:gd name="T28" fmla="*/ 46 w 550"/>
                <a:gd name="T29" fmla="*/ 263 h 549"/>
                <a:gd name="T30" fmla="*/ 264 w 550"/>
                <a:gd name="T31" fmla="*/ 45 h 549"/>
                <a:gd name="T32" fmla="*/ 264 w 550"/>
                <a:gd name="T33" fmla="*/ 46 h 549"/>
                <a:gd name="T34" fmla="*/ 264 w 550"/>
                <a:gd name="T35" fmla="*/ 89 h 549"/>
                <a:gd name="T36" fmla="*/ 275 w 550"/>
                <a:gd name="T37" fmla="*/ 100 h 549"/>
                <a:gd name="T38" fmla="*/ 287 w 550"/>
                <a:gd name="T39" fmla="*/ 89 h 549"/>
                <a:gd name="T40" fmla="*/ 287 w 550"/>
                <a:gd name="T41" fmla="*/ 46 h 549"/>
                <a:gd name="T42" fmla="*/ 287 w 550"/>
                <a:gd name="T43" fmla="*/ 45 h 549"/>
                <a:gd name="T44" fmla="*/ 504 w 550"/>
                <a:gd name="T45" fmla="*/ 263 h 549"/>
                <a:gd name="T46" fmla="*/ 465 w 550"/>
                <a:gd name="T47" fmla="*/ 263 h 549"/>
                <a:gd name="T48" fmla="*/ 453 w 550"/>
                <a:gd name="T49" fmla="*/ 274 h 549"/>
                <a:gd name="T50" fmla="*/ 465 w 550"/>
                <a:gd name="T51" fmla="*/ 286 h 549"/>
                <a:gd name="T52" fmla="*/ 504 w 550"/>
                <a:gd name="T53" fmla="*/ 286 h 549"/>
                <a:gd name="T54" fmla="*/ 287 w 550"/>
                <a:gd name="T55" fmla="*/ 50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0" h="549">
                  <a:moveTo>
                    <a:pt x="275" y="0"/>
                  </a:moveTo>
                  <a:cubicBezTo>
                    <a:pt x="123" y="0"/>
                    <a:pt x="0" y="123"/>
                    <a:pt x="0" y="274"/>
                  </a:cubicBezTo>
                  <a:cubicBezTo>
                    <a:pt x="0" y="426"/>
                    <a:pt x="123" y="549"/>
                    <a:pt x="275" y="549"/>
                  </a:cubicBezTo>
                  <a:cubicBezTo>
                    <a:pt x="427" y="549"/>
                    <a:pt x="550" y="426"/>
                    <a:pt x="550" y="274"/>
                  </a:cubicBezTo>
                  <a:cubicBezTo>
                    <a:pt x="550" y="123"/>
                    <a:pt x="427" y="0"/>
                    <a:pt x="275" y="0"/>
                  </a:cubicBezTo>
                  <a:close/>
                  <a:moveTo>
                    <a:pt x="287" y="504"/>
                  </a:moveTo>
                  <a:cubicBezTo>
                    <a:pt x="287" y="463"/>
                    <a:pt x="287" y="463"/>
                    <a:pt x="287" y="463"/>
                  </a:cubicBezTo>
                  <a:cubicBezTo>
                    <a:pt x="287" y="456"/>
                    <a:pt x="282" y="451"/>
                    <a:pt x="275" y="451"/>
                  </a:cubicBezTo>
                  <a:cubicBezTo>
                    <a:pt x="269" y="451"/>
                    <a:pt x="264" y="456"/>
                    <a:pt x="264" y="463"/>
                  </a:cubicBezTo>
                  <a:cubicBezTo>
                    <a:pt x="264" y="504"/>
                    <a:pt x="264" y="504"/>
                    <a:pt x="264" y="504"/>
                  </a:cubicBezTo>
                  <a:cubicBezTo>
                    <a:pt x="146" y="498"/>
                    <a:pt x="52" y="404"/>
                    <a:pt x="46" y="286"/>
                  </a:cubicBezTo>
                  <a:cubicBezTo>
                    <a:pt x="85" y="286"/>
                    <a:pt x="85" y="286"/>
                    <a:pt x="85" y="286"/>
                  </a:cubicBezTo>
                  <a:cubicBezTo>
                    <a:pt x="92" y="286"/>
                    <a:pt x="97" y="281"/>
                    <a:pt x="97" y="274"/>
                  </a:cubicBezTo>
                  <a:cubicBezTo>
                    <a:pt x="97" y="268"/>
                    <a:pt x="92" y="263"/>
                    <a:pt x="85" y="263"/>
                  </a:cubicBezTo>
                  <a:cubicBezTo>
                    <a:pt x="46" y="263"/>
                    <a:pt x="46" y="263"/>
                    <a:pt x="46" y="263"/>
                  </a:cubicBezTo>
                  <a:cubicBezTo>
                    <a:pt x="52" y="145"/>
                    <a:pt x="146" y="51"/>
                    <a:pt x="264" y="45"/>
                  </a:cubicBezTo>
                  <a:cubicBezTo>
                    <a:pt x="264" y="45"/>
                    <a:pt x="264" y="46"/>
                    <a:pt x="264" y="46"/>
                  </a:cubicBezTo>
                  <a:cubicBezTo>
                    <a:pt x="264" y="89"/>
                    <a:pt x="264" y="89"/>
                    <a:pt x="264" y="89"/>
                  </a:cubicBezTo>
                  <a:cubicBezTo>
                    <a:pt x="264" y="95"/>
                    <a:pt x="269" y="100"/>
                    <a:pt x="275" y="100"/>
                  </a:cubicBezTo>
                  <a:cubicBezTo>
                    <a:pt x="282" y="100"/>
                    <a:pt x="287" y="95"/>
                    <a:pt x="287" y="89"/>
                  </a:cubicBezTo>
                  <a:cubicBezTo>
                    <a:pt x="287" y="46"/>
                    <a:pt x="287" y="46"/>
                    <a:pt x="287" y="46"/>
                  </a:cubicBezTo>
                  <a:cubicBezTo>
                    <a:pt x="287" y="46"/>
                    <a:pt x="287" y="45"/>
                    <a:pt x="287" y="45"/>
                  </a:cubicBezTo>
                  <a:cubicBezTo>
                    <a:pt x="404" y="51"/>
                    <a:pt x="498" y="145"/>
                    <a:pt x="504" y="263"/>
                  </a:cubicBezTo>
                  <a:cubicBezTo>
                    <a:pt x="465" y="263"/>
                    <a:pt x="465" y="263"/>
                    <a:pt x="465" y="263"/>
                  </a:cubicBezTo>
                  <a:cubicBezTo>
                    <a:pt x="458" y="263"/>
                    <a:pt x="453" y="268"/>
                    <a:pt x="453" y="274"/>
                  </a:cubicBezTo>
                  <a:cubicBezTo>
                    <a:pt x="453" y="281"/>
                    <a:pt x="458" y="286"/>
                    <a:pt x="465" y="286"/>
                  </a:cubicBezTo>
                  <a:cubicBezTo>
                    <a:pt x="504" y="286"/>
                    <a:pt x="504" y="286"/>
                    <a:pt x="504" y="286"/>
                  </a:cubicBezTo>
                  <a:cubicBezTo>
                    <a:pt x="498" y="404"/>
                    <a:pt x="404" y="498"/>
                    <a:pt x="28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1" name="Freeform 31"/>
            <p:cNvSpPr>
              <a:spLocks/>
            </p:cNvSpPr>
            <p:nvPr/>
          </p:nvSpPr>
          <p:spPr bwMode="auto">
            <a:xfrm>
              <a:off x="4494212" y="96491"/>
              <a:ext cx="511175" cy="468311"/>
            </a:xfrm>
            <a:custGeom>
              <a:avLst/>
              <a:gdLst>
                <a:gd name="T0" fmla="*/ 45 w 148"/>
                <a:gd name="T1" fmla="*/ 31 h 136"/>
                <a:gd name="T2" fmla="*/ 46 w 148"/>
                <a:gd name="T3" fmla="*/ 23 h 136"/>
                <a:gd name="T4" fmla="*/ 23 w 148"/>
                <a:gd name="T5" fmla="*/ 0 h 136"/>
                <a:gd name="T6" fmla="*/ 0 w 148"/>
                <a:gd name="T7" fmla="*/ 23 h 136"/>
                <a:gd name="T8" fmla="*/ 23 w 148"/>
                <a:gd name="T9" fmla="*/ 46 h 136"/>
                <a:gd name="T10" fmla="*/ 27 w 148"/>
                <a:gd name="T11" fmla="*/ 46 h 136"/>
                <a:gd name="T12" fmla="*/ 27 w 148"/>
                <a:gd name="T13" fmla="*/ 46 h 136"/>
                <a:gd name="T14" fmla="*/ 122 w 148"/>
                <a:gd name="T15" fmla="*/ 129 h 136"/>
                <a:gd name="T16" fmla="*/ 148 w 148"/>
                <a:gd name="T17" fmla="*/ 136 h 136"/>
                <a:gd name="T18" fmla="*/ 135 w 148"/>
                <a:gd name="T19" fmla="*/ 109 h 136"/>
                <a:gd name="T20" fmla="*/ 45 w 148"/>
                <a:gd name="T21" fmla="*/ 3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8" h="136">
                  <a:moveTo>
                    <a:pt x="45" y="31"/>
                  </a:moveTo>
                  <a:cubicBezTo>
                    <a:pt x="45" y="28"/>
                    <a:pt x="46" y="26"/>
                    <a:pt x="46" y="23"/>
                  </a:cubicBezTo>
                  <a:cubicBezTo>
                    <a:pt x="46" y="11"/>
                    <a:pt x="36" y="0"/>
                    <a:pt x="23" y="0"/>
                  </a:cubicBezTo>
                  <a:cubicBezTo>
                    <a:pt x="11" y="0"/>
                    <a:pt x="0" y="11"/>
                    <a:pt x="0" y="23"/>
                  </a:cubicBezTo>
                  <a:cubicBezTo>
                    <a:pt x="0" y="36"/>
                    <a:pt x="11" y="46"/>
                    <a:pt x="23" y="46"/>
                  </a:cubicBezTo>
                  <a:cubicBezTo>
                    <a:pt x="24" y="46"/>
                    <a:pt x="25" y="46"/>
                    <a:pt x="27" y="46"/>
                  </a:cubicBezTo>
                  <a:cubicBezTo>
                    <a:pt x="27" y="46"/>
                    <a:pt x="27" y="46"/>
                    <a:pt x="27" y="46"/>
                  </a:cubicBezTo>
                  <a:cubicBezTo>
                    <a:pt x="122" y="129"/>
                    <a:pt x="122" y="129"/>
                    <a:pt x="122" y="129"/>
                  </a:cubicBezTo>
                  <a:cubicBezTo>
                    <a:pt x="148" y="136"/>
                    <a:pt x="148" y="136"/>
                    <a:pt x="148" y="136"/>
                  </a:cubicBezTo>
                  <a:cubicBezTo>
                    <a:pt x="135" y="109"/>
                    <a:pt x="135" y="109"/>
                    <a:pt x="135" y="109"/>
                  </a:cubicBezTo>
                  <a:lnTo>
                    <a:pt x="4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1466" y="3118864"/>
            <a:ext cx="348913" cy="43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519733" y="4750013"/>
            <a:ext cx="801067" cy="812588"/>
          </a:xfrm>
          <a:prstGeom prst="ellipse">
            <a:avLst/>
          </a:prstGeom>
          <a:solidFill>
            <a:srgbClr val="05A5E5"/>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1733">
              <a:solidFill>
                <a:prstClr val="white"/>
              </a:solidFill>
              <a:latin typeface="Calibri"/>
            </a:endParaRPr>
          </a:p>
        </p:txBody>
      </p:sp>
      <p:sp>
        <p:nvSpPr>
          <p:cNvPr id="32" name="Freeform 10"/>
          <p:cNvSpPr>
            <a:spLocks noEditPoints="1"/>
          </p:cNvSpPr>
          <p:nvPr/>
        </p:nvSpPr>
        <p:spPr bwMode="auto">
          <a:xfrm>
            <a:off x="665499" y="4882659"/>
            <a:ext cx="519835" cy="443087"/>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Trebuchet MS"/>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stCxn id="6" idx="3"/>
            <a:endCxn id="7" idx="1"/>
          </p:cNvCxnSpPr>
          <p:nvPr/>
        </p:nvCxnSpPr>
        <p:spPr>
          <a:xfrm>
            <a:off x="2212236" y="2771140"/>
            <a:ext cx="76172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209066" y="2021953"/>
            <a:ext cx="1588375" cy="1588375"/>
          </a:xfrm>
          <a:prstGeom prst="ellipse">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4" name="Snip Single Corner Rectangle 3"/>
          <p:cNvSpPr/>
          <p:nvPr/>
        </p:nvSpPr>
        <p:spPr>
          <a:xfrm>
            <a:off x="2844801" y="1983740"/>
            <a:ext cx="1572684" cy="1574800"/>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5" name="Snip Single Corner Rectangle 4"/>
          <p:cNvSpPr/>
          <p:nvPr/>
        </p:nvSpPr>
        <p:spPr>
          <a:xfrm>
            <a:off x="7620001" y="1983740"/>
            <a:ext cx="1572684" cy="1574800"/>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6" name="Diamond 5"/>
          <p:cNvSpPr/>
          <p:nvPr/>
        </p:nvSpPr>
        <p:spPr>
          <a:xfrm>
            <a:off x="482285" y="1905000"/>
            <a:ext cx="1729951" cy="17322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7" name="Diamond 6"/>
          <p:cNvSpPr/>
          <p:nvPr/>
        </p:nvSpPr>
        <p:spPr>
          <a:xfrm>
            <a:off x="9829485" y="1905000"/>
            <a:ext cx="1729951" cy="17322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8" name="Text Box 10"/>
          <p:cNvSpPr txBox="1">
            <a:spLocks noChangeArrowheads="1"/>
          </p:cNvSpPr>
          <p:nvPr/>
        </p:nvSpPr>
        <p:spPr bwMode="auto">
          <a:xfrm>
            <a:off x="5035552" y="3733800"/>
            <a:ext cx="1974849" cy="2134367"/>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0673A0"/>
                </a:solidFill>
                <a:latin typeface="Trebuchet MS"/>
                <a:ea typeface="Open Sans" pitchFamily="34" charset="0"/>
                <a:cs typeface="Open Sans" pitchFamily="34" charset="0"/>
              </a:rPr>
              <a:t>Bid tabulation</a:t>
            </a:r>
          </a:p>
          <a:p>
            <a:pPr algn="ctr" defTabSz="1450940">
              <a:defRPr/>
            </a:pPr>
            <a:r>
              <a:rPr lang="en-US" sz="1467" dirty="0">
                <a:solidFill>
                  <a:srgbClr val="3F3F3F">
                    <a:lumMod val="75000"/>
                  </a:srgbClr>
                </a:solidFill>
                <a:latin typeface="Calibri"/>
                <a:ea typeface="Open Sans" pitchFamily="34" charset="0"/>
                <a:cs typeface="Open Sans" pitchFamily="34" charset="0"/>
              </a:rPr>
              <a:t>the bids are reviewed and evaluated for completeness, responsiveness, recorded and distributed to the bidders</a:t>
            </a:r>
          </a:p>
        </p:txBody>
      </p:sp>
      <p:sp>
        <p:nvSpPr>
          <p:cNvPr id="11" name="Text Box 10"/>
          <p:cNvSpPr txBox="1">
            <a:spLocks noChangeArrowheads="1"/>
          </p:cNvSpPr>
          <p:nvPr/>
        </p:nvSpPr>
        <p:spPr bwMode="auto">
          <a:xfrm>
            <a:off x="7469717" y="3738960"/>
            <a:ext cx="1877484" cy="1908599"/>
          </a:xfrm>
          <a:prstGeom prst="rect">
            <a:avLst/>
          </a:prstGeom>
          <a:noFill/>
          <a:ln w="9525">
            <a:noFill/>
            <a:miter lim="800000"/>
            <a:headEnd/>
            <a:tailEnd/>
          </a:ln>
        </p:spPr>
        <p:txBody>
          <a:bodyPr wrap="square" lIns="60960" tIns="30480" rIns="60960" bIns="30480">
            <a:spAutoFit/>
          </a:bodyPr>
          <a:lstStyle/>
          <a:p>
            <a:pPr algn="ctr" defTabSz="1450940">
              <a:lnSpc>
                <a:spcPct val="200000"/>
              </a:lnSpc>
              <a:defRPr/>
            </a:pPr>
            <a:r>
              <a:rPr lang="en-US" sz="1600" b="1" dirty="0">
                <a:solidFill>
                  <a:srgbClr val="4BB5C3"/>
                </a:solidFill>
                <a:latin typeface="Trebuchet MS"/>
                <a:ea typeface="Open Sans" pitchFamily="34" charset="0"/>
                <a:cs typeface="Open Sans" pitchFamily="34" charset="0"/>
              </a:rPr>
              <a:t>Award(s)</a:t>
            </a:r>
          </a:p>
          <a:p>
            <a:pPr algn="ctr" defTabSz="1450940">
              <a:defRPr/>
            </a:pPr>
            <a:r>
              <a:rPr lang="en-US" sz="1467" dirty="0">
                <a:solidFill>
                  <a:srgbClr val="3F3F3F">
                    <a:lumMod val="75000"/>
                  </a:srgbClr>
                </a:solidFill>
                <a:latin typeface="Calibri"/>
                <a:ea typeface="Open Sans" pitchFamily="34" charset="0"/>
                <a:cs typeface="Open Sans" pitchFamily="34" charset="0"/>
              </a:rPr>
              <a:t>a Task Authorization (Notice To Proceed) is issued to the successful responsive bidder(s) for a not-to-exceed amount</a:t>
            </a:r>
          </a:p>
        </p:txBody>
      </p:sp>
      <p:sp>
        <p:nvSpPr>
          <p:cNvPr id="12" name="Text Box 10"/>
          <p:cNvSpPr txBox="1">
            <a:spLocks noChangeArrowheads="1"/>
          </p:cNvSpPr>
          <p:nvPr/>
        </p:nvSpPr>
        <p:spPr bwMode="auto">
          <a:xfrm>
            <a:off x="9550400" y="3937000"/>
            <a:ext cx="2133600" cy="2760051"/>
          </a:xfrm>
          <a:prstGeom prst="rect">
            <a:avLst/>
          </a:prstGeom>
          <a:noFill/>
          <a:ln w="9525">
            <a:noFill/>
            <a:miter lim="800000"/>
            <a:headEnd/>
            <a:tailEnd/>
          </a:ln>
        </p:spPr>
        <p:txBody>
          <a:bodyPr lIns="60960" tIns="30480" rIns="60960" bIns="30480">
            <a:spAutoFit/>
          </a:bodyPr>
          <a:lstStyle/>
          <a:p>
            <a:pPr algn="ctr" defTabSz="1450940">
              <a:defRPr/>
            </a:pPr>
            <a:r>
              <a:rPr lang="en-US" sz="1600" b="1" dirty="0">
                <a:solidFill>
                  <a:srgbClr val="05A5E5"/>
                </a:solidFill>
                <a:latin typeface="Trebuchet MS"/>
                <a:ea typeface="Open Sans" pitchFamily="34" charset="0"/>
                <a:cs typeface="Open Sans" pitchFamily="34" charset="0"/>
              </a:rPr>
              <a:t>Pre-construction meeting</a:t>
            </a:r>
          </a:p>
          <a:p>
            <a:pPr algn="ctr" defTabSz="1450940">
              <a:defRPr/>
            </a:pPr>
            <a:r>
              <a:rPr lang="en-US" sz="1467" dirty="0">
                <a:solidFill>
                  <a:srgbClr val="3F3F3F">
                    <a:lumMod val="75000"/>
                  </a:srgbClr>
                </a:solidFill>
                <a:latin typeface="Calibri" pitchFamily="34" charset="0"/>
                <a:ea typeface="Open Sans" pitchFamily="34" charset="0"/>
                <a:cs typeface="Open Sans" pitchFamily="34" charset="0"/>
              </a:rPr>
              <a:t>the project scope, schedule and work coordination specifics are discussed with internal/external stakeholders and contractors</a:t>
            </a:r>
            <a:r>
              <a:rPr lang="en-US" sz="1400" dirty="0">
                <a:solidFill>
                  <a:srgbClr val="3F3F3F">
                    <a:lumMod val="75000"/>
                  </a:srgbClr>
                </a:solidFill>
                <a:latin typeface="Calibri" pitchFamily="34" charset="0"/>
                <a:ea typeface="Open Sans" pitchFamily="34" charset="0"/>
                <a:cs typeface="Open Sans" pitchFamily="34" charset="0"/>
              </a:rPr>
              <a:t> </a:t>
            </a:r>
            <a:r>
              <a:rPr lang="en-US" sz="1333" dirty="0">
                <a:solidFill>
                  <a:srgbClr val="3F3F3F">
                    <a:lumMod val="75000"/>
                  </a:srgbClr>
                </a:solidFill>
                <a:latin typeface="Calibri" pitchFamily="34" charset="0"/>
                <a:ea typeface="Open Sans" pitchFamily="34" charset="0"/>
                <a:cs typeface="Open Sans" pitchFamily="34" charset="0"/>
              </a:rPr>
              <a:t>(some areas covered Labor Compliance, environmental, security  &amp; safety, utilities…)</a:t>
            </a:r>
            <a:r>
              <a:rPr lang="en-US" sz="1400" dirty="0">
                <a:solidFill>
                  <a:srgbClr val="3F3F3F">
                    <a:lumMod val="75000"/>
                  </a:srgbClr>
                </a:solidFill>
                <a:latin typeface="Calibri" pitchFamily="34" charset="0"/>
                <a:ea typeface="Open Sans" pitchFamily="34" charset="0"/>
                <a:cs typeface="Open Sans" pitchFamily="34" charset="0"/>
              </a:rPr>
              <a:t> </a:t>
            </a:r>
            <a:endParaRPr lang="en-US" sz="1467" dirty="0">
              <a:solidFill>
                <a:srgbClr val="3F3F3F">
                  <a:lumMod val="75000"/>
                </a:srgbClr>
              </a:solidFill>
              <a:latin typeface="Calibri"/>
              <a:ea typeface="Open Sans" pitchFamily="34" charset="0"/>
              <a:cs typeface="Open Sans" pitchFamily="34" charset="0"/>
            </a:endParaRPr>
          </a:p>
        </p:txBody>
      </p:sp>
      <p:sp>
        <p:nvSpPr>
          <p:cNvPr id="13" name="Text Box 10"/>
          <p:cNvSpPr txBox="1">
            <a:spLocks noChangeArrowheads="1"/>
          </p:cNvSpPr>
          <p:nvPr/>
        </p:nvSpPr>
        <p:spPr bwMode="auto">
          <a:xfrm>
            <a:off x="406400" y="3897989"/>
            <a:ext cx="1828800" cy="1457066"/>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05A5E5"/>
                </a:solidFill>
                <a:latin typeface="Trebuchet MS"/>
                <a:ea typeface="Open Sans" pitchFamily="34" charset="0"/>
                <a:cs typeface="Open Sans" pitchFamily="34" charset="0"/>
              </a:rPr>
              <a:t>Request for Proposal</a:t>
            </a:r>
          </a:p>
          <a:p>
            <a:pPr algn="ctr" defTabSz="1450940">
              <a:defRPr/>
            </a:pPr>
            <a:r>
              <a:rPr lang="en-US" sz="1467" dirty="0">
                <a:solidFill>
                  <a:srgbClr val="3F3F3F"/>
                </a:solidFill>
                <a:latin typeface="Calibri" pitchFamily="34" charset="0"/>
                <a:cs typeface="Arial" charset="0"/>
              </a:rPr>
              <a:t>a solicitation is advertised to the pre-qualified pertinent trades</a:t>
            </a:r>
            <a:endParaRPr lang="en-US" sz="1467" dirty="0">
              <a:solidFill>
                <a:srgbClr val="3F3F3F">
                  <a:lumMod val="75000"/>
                </a:srgbClr>
              </a:solidFill>
              <a:latin typeface="Calibri"/>
              <a:ea typeface="Open Sans" pitchFamily="34" charset="0"/>
              <a:cs typeface="Open Sans" pitchFamily="34" charset="0"/>
            </a:endParaRPr>
          </a:p>
        </p:txBody>
      </p:sp>
      <p:sp>
        <p:nvSpPr>
          <p:cNvPr id="14" name="Text Box 10"/>
          <p:cNvSpPr txBox="1">
            <a:spLocks noChangeArrowheads="1"/>
          </p:cNvSpPr>
          <p:nvPr/>
        </p:nvSpPr>
        <p:spPr bwMode="auto">
          <a:xfrm>
            <a:off x="2743201" y="3893980"/>
            <a:ext cx="1775884" cy="2606355"/>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4BB5C3"/>
                </a:solidFill>
                <a:latin typeface="Trebuchet MS"/>
                <a:ea typeface="Open Sans" pitchFamily="34" charset="0"/>
                <a:cs typeface="Open Sans" pitchFamily="34" charset="0"/>
              </a:rPr>
              <a:t>Pre-proposal meeting &amp; job walk</a:t>
            </a:r>
          </a:p>
          <a:p>
            <a:pPr algn="ctr" defTabSz="1450940">
              <a:defRPr/>
            </a:pPr>
            <a:r>
              <a:rPr lang="en-US" sz="1467" dirty="0">
                <a:solidFill>
                  <a:srgbClr val="3F3F3F">
                    <a:lumMod val="75000"/>
                  </a:srgbClr>
                </a:solidFill>
                <a:latin typeface="Calibri"/>
                <a:ea typeface="Open Sans" pitchFamily="34" charset="0"/>
                <a:cs typeface="Open Sans" pitchFamily="34" charset="0"/>
              </a:rPr>
              <a:t>the </a:t>
            </a:r>
            <a:r>
              <a:rPr lang="en-US" sz="1467" dirty="0">
                <a:solidFill>
                  <a:srgbClr val="3F3F3F">
                    <a:lumMod val="75000"/>
                  </a:srgbClr>
                </a:solidFill>
                <a:latin typeface="Calibri" pitchFamily="34" charset="0"/>
                <a:ea typeface="Open Sans" pitchFamily="34" charset="0"/>
                <a:cs typeface="Open Sans" pitchFamily="34" charset="0"/>
              </a:rPr>
              <a:t>solicitation </a:t>
            </a:r>
            <a:r>
              <a:rPr lang="en-US" sz="1467" dirty="0">
                <a:solidFill>
                  <a:srgbClr val="3F3F3F">
                    <a:lumMod val="75000"/>
                  </a:srgbClr>
                </a:solidFill>
                <a:latin typeface="Calibri"/>
                <a:ea typeface="Open Sans" pitchFamily="34" charset="0"/>
                <a:cs typeface="Open Sans" pitchFamily="34" charset="0"/>
              </a:rPr>
              <a:t>specifics are discussed with contractors and </a:t>
            </a:r>
            <a:r>
              <a:rPr lang="en-US" sz="1467" dirty="0">
                <a:solidFill>
                  <a:srgbClr val="3F3F3F">
                    <a:lumMod val="75000"/>
                  </a:srgbClr>
                </a:solidFill>
                <a:latin typeface="Calibri" pitchFamily="34" charset="0"/>
                <a:ea typeface="Open Sans" pitchFamily="34" charset="0"/>
                <a:cs typeface="Open Sans" pitchFamily="34" charset="0"/>
              </a:rPr>
              <a:t>stakeholders </a:t>
            </a:r>
            <a:r>
              <a:rPr lang="en-US" sz="1467" dirty="0">
                <a:solidFill>
                  <a:srgbClr val="3F3F3F">
                    <a:lumMod val="75000"/>
                  </a:srgbClr>
                </a:solidFill>
                <a:latin typeface="Calibri"/>
                <a:ea typeface="Open Sans" pitchFamily="34" charset="0"/>
                <a:cs typeface="Open Sans" pitchFamily="34" charset="0"/>
              </a:rPr>
              <a:t>and a mandatory site visit is performed with Q&amp;A process</a:t>
            </a:r>
          </a:p>
        </p:txBody>
      </p:sp>
      <p:grpSp>
        <p:nvGrpSpPr>
          <p:cNvPr id="27" name="Group 26"/>
          <p:cNvGrpSpPr/>
          <p:nvPr/>
        </p:nvGrpSpPr>
        <p:grpSpPr>
          <a:xfrm>
            <a:off x="10269277" y="2401104"/>
            <a:ext cx="906724" cy="677376"/>
            <a:chOff x="1249363" y="2060575"/>
            <a:chExt cx="539751" cy="403226"/>
          </a:xfrm>
          <a:solidFill>
            <a:schemeClr val="bg1"/>
          </a:solidFill>
        </p:grpSpPr>
        <p:sp>
          <p:nvSpPr>
            <p:cNvPr id="18" name="Freeform 5"/>
            <p:cNvSpPr>
              <a:spLocks/>
            </p:cNvSpPr>
            <p:nvPr/>
          </p:nvSpPr>
          <p:spPr bwMode="auto">
            <a:xfrm>
              <a:off x="1454151" y="2157413"/>
              <a:ext cx="334963" cy="306388"/>
            </a:xfrm>
            <a:custGeom>
              <a:avLst/>
              <a:gdLst>
                <a:gd name="T0" fmla="*/ 89 w 89"/>
                <a:gd name="T1" fmla="*/ 32 h 81"/>
                <a:gd name="T2" fmla="*/ 43 w 89"/>
                <a:gd name="T3" fmla="*/ 0 h 81"/>
                <a:gd name="T4" fmla="*/ 41 w 89"/>
                <a:gd name="T5" fmla="*/ 0 h 81"/>
                <a:gd name="T6" fmla="*/ 43 w 89"/>
                <a:gd name="T7" fmla="*/ 11 h 81"/>
                <a:gd name="T8" fmla="*/ 0 w 89"/>
                <a:gd name="T9" fmla="*/ 43 h 81"/>
                <a:gd name="T10" fmla="*/ 0 w 89"/>
                <a:gd name="T11" fmla="*/ 43 h 81"/>
                <a:gd name="T12" fmla="*/ 40 w 89"/>
                <a:gd name="T13" fmla="*/ 64 h 81"/>
                <a:gd name="T14" fmla="*/ 75 w 89"/>
                <a:gd name="T15" fmla="*/ 81 h 81"/>
                <a:gd name="T16" fmla="*/ 64 w 89"/>
                <a:gd name="T17" fmla="*/ 61 h 81"/>
                <a:gd name="T18" fmla="*/ 89 w 89"/>
                <a:gd name="T19"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2"/>
                  </a:moveTo>
                  <a:cubicBezTo>
                    <a:pt x="89" y="14"/>
                    <a:pt x="69" y="0"/>
                    <a:pt x="43" y="0"/>
                  </a:cubicBezTo>
                  <a:cubicBezTo>
                    <a:pt x="42" y="0"/>
                    <a:pt x="42" y="0"/>
                    <a:pt x="41" y="0"/>
                  </a:cubicBezTo>
                  <a:cubicBezTo>
                    <a:pt x="42" y="3"/>
                    <a:pt x="43" y="7"/>
                    <a:pt x="43" y="11"/>
                  </a:cubicBezTo>
                  <a:cubicBezTo>
                    <a:pt x="43" y="28"/>
                    <a:pt x="24" y="42"/>
                    <a:pt x="0" y="43"/>
                  </a:cubicBezTo>
                  <a:cubicBezTo>
                    <a:pt x="0" y="43"/>
                    <a:pt x="0" y="43"/>
                    <a:pt x="0" y="43"/>
                  </a:cubicBezTo>
                  <a:cubicBezTo>
                    <a:pt x="6" y="55"/>
                    <a:pt x="22" y="63"/>
                    <a:pt x="40" y="64"/>
                  </a:cubicBezTo>
                  <a:cubicBezTo>
                    <a:pt x="53" y="75"/>
                    <a:pt x="75" y="81"/>
                    <a:pt x="75" y="81"/>
                  </a:cubicBezTo>
                  <a:cubicBezTo>
                    <a:pt x="64" y="71"/>
                    <a:pt x="63" y="65"/>
                    <a:pt x="64" y="61"/>
                  </a:cubicBezTo>
                  <a:cubicBezTo>
                    <a:pt x="79" y="56"/>
                    <a:pt x="89" y="45"/>
                    <a:pt x="8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9" name="Freeform 6"/>
            <p:cNvSpPr>
              <a:spLocks/>
            </p:cNvSpPr>
            <p:nvPr/>
          </p:nvSpPr>
          <p:spPr bwMode="auto">
            <a:xfrm>
              <a:off x="1249363" y="2060575"/>
              <a:ext cx="347663" cy="304800"/>
            </a:xfrm>
            <a:custGeom>
              <a:avLst/>
              <a:gdLst>
                <a:gd name="T0" fmla="*/ 89 w 92"/>
                <a:gd name="T1" fmla="*/ 21 h 81"/>
                <a:gd name="T2" fmla="*/ 46 w 92"/>
                <a:gd name="T3" fmla="*/ 0 h 81"/>
                <a:gd name="T4" fmla="*/ 0 w 92"/>
                <a:gd name="T5" fmla="*/ 32 h 81"/>
                <a:gd name="T6" fmla="*/ 25 w 92"/>
                <a:gd name="T7" fmla="*/ 61 h 81"/>
                <a:gd name="T8" fmla="*/ 15 w 92"/>
                <a:gd name="T9" fmla="*/ 81 h 81"/>
                <a:gd name="T10" fmla="*/ 49 w 92"/>
                <a:gd name="T11" fmla="*/ 65 h 81"/>
                <a:gd name="T12" fmla="*/ 49 w 92"/>
                <a:gd name="T13" fmla="*/ 64 h 81"/>
                <a:gd name="T14" fmla="*/ 92 w 92"/>
                <a:gd name="T15" fmla="*/ 32 h 81"/>
                <a:gd name="T16" fmla="*/ 89 w 92"/>
                <a:gd name="T17"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1">
                  <a:moveTo>
                    <a:pt x="89" y="21"/>
                  </a:moveTo>
                  <a:cubicBezTo>
                    <a:pt x="83" y="9"/>
                    <a:pt x="66" y="0"/>
                    <a:pt x="46" y="0"/>
                  </a:cubicBezTo>
                  <a:cubicBezTo>
                    <a:pt x="21" y="0"/>
                    <a:pt x="0" y="14"/>
                    <a:pt x="0" y="32"/>
                  </a:cubicBezTo>
                  <a:cubicBezTo>
                    <a:pt x="0" y="45"/>
                    <a:pt x="10" y="56"/>
                    <a:pt x="25" y="61"/>
                  </a:cubicBezTo>
                  <a:cubicBezTo>
                    <a:pt x="26" y="65"/>
                    <a:pt x="25" y="71"/>
                    <a:pt x="15" y="81"/>
                  </a:cubicBezTo>
                  <a:cubicBezTo>
                    <a:pt x="15" y="81"/>
                    <a:pt x="36" y="75"/>
                    <a:pt x="49" y="65"/>
                  </a:cubicBezTo>
                  <a:cubicBezTo>
                    <a:pt x="49" y="65"/>
                    <a:pt x="49" y="65"/>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28" name="Text Box 7"/>
          <p:cNvSpPr txBox="1">
            <a:spLocks noChangeArrowheads="1"/>
          </p:cNvSpPr>
          <p:nvPr/>
        </p:nvSpPr>
        <p:spPr bwMode="auto">
          <a:xfrm>
            <a:off x="609601" y="1249118"/>
            <a:ext cx="10725151" cy="553998"/>
          </a:xfrm>
          <a:prstGeom prst="rect">
            <a:avLst/>
          </a:prstGeom>
          <a:noFill/>
          <a:ln w="9525">
            <a:noFill/>
            <a:miter lim="800000"/>
            <a:headEnd/>
            <a:tailEnd/>
          </a:ln>
        </p:spPr>
        <p:txBody>
          <a:bodyPr lIns="60960" tIns="30480" rIns="60960" bIns="30480" anchor="ctr">
            <a:spAutoFit/>
          </a:bodyPr>
          <a:lstStyle/>
          <a:p>
            <a:pPr algn="ctr" defTabSz="1450940">
              <a:defRPr/>
            </a:pPr>
            <a:r>
              <a:rPr lang="en-US" sz="1600" dirty="0">
                <a:solidFill>
                  <a:srgbClr val="3F3F3F">
                    <a:lumMod val="75000"/>
                  </a:srgbClr>
                </a:solidFill>
                <a:latin typeface="Open Sans" pitchFamily="34" charset="0"/>
                <a:ea typeface="Open Sans" pitchFamily="34" charset="0"/>
                <a:cs typeface="Open Sans" pitchFamily="34" charset="0"/>
              </a:rPr>
              <a:t>Project plans are formulated once the Authority has determined the need and</a:t>
            </a:r>
          </a:p>
          <a:p>
            <a:pPr algn="ctr" defTabSz="1450940">
              <a:defRPr/>
            </a:pPr>
            <a:r>
              <a:rPr lang="en-US" sz="1600" dirty="0">
                <a:solidFill>
                  <a:srgbClr val="3F3F3F">
                    <a:lumMod val="75000"/>
                  </a:srgbClr>
                </a:solidFill>
                <a:latin typeface="Open Sans" pitchFamily="34" charset="0"/>
                <a:ea typeface="Open Sans" pitchFamily="34" charset="0"/>
                <a:cs typeface="Open Sans" pitchFamily="34" charset="0"/>
              </a:rPr>
              <a:t>the Ready Service Contractor process is set in motion</a:t>
            </a:r>
          </a:p>
        </p:txBody>
      </p:sp>
      <p:sp>
        <p:nvSpPr>
          <p:cNvPr id="9" name="Title 8"/>
          <p:cNvSpPr>
            <a:spLocks noGrp="1"/>
          </p:cNvSpPr>
          <p:nvPr>
            <p:ph type="title"/>
          </p:nvPr>
        </p:nvSpPr>
        <p:spPr/>
        <p:txBody>
          <a:bodyPr/>
          <a:lstStyle/>
          <a:p>
            <a:r>
              <a:rPr lang="en-US" dirty="0"/>
              <a:t>How the project process works</a:t>
            </a:r>
          </a:p>
        </p:txBody>
      </p:sp>
      <p:grpSp>
        <p:nvGrpSpPr>
          <p:cNvPr id="29" name="Group 28"/>
          <p:cNvGrpSpPr/>
          <p:nvPr/>
        </p:nvGrpSpPr>
        <p:grpSpPr>
          <a:xfrm>
            <a:off x="1158521" y="2449407"/>
            <a:ext cx="628716" cy="637963"/>
            <a:chOff x="8556625" y="1951471"/>
            <a:chExt cx="431801" cy="438150"/>
          </a:xfrm>
          <a:solidFill>
            <a:schemeClr val="bg1"/>
          </a:solidFill>
        </p:grpSpPr>
        <p:sp>
          <p:nvSpPr>
            <p:cNvPr id="30" name="Freeform 9"/>
            <p:cNvSpPr>
              <a:spLocks/>
            </p:cNvSpPr>
            <p:nvPr/>
          </p:nvSpPr>
          <p:spPr bwMode="auto">
            <a:xfrm>
              <a:off x="8556625" y="1951471"/>
              <a:ext cx="274638" cy="438150"/>
            </a:xfrm>
            <a:custGeom>
              <a:avLst/>
              <a:gdLst>
                <a:gd name="T0" fmla="*/ 62 w 72"/>
                <a:gd name="T1" fmla="*/ 106 h 116"/>
                <a:gd name="T2" fmla="*/ 9 w 72"/>
                <a:gd name="T3" fmla="*/ 106 h 116"/>
                <a:gd name="T4" fmla="*/ 9 w 72"/>
                <a:gd name="T5" fmla="*/ 10 h 116"/>
                <a:gd name="T6" fmla="*/ 62 w 72"/>
                <a:gd name="T7" fmla="*/ 10 h 116"/>
                <a:gd name="T8" fmla="*/ 62 w 72"/>
                <a:gd name="T9" fmla="*/ 45 h 116"/>
                <a:gd name="T10" fmla="*/ 72 w 72"/>
                <a:gd name="T11" fmla="*/ 45 h 116"/>
                <a:gd name="T12" fmla="*/ 72 w 72"/>
                <a:gd name="T13" fmla="*/ 0 h 116"/>
                <a:gd name="T14" fmla="*/ 0 w 72"/>
                <a:gd name="T15" fmla="*/ 0 h 116"/>
                <a:gd name="T16" fmla="*/ 0 w 72"/>
                <a:gd name="T17" fmla="*/ 116 h 116"/>
                <a:gd name="T18" fmla="*/ 72 w 72"/>
                <a:gd name="T19" fmla="*/ 116 h 116"/>
                <a:gd name="T20" fmla="*/ 72 w 72"/>
                <a:gd name="T21" fmla="*/ 90 h 116"/>
                <a:gd name="T22" fmla="*/ 62 w 72"/>
                <a:gd name="T23" fmla="*/ 90 h 116"/>
                <a:gd name="T24" fmla="*/ 62 w 72"/>
                <a:gd name="T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6">
                  <a:moveTo>
                    <a:pt x="62" y="106"/>
                  </a:moveTo>
                  <a:cubicBezTo>
                    <a:pt x="9" y="106"/>
                    <a:pt x="9" y="106"/>
                    <a:pt x="9" y="106"/>
                  </a:cubicBezTo>
                  <a:cubicBezTo>
                    <a:pt x="9" y="10"/>
                    <a:pt x="9" y="10"/>
                    <a:pt x="9" y="10"/>
                  </a:cubicBezTo>
                  <a:cubicBezTo>
                    <a:pt x="62" y="10"/>
                    <a:pt x="62" y="10"/>
                    <a:pt x="62" y="10"/>
                  </a:cubicBezTo>
                  <a:cubicBezTo>
                    <a:pt x="62" y="45"/>
                    <a:pt x="62" y="45"/>
                    <a:pt x="62" y="45"/>
                  </a:cubicBezTo>
                  <a:cubicBezTo>
                    <a:pt x="65" y="45"/>
                    <a:pt x="69" y="45"/>
                    <a:pt x="72" y="45"/>
                  </a:cubicBezTo>
                  <a:cubicBezTo>
                    <a:pt x="72" y="0"/>
                    <a:pt x="72" y="0"/>
                    <a:pt x="72" y="0"/>
                  </a:cubicBezTo>
                  <a:cubicBezTo>
                    <a:pt x="0" y="0"/>
                    <a:pt x="0" y="0"/>
                    <a:pt x="0" y="0"/>
                  </a:cubicBezTo>
                  <a:cubicBezTo>
                    <a:pt x="0" y="116"/>
                    <a:pt x="0" y="116"/>
                    <a:pt x="0" y="116"/>
                  </a:cubicBezTo>
                  <a:cubicBezTo>
                    <a:pt x="72" y="116"/>
                    <a:pt x="72" y="116"/>
                    <a:pt x="72" y="116"/>
                  </a:cubicBezTo>
                  <a:cubicBezTo>
                    <a:pt x="72" y="90"/>
                    <a:pt x="72" y="90"/>
                    <a:pt x="72" y="90"/>
                  </a:cubicBezTo>
                  <a:cubicBezTo>
                    <a:pt x="69" y="90"/>
                    <a:pt x="65" y="90"/>
                    <a:pt x="62" y="90"/>
                  </a:cubicBezTo>
                  <a:lnTo>
                    <a:pt x="6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1" name="Freeform 10"/>
            <p:cNvSpPr>
              <a:spLocks/>
            </p:cNvSpPr>
            <p:nvPr/>
          </p:nvSpPr>
          <p:spPr bwMode="auto">
            <a:xfrm>
              <a:off x="8675688" y="2091171"/>
              <a:ext cx="312738" cy="234950"/>
            </a:xfrm>
            <a:custGeom>
              <a:avLst/>
              <a:gdLst>
                <a:gd name="T0" fmla="*/ 81 w 82"/>
                <a:gd name="T1" fmla="*/ 29 h 62"/>
                <a:gd name="T2" fmla="*/ 54 w 82"/>
                <a:gd name="T3" fmla="*/ 3 h 62"/>
                <a:gd name="T4" fmla="*/ 51 w 82"/>
                <a:gd name="T5" fmla="*/ 4 h 62"/>
                <a:gd name="T6" fmla="*/ 51 w 82"/>
                <a:gd name="T7" fmla="*/ 15 h 62"/>
                <a:gd name="T8" fmla="*/ 47 w 82"/>
                <a:gd name="T9" fmla="*/ 15 h 62"/>
                <a:gd name="T10" fmla="*/ 2 w 82"/>
                <a:gd name="T11" fmla="*/ 15 h 62"/>
                <a:gd name="T12" fmla="*/ 0 w 82"/>
                <a:gd name="T13" fmla="*/ 17 h 62"/>
                <a:gd name="T14" fmla="*/ 0 w 82"/>
                <a:gd name="T15" fmla="*/ 44 h 62"/>
                <a:gd name="T16" fmla="*/ 2 w 82"/>
                <a:gd name="T17" fmla="*/ 46 h 62"/>
                <a:gd name="T18" fmla="*/ 47 w 82"/>
                <a:gd name="T19" fmla="*/ 46 h 62"/>
                <a:gd name="T20" fmla="*/ 52 w 82"/>
                <a:gd name="T21" fmla="*/ 46 h 62"/>
                <a:gd name="T22" fmla="*/ 52 w 82"/>
                <a:gd name="T23" fmla="*/ 58 h 62"/>
                <a:gd name="T24" fmla="*/ 55 w 82"/>
                <a:gd name="T25" fmla="*/ 59 h 62"/>
                <a:gd name="T26" fmla="*/ 80 w 82"/>
                <a:gd name="T27" fmla="*/ 32 h 62"/>
                <a:gd name="T28" fmla="*/ 81 w 82"/>
                <a:gd name="T2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2">
                  <a:moveTo>
                    <a:pt x="81" y="29"/>
                  </a:moveTo>
                  <a:cubicBezTo>
                    <a:pt x="78" y="26"/>
                    <a:pt x="54" y="3"/>
                    <a:pt x="54" y="3"/>
                  </a:cubicBezTo>
                  <a:cubicBezTo>
                    <a:pt x="54" y="3"/>
                    <a:pt x="51" y="0"/>
                    <a:pt x="51" y="4"/>
                  </a:cubicBezTo>
                  <a:cubicBezTo>
                    <a:pt x="51" y="9"/>
                    <a:pt x="51" y="15"/>
                    <a:pt x="51" y="15"/>
                  </a:cubicBezTo>
                  <a:cubicBezTo>
                    <a:pt x="51" y="15"/>
                    <a:pt x="49" y="15"/>
                    <a:pt x="47" y="15"/>
                  </a:cubicBezTo>
                  <a:cubicBezTo>
                    <a:pt x="38" y="15"/>
                    <a:pt x="8" y="15"/>
                    <a:pt x="2" y="15"/>
                  </a:cubicBezTo>
                  <a:cubicBezTo>
                    <a:pt x="2" y="15"/>
                    <a:pt x="0" y="15"/>
                    <a:pt x="0" y="17"/>
                  </a:cubicBezTo>
                  <a:cubicBezTo>
                    <a:pt x="0" y="19"/>
                    <a:pt x="0" y="41"/>
                    <a:pt x="0" y="44"/>
                  </a:cubicBezTo>
                  <a:cubicBezTo>
                    <a:pt x="0" y="47"/>
                    <a:pt x="2" y="46"/>
                    <a:pt x="2" y="46"/>
                  </a:cubicBezTo>
                  <a:cubicBezTo>
                    <a:pt x="9" y="46"/>
                    <a:pt x="38" y="46"/>
                    <a:pt x="47" y="46"/>
                  </a:cubicBezTo>
                  <a:cubicBezTo>
                    <a:pt x="50" y="46"/>
                    <a:pt x="52" y="46"/>
                    <a:pt x="52" y="46"/>
                  </a:cubicBezTo>
                  <a:cubicBezTo>
                    <a:pt x="52" y="46"/>
                    <a:pt x="52" y="55"/>
                    <a:pt x="52" y="58"/>
                  </a:cubicBezTo>
                  <a:cubicBezTo>
                    <a:pt x="52" y="62"/>
                    <a:pt x="55" y="59"/>
                    <a:pt x="55" y="59"/>
                  </a:cubicBezTo>
                  <a:cubicBezTo>
                    <a:pt x="80" y="32"/>
                    <a:pt x="80" y="32"/>
                    <a:pt x="80" y="32"/>
                  </a:cubicBezTo>
                  <a:cubicBezTo>
                    <a:pt x="80" y="32"/>
                    <a:pt x="82" y="31"/>
                    <a:pt x="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grpSp>
        <p:nvGrpSpPr>
          <p:cNvPr id="32" name="Group 31"/>
          <p:cNvGrpSpPr/>
          <p:nvPr/>
        </p:nvGrpSpPr>
        <p:grpSpPr>
          <a:xfrm>
            <a:off x="3363752" y="2485922"/>
            <a:ext cx="598648" cy="573085"/>
            <a:chOff x="8374063" y="1233921"/>
            <a:chExt cx="446088" cy="427038"/>
          </a:xfrm>
          <a:solidFill>
            <a:schemeClr val="bg1"/>
          </a:solidFill>
        </p:grpSpPr>
        <p:sp>
          <p:nvSpPr>
            <p:cNvPr id="33" name="Freeform 5"/>
            <p:cNvSpPr>
              <a:spLocks/>
            </p:cNvSpPr>
            <p:nvPr/>
          </p:nvSpPr>
          <p:spPr bwMode="auto">
            <a:xfrm>
              <a:off x="8640763" y="1479984"/>
              <a:ext cx="179388" cy="180975"/>
            </a:xfrm>
            <a:custGeom>
              <a:avLst/>
              <a:gdLst>
                <a:gd name="T0" fmla="*/ 21 w 47"/>
                <a:gd name="T1" fmla="*/ 13 h 48"/>
                <a:gd name="T2" fmla="*/ 34 w 47"/>
                <a:gd name="T3" fmla="*/ 13 h 48"/>
                <a:gd name="T4" fmla="*/ 40 w 47"/>
                <a:gd name="T5" fmla="*/ 6 h 48"/>
                <a:gd name="T6" fmla="*/ 34 w 47"/>
                <a:gd name="T7" fmla="*/ 0 h 48"/>
                <a:gd name="T8" fmla="*/ 6 w 47"/>
                <a:gd name="T9" fmla="*/ 0 h 48"/>
                <a:gd name="T10" fmla="*/ 0 w 47"/>
                <a:gd name="T11" fmla="*/ 6 h 48"/>
                <a:gd name="T12" fmla="*/ 0 w 47"/>
                <a:gd name="T13" fmla="*/ 7 h 48"/>
                <a:gd name="T14" fmla="*/ 0 w 47"/>
                <a:gd name="T15" fmla="*/ 7 h 48"/>
                <a:gd name="T16" fmla="*/ 0 w 47"/>
                <a:gd name="T17" fmla="*/ 34 h 48"/>
                <a:gd name="T18" fmla="*/ 6 w 47"/>
                <a:gd name="T19" fmla="*/ 41 h 48"/>
                <a:gd name="T20" fmla="*/ 12 w 47"/>
                <a:gd name="T21" fmla="*/ 34 h 48"/>
                <a:gd name="T22" fmla="*/ 12 w 47"/>
                <a:gd name="T23" fmla="*/ 21 h 48"/>
                <a:gd name="T24" fmla="*/ 36 w 47"/>
                <a:gd name="T25" fmla="*/ 46 h 48"/>
                <a:gd name="T26" fmla="*/ 45 w 47"/>
                <a:gd name="T27" fmla="*/ 46 h 48"/>
                <a:gd name="T28" fmla="*/ 45 w 47"/>
                <a:gd name="T29" fmla="*/ 37 h 48"/>
                <a:gd name="T30" fmla="*/ 21 w 47"/>
                <a:gd name="T31"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21" y="13"/>
                  </a:moveTo>
                  <a:cubicBezTo>
                    <a:pt x="34" y="13"/>
                    <a:pt x="34" y="13"/>
                    <a:pt x="34" y="13"/>
                  </a:cubicBezTo>
                  <a:cubicBezTo>
                    <a:pt x="37" y="13"/>
                    <a:pt x="40" y="10"/>
                    <a:pt x="40" y="6"/>
                  </a:cubicBezTo>
                  <a:cubicBezTo>
                    <a:pt x="40" y="3"/>
                    <a:pt x="37" y="0"/>
                    <a:pt x="34" y="0"/>
                  </a:cubicBezTo>
                  <a:cubicBezTo>
                    <a:pt x="6" y="0"/>
                    <a:pt x="6" y="0"/>
                    <a:pt x="6" y="0"/>
                  </a:cubicBezTo>
                  <a:cubicBezTo>
                    <a:pt x="3" y="0"/>
                    <a:pt x="0" y="3"/>
                    <a:pt x="0" y="6"/>
                  </a:cubicBezTo>
                  <a:cubicBezTo>
                    <a:pt x="0" y="7"/>
                    <a:pt x="0" y="7"/>
                    <a:pt x="0" y="7"/>
                  </a:cubicBezTo>
                  <a:cubicBezTo>
                    <a:pt x="0" y="7"/>
                    <a:pt x="0" y="7"/>
                    <a:pt x="0" y="7"/>
                  </a:cubicBezTo>
                  <a:cubicBezTo>
                    <a:pt x="0" y="34"/>
                    <a:pt x="0" y="34"/>
                    <a:pt x="0" y="34"/>
                  </a:cubicBezTo>
                  <a:cubicBezTo>
                    <a:pt x="0" y="38"/>
                    <a:pt x="2" y="41"/>
                    <a:pt x="6" y="41"/>
                  </a:cubicBezTo>
                  <a:cubicBezTo>
                    <a:pt x="9" y="41"/>
                    <a:pt x="12" y="38"/>
                    <a:pt x="12" y="34"/>
                  </a:cubicBezTo>
                  <a:cubicBezTo>
                    <a:pt x="12" y="21"/>
                    <a:pt x="12" y="21"/>
                    <a:pt x="12" y="21"/>
                  </a:cubicBezTo>
                  <a:cubicBezTo>
                    <a:pt x="36" y="46"/>
                    <a:pt x="36" y="46"/>
                    <a:pt x="36" y="46"/>
                  </a:cubicBezTo>
                  <a:cubicBezTo>
                    <a:pt x="39" y="48"/>
                    <a:pt x="43" y="48"/>
                    <a:pt x="45" y="46"/>
                  </a:cubicBezTo>
                  <a:cubicBezTo>
                    <a:pt x="47" y="43"/>
                    <a:pt x="47" y="39"/>
                    <a:pt x="45" y="37"/>
                  </a:cubicBez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4" name="Freeform 6"/>
            <p:cNvSpPr>
              <a:spLocks/>
            </p:cNvSpPr>
            <p:nvPr/>
          </p:nvSpPr>
          <p:spPr bwMode="auto">
            <a:xfrm>
              <a:off x="8374063" y="1479984"/>
              <a:ext cx="182563" cy="180975"/>
            </a:xfrm>
            <a:custGeom>
              <a:avLst/>
              <a:gdLst>
                <a:gd name="T0" fmla="*/ 48 w 48"/>
                <a:gd name="T1" fmla="*/ 6 h 48"/>
                <a:gd name="T2" fmla="*/ 42 w 48"/>
                <a:gd name="T3" fmla="*/ 0 h 48"/>
                <a:gd name="T4" fmla="*/ 14 w 48"/>
                <a:gd name="T5" fmla="*/ 0 h 48"/>
                <a:gd name="T6" fmla="*/ 8 w 48"/>
                <a:gd name="T7" fmla="*/ 6 h 48"/>
                <a:gd name="T8" fmla="*/ 14 w 48"/>
                <a:gd name="T9" fmla="*/ 13 h 48"/>
                <a:gd name="T10" fmla="*/ 27 w 48"/>
                <a:gd name="T11" fmla="*/ 13 h 48"/>
                <a:gd name="T12" fmla="*/ 3 w 48"/>
                <a:gd name="T13" fmla="*/ 37 h 48"/>
                <a:gd name="T14" fmla="*/ 3 w 48"/>
                <a:gd name="T15" fmla="*/ 46 h 48"/>
                <a:gd name="T16" fmla="*/ 11 w 48"/>
                <a:gd name="T17" fmla="*/ 46 h 48"/>
                <a:gd name="T18" fmla="*/ 36 w 48"/>
                <a:gd name="T19" fmla="*/ 21 h 48"/>
                <a:gd name="T20" fmla="*/ 36 w 48"/>
                <a:gd name="T21" fmla="*/ 34 h 48"/>
                <a:gd name="T22" fmla="*/ 42 w 48"/>
                <a:gd name="T23" fmla="*/ 41 h 48"/>
                <a:gd name="T24" fmla="*/ 48 w 48"/>
                <a:gd name="T25" fmla="*/ 34 h 48"/>
                <a:gd name="T26" fmla="*/ 48 w 48"/>
                <a:gd name="T27" fmla="*/ 7 h 48"/>
                <a:gd name="T28" fmla="*/ 48 w 48"/>
                <a:gd name="T29" fmla="*/ 7 h 48"/>
                <a:gd name="T30" fmla="*/ 48 w 48"/>
                <a:gd name="T31"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8" y="6"/>
                  </a:moveTo>
                  <a:cubicBezTo>
                    <a:pt x="48" y="3"/>
                    <a:pt x="45" y="0"/>
                    <a:pt x="42" y="0"/>
                  </a:cubicBezTo>
                  <a:cubicBezTo>
                    <a:pt x="14" y="0"/>
                    <a:pt x="14" y="0"/>
                    <a:pt x="14" y="0"/>
                  </a:cubicBezTo>
                  <a:cubicBezTo>
                    <a:pt x="10" y="0"/>
                    <a:pt x="8" y="3"/>
                    <a:pt x="8" y="6"/>
                  </a:cubicBezTo>
                  <a:cubicBezTo>
                    <a:pt x="8" y="10"/>
                    <a:pt x="10" y="13"/>
                    <a:pt x="14" y="13"/>
                  </a:cubicBezTo>
                  <a:cubicBezTo>
                    <a:pt x="27" y="13"/>
                    <a:pt x="27" y="13"/>
                    <a:pt x="27" y="13"/>
                  </a:cubicBezTo>
                  <a:cubicBezTo>
                    <a:pt x="3" y="37"/>
                    <a:pt x="3" y="37"/>
                    <a:pt x="3" y="37"/>
                  </a:cubicBezTo>
                  <a:cubicBezTo>
                    <a:pt x="0" y="39"/>
                    <a:pt x="0" y="43"/>
                    <a:pt x="3" y="46"/>
                  </a:cubicBezTo>
                  <a:cubicBezTo>
                    <a:pt x="5" y="48"/>
                    <a:pt x="9" y="48"/>
                    <a:pt x="11" y="46"/>
                  </a:cubicBezTo>
                  <a:cubicBezTo>
                    <a:pt x="36" y="21"/>
                    <a:pt x="36" y="21"/>
                    <a:pt x="36" y="21"/>
                  </a:cubicBezTo>
                  <a:cubicBezTo>
                    <a:pt x="36" y="34"/>
                    <a:pt x="36" y="34"/>
                    <a:pt x="36" y="34"/>
                  </a:cubicBezTo>
                  <a:cubicBezTo>
                    <a:pt x="36" y="38"/>
                    <a:pt x="39" y="41"/>
                    <a:pt x="42" y="41"/>
                  </a:cubicBezTo>
                  <a:cubicBezTo>
                    <a:pt x="45" y="41"/>
                    <a:pt x="48" y="38"/>
                    <a:pt x="48" y="34"/>
                  </a:cubicBezTo>
                  <a:cubicBezTo>
                    <a:pt x="48" y="7"/>
                    <a:pt x="48" y="7"/>
                    <a:pt x="48" y="7"/>
                  </a:cubicBezTo>
                  <a:cubicBezTo>
                    <a:pt x="48" y="7"/>
                    <a:pt x="48" y="7"/>
                    <a:pt x="48" y="7"/>
                  </a:cubicBezTo>
                  <a:cubicBezTo>
                    <a:pt x="48" y="7"/>
                    <a:pt x="48" y="7"/>
                    <a:pt x="4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5" name="Freeform 7"/>
            <p:cNvSpPr>
              <a:spLocks/>
            </p:cNvSpPr>
            <p:nvPr/>
          </p:nvSpPr>
          <p:spPr bwMode="auto">
            <a:xfrm>
              <a:off x="8640763" y="1233921"/>
              <a:ext cx="179388" cy="177800"/>
            </a:xfrm>
            <a:custGeom>
              <a:avLst/>
              <a:gdLst>
                <a:gd name="T0" fmla="*/ 0 w 47"/>
                <a:gd name="T1" fmla="*/ 41 h 47"/>
                <a:gd name="T2" fmla="*/ 6 w 47"/>
                <a:gd name="T3" fmla="*/ 47 h 47"/>
                <a:gd name="T4" fmla="*/ 34 w 47"/>
                <a:gd name="T5" fmla="*/ 47 h 47"/>
                <a:gd name="T6" fmla="*/ 40 w 47"/>
                <a:gd name="T7" fmla="*/ 41 h 47"/>
                <a:gd name="T8" fmla="*/ 34 w 47"/>
                <a:gd name="T9" fmla="*/ 35 h 47"/>
                <a:gd name="T10" fmla="*/ 21 w 47"/>
                <a:gd name="T11" fmla="*/ 35 h 47"/>
                <a:gd name="T12" fmla="*/ 45 w 47"/>
                <a:gd name="T13" fmla="*/ 11 h 47"/>
                <a:gd name="T14" fmla="*/ 45 w 47"/>
                <a:gd name="T15" fmla="*/ 2 h 47"/>
                <a:gd name="T16" fmla="*/ 36 w 47"/>
                <a:gd name="T17" fmla="*/ 2 h 47"/>
                <a:gd name="T18" fmla="*/ 12 w 47"/>
                <a:gd name="T19" fmla="*/ 27 h 47"/>
                <a:gd name="T20" fmla="*/ 12 w 47"/>
                <a:gd name="T21" fmla="*/ 13 h 47"/>
                <a:gd name="T22" fmla="*/ 6 w 47"/>
                <a:gd name="T23" fmla="*/ 7 h 47"/>
                <a:gd name="T24" fmla="*/ 0 w 47"/>
                <a:gd name="T25" fmla="*/ 13 h 47"/>
                <a:gd name="T26" fmla="*/ 0 w 47"/>
                <a:gd name="T27" fmla="*/ 41 h 47"/>
                <a:gd name="T28" fmla="*/ 0 w 47"/>
                <a:gd name="T29" fmla="*/ 41 h 47"/>
                <a:gd name="T30" fmla="*/ 0 w 47"/>
                <a:gd name="T3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0" y="41"/>
                  </a:moveTo>
                  <a:cubicBezTo>
                    <a:pt x="0" y="45"/>
                    <a:pt x="3" y="47"/>
                    <a:pt x="6" y="47"/>
                  </a:cubicBezTo>
                  <a:cubicBezTo>
                    <a:pt x="34" y="47"/>
                    <a:pt x="34" y="47"/>
                    <a:pt x="34" y="47"/>
                  </a:cubicBezTo>
                  <a:cubicBezTo>
                    <a:pt x="37" y="47"/>
                    <a:pt x="40" y="45"/>
                    <a:pt x="40" y="41"/>
                  </a:cubicBezTo>
                  <a:cubicBezTo>
                    <a:pt x="40" y="38"/>
                    <a:pt x="37" y="35"/>
                    <a:pt x="34" y="35"/>
                  </a:cubicBezTo>
                  <a:cubicBezTo>
                    <a:pt x="21" y="35"/>
                    <a:pt x="21" y="35"/>
                    <a:pt x="21" y="35"/>
                  </a:cubicBezTo>
                  <a:cubicBezTo>
                    <a:pt x="45" y="11"/>
                    <a:pt x="45" y="11"/>
                    <a:pt x="45" y="11"/>
                  </a:cubicBezTo>
                  <a:cubicBezTo>
                    <a:pt x="47" y="8"/>
                    <a:pt x="47" y="4"/>
                    <a:pt x="45" y="2"/>
                  </a:cubicBezTo>
                  <a:cubicBezTo>
                    <a:pt x="43" y="0"/>
                    <a:pt x="39" y="0"/>
                    <a:pt x="36" y="2"/>
                  </a:cubicBezTo>
                  <a:cubicBezTo>
                    <a:pt x="12" y="27"/>
                    <a:pt x="12" y="27"/>
                    <a:pt x="12" y="27"/>
                  </a:cubicBezTo>
                  <a:cubicBezTo>
                    <a:pt x="12" y="13"/>
                    <a:pt x="12" y="13"/>
                    <a:pt x="12" y="13"/>
                  </a:cubicBezTo>
                  <a:cubicBezTo>
                    <a:pt x="12" y="10"/>
                    <a:pt x="9" y="7"/>
                    <a:pt x="6" y="7"/>
                  </a:cubicBezTo>
                  <a:cubicBezTo>
                    <a:pt x="2" y="7"/>
                    <a:pt x="0" y="10"/>
                    <a:pt x="0" y="13"/>
                  </a:cubicBezTo>
                  <a:cubicBezTo>
                    <a:pt x="0" y="41"/>
                    <a:pt x="0" y="41"/>
                    <a:pt x="0" y="41"/>
                  </a:cubicBezTo>
                  <a:cubicBezTo>
                    <a:pt x="0" y="41"/>
                    <a:pt x="0" y="41"/>
                    <a:pt x="0" y="41"/>
                  </a:cubicBezTo>
                  <a:cubicBezTo>
                    <a:pt x="0" y="41"/>
                    <a:pt x="0" y="4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6" name="Freeform 8"/>
            <p:cNvSpPr>
              <a:spLocks/>
            </p:cNvSpPr>
            <p:nvPr/>
          </p:nvSpPr>
          <p:spPr bwMode="auto">
            <a:xfrm>
              <a:off x="8374063" y="1233921"/>
              <a:ext cx="182563" cy="177800"/>
            </a:xfrm>
            <a:custGeom>
              <a:avLst/>
              <a:gdLst>
                <a:gd name="T0" fmla="*/ 42 w 48"/>
                <a:gd name="T1" fmla="*/ 7 h 47"/>
                <a:gd name="T2" fmla="*/ 36 w 48"/>
                <a:gd name="T3" fmla="*/ 13 h 47"/>
                <a:gd name="T4" fmla="*/ 36 w 48"/>
                <a:gd name="T5" fmla="*/ 27 h 47"/>
                <a:gd name="T6" fmla="*/ 11 w 48"/>
                <a:gd name="T7" fmla="*/ 2 h 47"/>
                <a:gd name="T8" fmla="*/ 3 w 48"/>
                <a:gd name="T9" fmla="*/ 2 h 47"/>
                <a:gd name="T10" fmla="*/ 3 w 48"/>
                <a:gd name="T11" fmla="*/ 11 h 47"/>
                <a:gd name="T12" fmla="*/ 27 w 48"/>
                <a:gd name="T13" fmla="*/ 35 h 47"/>
                <a:gd name="T14" fmla="*/ 14 w 48"/>
                <a:gd name="T15" fmla="*/ 35 h 47"/>
                <a:gd name="T16" fmla="*/ 8 w 48"/>
                <a:gd name="T17" fmla="*/ 41 h 47"/>
                <a:gd name="T18" fmla="*/ 14 w 48"/>
                <a:gd name="T19" fmla="*/ 47 h 47"/>
                <a:gd name="T20" fmla="*/ 42 w 48"/>
                <a:gd name="T21" fmla="*/ 47 h 47"/>
                <a:gd name="T22" fmla="*/ 48 w 48"/>
                <a:gd name="T23" fmla="*/ 41 h 47"/>
                <a:gd name="T24" fmla="*/ 48 w 48"/>
                <a:gd name="T25" fmla="*/ 41 h 47"/>
                <a:gd name="T26" fmla="*/ 48 w 48"/>
                <a:gd name="T27" fmla="*/ 41 h 47"/>
                <a:gd name="T28" fmla="*/ 48 w 48"/>
                <a:gd name="T29" fmla="*/ 13 h 47"/>
                <a:gd name="T30" fmla="*/ 42 w 48"/>
                <a:gd name="T31"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7">
                  <a:moveTo>
                    <a:pt x="42" y="7"/>
                  </a:moveTo>
                  <a:cubicBezTo>
                    <a:pt x="39" y="7"/>
                    <a:pt x="36" y="10"/>
                    <a:pt x="36" y="13"/>
                  </a:cubicBezTo>
                  <a:cubicBezTo>
                    <a:pt x="36" y="27"/>
                    <a:pt x="36" y="27"/>
                    <a:pt x="36" y="27"/>
                  </a:cubicBezTo>
                  <a:cubicBezTo>
                    <a:pt x="11" y="2"/>
                    <a:pt x="11" y="2"/>
                    <a:pt x="11" y="2"/>
                  </a:cubicBezTo>
                  <a:cubicBezTo>
                    <a:pt x="9" y="0"/>
                    <a:pt x="5" y="0"/>
                    <a:pt x="3" y="2"/>
                  </a:cubicBezTo>
                  <a:cubicBezTo>
                    <a:pt x="0" y="4"/>
                    <a:pt x="0" y="8"/>
                    <a:pt x="3" y="11"/>
                  </a:cubicBezTo>
                  <a:cubicBezTo>
                    <a:pt x="27" y="35"/>
                    <a:pt x="27" y="35"/>
                    <a:pt x="27" y="35"/>
                  </a:cubicBezTo>
                  <a:cubicBezTo>
                    <a:pt x="14" y="35"/>
                    <a:pt x="14" y="35"/>
                    <a:pt x="14" y="35"/>
                  </a:cubicBezTo>
                  <a:cubicBezTo>
                    <a:pt x="10" y="35"/>
                    <a:pt x="8" y="38"/>
                    <a:pt x="8" y="41"/>
                  </a:cubicBezTo>
                  <a:cubicBezTo>
                    <a:pt x="8" y="45"/>
                    <a:pt x="10" y="47"/>
                    <a:pt x="14" y="47"/>
                  </a:cubicBezTo>
                  <a:cubicBezTo>
                    <a:pt x="42" y="47"/>
                    <a:pt x="42" y="47"/>
                    <a:pt x="42" y="47"/>
                  </a:cubicBezTo>
                  <a:cubicBezTo>
                    <a:pt x="45" y="47"/>
                    <a:pt x="48" y="45"/>
                    <a:pt x="48" y="41"/>
                  </a:cubicBezTo>
                  <a:cubicBezTo>
                    <a:pt x="48" y="41"/>
                    <a:pt x="48" y="41"/>
                    <a:pt x="48" y="41"/>
                  </a:cubicBezTo>
                  <a:cubicBezTo>
                    <a:pt x="48" y="41"/>
                    <a:pt x="48" y="41"/>
                    <a:pt x="48" y="41"/>
                  </a:cubicBezTo>
                  <a:cubicBezTo>
                    <a:pt x="48" y="13"/>
                    <a:pt x="48" y="13"/>
                    <a:pt x="48" y="13"/>
                  </a:cubicBezTo>
                  <a:cubicBezTo>
                    <a:pt x="48" y="10"/>
                    <a:pt x="45"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grpSp>
        <p:nvGrpSpPr>
          <p:cNvPr id="37" name="Group 36"/>
          <p:cNvGrpSpPr/>
          <p:nvPr/>
        </p:nvGrpSpPr>
        <p:grpSpPr>
          <a:xfrm>
            <a:off x="5610832" y="2347807"/>
            <a:ext cx="789969" cy="812067"/>
            <a:chOff x="3667125" y="4987925"/>
            <a:chExt cx="1816100" cy="1866900"/>
          </a:xfrm>
          <a:solidFill>
            <a:schemeClr val="bg1"/>
          </a:solidFill>
        </p:grpSpPr>
        <p:sp>
          <p:nvSpPr>
            <p:cNvPr id="38" name="Freeform 32"/>
            <p:cNvSpPr>
              <a:spLocks/>
            </p:cNvSpPr>
            <p:nvPr/>
          </p:nvSpPr>
          <p:spPr bwMode="auto">
            <a:xfrm>
              <a:off x="3667125" y="5773738"/>
              <a:ext cx="1816100" cy="657225"/>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9" name="Freeform 33"/>
            <p:cNvSpPr>
              <a:spLocks/>
            </p:cNvSpPr>
            <p:nvPr/>
          </p:nvSpPr>
          <p:spPr bwMode="auto">
            <a:xfrm>
              <a:off x="3667125" y="6197600"/>
              <a:ext cx="1816100" cy="657225"/>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40" name="Freeform 34"/>
            <p:cNvSpPr>
              <a:spLocks/>
            </p:cNvSpPr>
            <p:nvPr/>
          </p:nvSpPr>
          <p:spPr bwMode="auto">
            <a:xfrm>
              <a:off x="3667125" y="4987925"/>
              <a:ext cx="1816100" cy="1030288"/>
            </a:xfrm>
            <a:custGeom>
              <a:avLst/>
              <a:gdLst>
                <a:gd name="T0" fmla="*/ 1144 w 1144"/>
                <a:gd name="T1" fmla="*/ 324 h 649"/>
                <a:gd name="T2" fmla="*/ 571 w 1144"/>
                <a:gd name="T3" fmla="*/ 0 h 649"/>
                <a:gd name="T4" fmla="*/ 0 w 1144"/>
                <a:gd name="T5" fmla="*/ 324 h 649"/>
                <a:gd name="T6" fmla="*/ 571 w 1144"/>
                <a:gd name="T7" fmla="*/ 649 h 649"/>
                <a:gd name="T8" fmla="*/ 1144 w 1144"/>
                <a:gd name="T9" fmla="*/ 324 h 649"/>
              </a:gdLst>
              <a:ahLst/>
              <a:cxnLst>
                <a:cxn ang="0">
                  <a:pos x="T0" y="T1"/>
                </a:cxn>
                <a:cxn ang="0">
                  <a:pos x="T2" y="T3"/>
                </a:cxn>
                <a:cxn ang="0">
                  <a:pos x="T4" y="T5"/>
                </a:cxn>
                <a:cxn ang="0">
                  <a:pos x="T6" y="T7"/>
                </a:cxn>
                <a:cxn ang="0">
                  <a:pos x="T8" y="T9"/>
                </a:cxn>
              </a:cxnLst>
              <a:rect l="0" t="0" r="r" b="b"/>
              <a:pathLst>
                <a:path w="1144" h="649">
                  <a:moveTo>
                    <a:pt x="1144" y="324"/>
                  </a:moveTo>
                  <a:lnTo>
                    <a:pt x="571" y="0"/>
                  </a:lnTo>
                  <a:lnTo>
                    <a:pt x="0" y="324"/>
                  </a:lnTo>
                  <a:lnTo>
                    <a:pt x="571" y="649"/>
                  </a:lnTo>
                  <a:lnTo>
                    <a:pt x="1144"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42" name="Isosceles Triangle 41"/>
          <p:cNvSpPr/>
          <p:nvPr/>
        </p:nvSpPr>
        <p:spPr>
          <a:xfrm rot="5159696">
            <a:off x="2321533" y="2670604"/>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43" name="Isosceles Triangle 42"/>
          <p:cNvSpPr/>
          <p:nvPr/>
        </p:nvSpPr>
        <p:spPr>
          <a:xfrm rot="5159696">
            <a:off x="4527947" y="2682466"/>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44" name="Isosceles Triangle 43"/>
          <p:cNvSpPr/>
          <p:nvPr/>
        </p:nvSpPr>
        <p:spPr>
          <a:xfrm rot="5159696">
            <a:off x="6895613" y="2687537"/>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45" name="Isosceles Triangle 44"/>
          <p:cNvSpPr/>
          <p:nvPr/>
        </p:nvSpPr>
        <p:spPr>
          <a:xfrm rot="5159696">
            <a:off x="9292067" y="2687537"/>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15" name="Rectangle 14"/>
          <p:cNvSpPr/>
          <p:nvPr/>
        </p:nvSpPr>
        <p:spPr>
          <a:xfrm>
            <a:off x="7778298" y="2200434"/>
            <a:ext cx="993169" cy="1323439"/>
          </a:xfrm>
          <a:prstGeom prst="rect">
            <a:avLst/>
          </a:prstGeom>
        </p:spPr>
        <p:txBody>
          <a:bodyPr wrap="square">
            <a:spAutoFit/>
          </a:bodyPr>
          <a:lstStyle/>
          <a:p>
            <a:pPr defTabSz="1219170" fontAlgn="base">
              <a:spcBef>
                <a:spcPct val="0"/>
              </a:spcBef>
              <a:spcAft>
                <a:spcPct val="0"/>
              </a:spcAft>
            </a:pPr>
            <a:r>
              <a:rPr lang="en-US" sz="8000" dirty="0">
                <a:solidFill>
                  <a:prstClr val="white"/>
                </a:solidFill>
                <a:latin typeface="Calibri" pitchFamily="34" charset="0"/>
                <a:cs typeface="Arial" charset="0"/>
                <a:sym typeface="Webdings"/>
              </a:rPr>
              <a:t></a:t>
            </a:r>
            <a:endParaRPr lang="en-US" sz="3733" dirty="0">
              <a:solidFill>
                <a:prstClr val="white"/>
              </a:solidFill>
              <a:latin typeface="Calibri" pitchFamily="34" charset="0"/>
              <a:cs typeface="Arial" charset="0"/>
            </a:endParaRPr>
          </a:p>
        </p:txBody>
      </p:sp>
      <p:sp>
        <p:nvSpPr>
          <p:cNvPr id="46" name="Slide Number Placeholder 3"/>
          <p:cNvSpPr>
            <a:spLocks noGrp="1"/>
          </p:cNvSpPr>
          <p:nvPr>
            <p:ph type="sldNum" sz="quarter" idx="4294967295"/>
          </p:nvPr>
        </p:nvSpPr>
        <p:spPr>
          <a:xfrm>
            <a:off x="11176000" y="6477001"/>
            <a:ext cx="711200" cy="366183"/>
          </a:xfrm>
          <a:prstGeom prst="rect">
            <a:avLst/>
          </a:prstGeom>
        </p:spPr>
        <p:txBody>
          <a:bodyPr/>
          <a:lstStyle/>
          <a:p>
            <a:pPr defTabSz="1219170">
              <a:defRPr/>
            </a:pPr>
            <a:fld id="{1586C6F0-B0A0-4B91-8218-B729A6939E11}" type="slidenum">
              <a:rPr lang="en-US">
                <a:solidFill>
                  <a:prstClr val="white">
                    <a:lumMod val="50000"/>
                  </a:prstClr>
                </a:solidFill>
                <a:latin typeface="Calibri"/>
              </a:rPr>
              <a:pPr defTabSz="1219170">
                <a:defRPr/>
              </a:pPr>
              <a:t>87</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1316138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25400"/>
            <a:ext cx="4064000"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3" name="Text Box 7"/>
          <p:cNvSpPr txBox="1">
            <a:spLocks noChangeArrowheads="1"/>
          </p:cNvSpPr>
          <p:nvPr/>
        </p:nvSpPr>
        <p:spPr bwMode="auto">
          <a:xfrm>
            <a:off x="406400" y="411092"/>
            <a:ext cx="3429000" cy="10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nchor="ctr">
            <a:spAutoFit/>
          </a:bodyPr>
          <a:lstStyle>
            <a:lvl1pPr defTabSz="1087438">
              <a:defRPr>
                <a:solidFill>
                  <a:schemeClr val="tx1"/>
                </a:solidFill>
                <a:latin typeface="Calibri" pitchFamily="34" charset="0"/>
              </a:defRPr>
            </a:lvl1pPr>
            <a:lvl2pPr marL="742950" indent="-285750" defTabSz="1087438">
              <a:defRPr>
                <a:solidFill>
                  <a:schemeClr val="tx1"/>
                </a:solidFill>
                <a:latin typeface="Calibri" pitchFamily="34" charset="0"/>
              </a:defRPr>
            </a:lvl2pPr>
            <a:lvl3pPr marL="1143000" indent="-228600" defTabSz="1087438">
              <a:defRPr>
                <a:solidFill>
                  <a:schemeClr val="tx1"/>
                </a:solidFill>
                <a:latin typeface="Calibri" pitchFamily="34" charset="0"/>
              </a:defRPr>
            </a:lvl3pPr>
            <a:lvl4pPr marL="1600200" indent="-228600" defTabSz="1087438">
              <a:defRPr>
                <a:solidFill>
                  <a:schemeClr val="tx1"/>
                </a:solidFill>
                <a:latin typeface="Calibri" pitchFamily="34" charset="0"/>
              </a:defRPr>
            </a:lvl4pPr>
            <a:lvl5pPr marL="2057400" indent="-228600" defTabSz="1087438">
              <a:defRPr>
                <a:solidFill>
                  <a:schemeClr val="tx1"/>
                </a:solidFill>
                <a:latin typeface="Calibri" pitchFamily="34" charset="0"/>
              </a:defRPr>
            </a:lvl5pPr>
            <a:lvl6pPr marL="2514600" indent="-228600" defTabSz="1087438" fontAlgn="base">
              <a:spcBef>
                <a:spcPct val="0"/>
              </a:spcBef>
              <a:spcAft>
                <a:spcPct val="0"/>
              </a:spcAft>
              <a:defRPr>
                <a:solidFill>
                  <a:schemeClr val="tx1"/>
                </a:solidFill>
                <a:latin typeface="Calibri" pitchFamily="34" charset="0"/>
              </a:defRPr>
            </a:lvl6pPr>
            <a:lvl7pPr marL="2971800" indent="-228600" defTabSz="1087438" fontAlgn="base">
              <a:spcBef>
                <a:spcPct val="0"/>
              </a:spcBef>
              <a:spcAft>
                <a:spcPct val="0"/>
              </a:spcAft>
              <a:defRPr>
                <a:solidFill>
                  <a:schemeClr val="tx1"/>
                </a:solidFill>
                <a:latin typeface="Calibri" pitchFamily="34" charset="0"/>
              </a:defRPr>
            </a:lvl7pPr>
            <a:lvl8pPr marL="3429000" indent="-228600" defTabSz="1087438" fontAlgn="base">
              <a:spcBef>
                <a:spcPct val="0"/>
              </a:spcBef>
              <a:spcAft>
                <a:spcPct val="0"/>
              </a:spcAft>
              <a:defRPr>
                <a:solidFill>
                  <a:schemeClr val="tx1"/>
                </a:solidFill>
                <a:latin typeface="Calibri" pitchFamily="34" charset="0"/>
              </a:defRPr>
            </a:lvl8pPr>
            <a:lvl9pPr marL="3886200" indent="-228600" defTabSz="1087438" fontAlgn="base">
              <a:spcBef>
                <a:spcPct val="0"/>
              </a:spcBef>
              <a:spcAft>
                <a:spcPct val="0"/>
              </a:spcAft>
              <a:defRPr>
                <a:solidFill>
                  <a:schemeClr val="tx1"/>
                </a:solidFill>
                <a:latin typeface="Calibri" pitchFamily="34" charset="0"/>
              </a:defRPr>
            </a:lvl9pPr>
          </a:lstStyle>
          <a:p>
            <a:pPr defTabSz="1449881" fontAlgn="base">
              <a:spcBef>
                <a:spcPct val="0"/>
              </a:spcBef>
              <a:spcAft>
                <a:spcPct val="0"/>
              </a:spcAft>
            </a:pPr>
            <a:r>
              <a:rPr lang="en-US" altLang="en-US" sz="2400" b="1" dirty="0">
                <a:solidFill>
                  <a:prstClr val="white"/>
                </a:solidFill>
                <a:cs typeface="Arial" charset="0"/>
              </a:rPr>
              <a:t>Wide variety of projects completed </a:t>
            </a:r>
            <a:r>
              <a:rPr lang="en-US" altLang="en-US" sz="2400" dirty="0">
                <a:solidFill>
                  <a:prstClr val="white"/>
                </a:solidFill>
                <a:cs typeface="Arial" charset="0"/>
              </a:rPr>
              <a:t>– </a:t>
            </a:r>
          </a:p>
          <a:p>
            <a:pPr defTabSz="1449881" fontAlgn="base">
              <a:spcBef>
                <a:spcPct val="0"/>
              </a:spcBef>
              <a:spcAft>
                <a:spcPct val="0"/>
              </a:spcAft>
            </a:pPr>
            <a:endParaRPr lang="en-US" sz="1867" dirty="0">
              <a:solidFill>
                <a:prstClr val="white"/>
              </a:solidFill>
              <a:latin typeface="Trebuchet MS"/>
              <a:cs typeface="Open Sans Semibold" pitchFamily="34" charset="0"/>
            </a:endParaRPr>
          </a:p>
        </p:txBody>
      </p:sp>
      <p:sp>
        <p:nvSpPr>
          <p:cNvPr id="4" name="Text Box 10"/>
          <p:cNvSpPr txBox="1">
            <a:spLocks noChangeArrowheads="1"/>
          </p:cNvSpPr>
          <p:nvPr/>
        </p:nvSpPr>
        <p:spPr bwMode="auto">
          <a:xfrm>
            <a:off x="-304800" y="1530390"/>
            <a:ext cx="4064000" cy="1702710"/>
          </a:xfrm>
          <a:prstGeom prst="rect">
            <a:avLst/>
          </a:prstGeom>
          <a:noFill/>
          <a:ln w="9525">
            <a:noFill/>
            <a:miter lim="800000"/>
            <a:headEnd/>
            <a:tailEnd/>
          </a:ln>
        </p:spPr>
        <p:txBody>
          <a:bodyPr wrap="square" lIns="60960" tIns="30480" rIns="60960" bIns="30480">
            <a:spAutoFit/>
          </a:bodyPr>
          <a:lstStyle/>
          <a:p>
            <a:pPr marL="838179" lvl="1" indent="-228594" defTabSz="1219170" fontAlgn="base">
              <a:spcBef>
                <a:spcPct val="0"/>
              </a:spcBef>
              <a:spcAft>
                <a:spcPct val="0"/>
              </a:spcAft>
              <a:buFont typeface="Arial" panose="020B0604020202020204" pitchFamily="34" charset="0"/>
              <a:buChar char="•"/>
            </a:pPr>
            <a:r>
              <a:rPr lang="en-US" altLang="en-US" sz="2133" dirty="0">
                <a:solidFill>
                  <a:prstClr val="white"/>
                </a:solidFill>
                <a:latin typeface="Calibri" pitchFamily="34" charset="0"/>
                <a:cs typeface="Arial" charset="0"/>
              </a:rPr>
              <a:t>Ticket counter conversions</a:t>
            </a:r>
          </a:p>
          <a:p>
            <a:pPr marL="838179" lvl="1" indent="-228594" defTabSz="1219170" fontAlgn="base">
              <a:spcBef>
                <a:spcPct val="0"/>
              </a:spcBef>
              <a:spcAft>
                <a:spcPct val="0"/>
              </a:spcAft>
              <a:buFont typeface="Arial" panose="020B0604020202020204" pitchFamily="34" charset="0"/>
              <a:buChar char="•"/>
            </a:pPr>
            <a:r>
              <a:rPr lang="en-US" altLang="en-US" sz="2133" dirty="0">
                <a:solidFill>
                  <a:prstClr val="white"/>
                </a:solidFill>
                <a:latin typeface="Calibri" pitchFamily="34" charset="0"/>
                <a:cs typeface="Arial" charset="0"/>
              </a:rPr>
              <a:t>ARFF interior finish remodel</a:t>
            </a:r>
          </a:p>
          <a:p>
            <a:pPr marL="838179" lvl="1" indent="-228594" defTabSz="1219170" fontAlgn="base">
              <a:spcBef>
                <a:spcPct val="0"/>
              </a:spcBef>
              <a:spcAft>
                <a:spcPct val="0"/>
              </a:spcAft>
              <a:buFont typeface="Arial" panose="020B0604020202020204" pitchFamily="34" charset="0"/>
              <a:buChar char="•"/>
            </a:pPr>
            <a:r>
              <a:rPr lang="en-US" altLang="en-US" sz="2133" dirty="0">
                <a:solidFill>
                  <a:prstClr val="white"/>
                </a:solidFill>
                <a:latin typeface="Calibri" pitchFamily="34" charset="0"/>
                <a:cs typeface="Arial" charset="0"/>
              </a:rPr>
              <a:t>Access Control Office remodel</a:t>
            </a:r>
          </a:p>
          <a:p>
            <a:pPr marL="838179" lvl="1" indent="-228594" defTabSz="1219170" fontAlgn="base">
              <a:spcBef>
                <a:spcPct val="0"/>
              </a:spcBef>
              <a:spcAft>
                <a:spcPct val="0"/>
              </a:spcAft>
              <a:buFont typeface="Arial" panose="020B0604020202020204" pitchFamily="34" charset="0"/>
              <a:buChar char="•"/>
            </a:pPr>
            <a:endParaRPr lang="en-US" altLang="en-US" sz="2133" dirty="0">
              <a:solidFill>
                <a:prstClr val="white"/>
              </a:solidFill>
              <a:latin typeface="Calibri" pitchFamily="34" charset="0"/>
              <a:cs typeface="Arial" charset="0"/>
            </a:endParaRPr>
          </a:p>
        </p:txBody>
      </p:sp>
      <p:sp>
        <p:nvSpPr>
          <p:cNvPr id="6" name="Slide Number Placeholder 5"/>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88</a:t>
            </a:fld>
            <a:endParaRPr lang="en-US" dirty="0">
              <a:solidFill>
                <a:prstClr val="white">
                  <a:lumMod val="50000"/>
                </a:prstClr>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76200"/>
            <a:ext cx="568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199467"/>
            <a:ext cx="3458739" cy="259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62417" y="3886201"/>
            <a:ext cx="3386896"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343401"/>
            <a:ext cx="2743200" cy="1991148"/>
          </a:xfrm>
          <a:prstGeom prst="rect">
            <a:avLst/>
          </a:prstGeom>
          <a:noFill/>
          <a:ln>
            <a:noFill/>
          </a:ln>
          <a:effectLst>
            <a:glow rad="101600">
              <a:schemeClr val="accent1">
                <a:lumMod val="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05600" y="3586203"/>
            <a:ext cx="3352800" cy="502573"/>
          </a:xfrm>
          <a:prstGeom prst="rect">
            <a:avLst/>
          </a:prstGeom>
          <a:noFill/>
        </p:spPr>
        <p:txBody>
          <a:bodyPr wrap="square" rtlCol="0">
            <a:spAutoFit/>
          </a:bodyPr>
          <a:lstStyle/>
          <a:p>
            <a:pPr defTabSz="1219170" fontAlgn="base">
              <a:spcBef>
                <a:spcPct val="0"/>
              </a:spcBef>
              <a:spcAft>
                <a:spcPct val="0"/>
              </a:spcAft>
            </a:pPr>
            <a:r>
              <a:rPr lang="en-US" altLang="en-US" sz="1333" b="1" dirty="0">
                <a:solidFill>
                  <a:prstClr val="white"/>
                </a:solidFill>
                <a:latin typeface="Calibri" pitchFamily="34" charset="0"/>
                <a:cs typeface="Arial" charset="0"/>
              </a:rPr>
              <a:t>Restroom rehabilitations throughout</a:t>
            </a:r>
            <a:br>
              <a:rPr lang="en-US" altLang="en-US" sz="1333" b="1" dirty="0">
                <a:solidFill>
                  <a:prstClr val="white"/>
                </a:solidFill>
                <a:latin typeface="Calibri" pitchFamily="34" charset="0"/>
                <a:cs typeface="Arial" charset="0"/>
              </a:rPr>
            </a:br>
            <a:r>
              <a:rPr lang="en-US" altLang="en-US" sz="1333" b="1" dirty="0">
                <a:solidFill>
                  <a:prstClr val="white"/>
                </a:solidFill>
                <a:latin typeface="Calibri" pitchFamily="34" charset="0"/>
                <a:cs typeface="Arial" charset="0"/>
              </a:rPr>
              <a:t>all Terminals</a:t>
            </a:r>
          </a:p>
        </p:txBody>
      </p:sp>
      <p:sp>
        <p:nvSpPr>
          <p:cNvPr id="11" name="TextBox 10"/>
          <p:cNvSpPr txBox="1"/>
          <p:nvPr/>
        </p:nvSpPr>
        <p:spPr>
          <a:xfrm>
            <a:off x="7924800" y="6148706"/>
            <a:ext cx="3048000" cy="297454"/>
          </a:xfrm>
          <a:prstGeom prst="rect">
            <a:avLst/>
          </a:prstGeom>
          <a:noFill/>
        </p:spPr>
        <p:txBody>
          <a:bodyPr wrap="square" rtlCol="0">
            <a:spAutoFit/>
          </a:bodyPr>
          <a:lstStyle/>
          <a:p>
            <a:pPr defTabSz="1219170" fontAlgn="base">
              <a:spcBef>
                <a:spcPct val="0"/>
              </a:spcBef>
              <a:spcAft>
                <a:spcPct val="0"/>
              </a:spcAft>
            </a:pPr>
            <a:r>
              <a:rPr lang="en-US" altLang="en-US" sz="1333" b="1" dirty="0">
                <a:solidFill>
                  <a:prstClr val="white"/>
                </a:solidFill>
                <a:latin typeface="Calibri" pitchFamily="34" charset="0"/>
                <a:cs typeface="Arial" charset="0"/>
              </a:rPr>
              <a:t>T2W “Sea Rhythms” fountain upgrade</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89</a:t>
            </a:fld>
            <a:endParaRPr lang="en-US">
              <a:solidFill>
                <a:prstClr val="white">
                  <a:lumMod val="50000"/>
                </a:prstClr>
              </a:solidFill>
              <a:latin typeface="Calibri"/>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787400"/>
            <a:ext cx="7112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9906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3201" y="4140200"/>
            <a:ext cx="3657600" cy="1569660"/>
          </a:xfrm>
          <a:prstGeom prst="rect">
            <a:avLst/>
          </a:prstGeom>
          <a:noFill/>
        </p:spPr>
        <p:txBody>
          <a:bodyPr wrap="square" rtlCol="0">
            <a:spAutoFit/>
          </a:bodyPr>
          <a:lstStyle/>
          <a:p>
            <a:pPr defTabSz="1219170" fontAlgn="base">
              <a:spcBef>
                <a:spcPct val="0"/>
              </a:spcBef>
              <a:spcAft>
                <a:spcPct val="0"/>
              </a:spcAft>
            </a:pPr>
            <a:r>
              <a:rPr lang="en-US" sz="2400" dirty="0">
                <a:solidFill>
                  <a:srgbClr val="3F3F3F"/>
                </a:solidFill>
                <a:latin typeface="Calibri" pitchFamily="34" charset="0"/>
                <a:cs typeface="Arial" charset="0"/>
              </a:rPr>
              <a:t>Terminal 1</a:t>
            </a:r>
          </a:p>
          <a:p>
            <a:pPr defTabSz="1219170" fontAlgn="base">
              <a:spcBef>
                <a:spcPct val="0"/>
              </a:spcBef>
              <a:spcAft>
                <a:spcPct val="0"/>
              </a:spcAft>
            </a:pPr>
            <a:r>
              <a:rPr lang="en-US" sz="2400" dirty="0">
                <a:solidFill>
                  <a:srgbClr val="3F3F3F"/>
                </a:solidFill>
                <a:latin typeface="Calibri" pitchFamily="34" charset="0"/>
                <a:cs typeface="Arial" charset="0"/>
              </a:rPr>
              <a:t>Emergency repair work </a:t>
            </a:r>
          </a:p>
          <a:p>
            <a:pPr defTabSz="1219170" fontAlgn="base">
              <a:spcBef>
                <a:spcPct val="0"/>
              </a:spcBef>
              <a:spcAft>
                <a:spcPct val="0"/>
              </a:spcAft>
            </a:pPr>
            <a:r>
              <a:rPr lang="en-US" sz="2400" dirty="0">
                <a:solidFill>
                  <a:srgbClr val="3F3F3F"/>
                </a:solidFill>
                <a:latin typeface="Calibri" pitchFamily="34" charset="0"/>
                <a:cs typeface="Arial" charset="0"/>
              </a:rPr>
              <a:t>due to broken water pipe causing sink hole</a:t>
            </a:r>
          </a:p>
        </p:txBody>
      </p:sp>
    </p:spTree>
    <p:extLst>
      <p:ext uri="{BB962C8B-B14F-4D97-AF65-F5344CB8AC3E}">
        <p14:creationId xmlns:p14="http://schemas.microsoft.com/office/powerpoint/2010/main" val="2609745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706" y="553937"/>
            <a:ext cx="11337317" cy="805333"/>
          </a:xfrm>
        </p:spPr>
        <p:txBody>
          <a:bodyPr anchor="t" anchorCtr="0">
            <a:normAutofit fontScale="90000"/>
          </a:bodyPr>
          <a:lstStyle/>
          <a:p>
            <a:pPr>
              <a:lnSpc>
                <a:spcPct val="100000"/>
              </a:lnSpc>
            </a:pPr>
            <a:r>
              <a:rPr lang="en-US" sz="3600" dirty="0">
                <a:ea typeface="+mn-ea"/>
                <a:cs typeface="Arial" charset="0"/>
              </a:rPr>
              <a:t>New Administration Building Budget &amp; Schedule </a:t>
            </a:r>
            <a:br>
              <a:rPr lang="en-US" sz="2160" dirty="0">
                <a:solidFill>
                  <a:srgbClr val="7F7F7F"/>
                </a:solidFill>
                <a:ea typeface="+mn-ea"/>
                <a:cs typeface="Arial" charset="0"/>
              </a:rPr>
            </a:br>
            <a:br>
              <a:rPr lang="en-US" sz="1200" dirty="0">
                <a:solidFill>
                  <a:srgbClr val="FF0000"/>
                </a:solidFill>
              </a:rPr>
            </a:br>
            <a:endParaRPr lang="en-US" sz="1200" b="0" dirty="0">
              <a:solidFill>
                <a:srgbClr val="3D45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9</a:t>
            </a:fld>
            <a:endParaRPr lang="en-US" dirty="0"/>
          </a:p>
        </p:txBody>
      </p:sp>
      <p:sp>
        <p:nvSpPr>
          <p:cNvPr id="5" name="Rectangle 4"/>
          <p:cNvSpPr/>
          <p:nvPr/>
        </p:nvSpPr>
        <p:spPr>
          <a:xfrm>
            <a:off x="5857794" y="3184046"/>
            <a:ext cx="476412" cy="369332"/>
          </a:xfrm>
          <a:prstGeom prst="rect">
            <a:avLst/>
          </a:prstGeom>
        </p:spPr>
        <p:txBody>
          <a:bodyPr wrap="none">
            <a:spAutoFit/>
          </a:bodyPr>
          <a:lstStyle/>
          <a:p>
            <a:fld id="{3AA8CC91-F194-F74F-8EF0-E7913105EA8B}" type="slidenum">
              <a:rPr lang="en-US">
                <a:solidFill>
                  <a:srgbClr val="FFFFFF"/>
                </a:solidFill>
                <a:latin typeface="Trebuchet MS" panose="020B0703020202090204" pitchFamily="34" charset="0"/>
              </a:rPr>
              <a:pPr/>
              <a:t>9</a:t>
            </a:fld>
            <a:endParaRPr lang="en-US" dirty="0"/>
          </a:p>
        </p:txBody>
      </p:sp>
      <p:graphicFrame>
        <p:nvGraphicFramePr>
          <p:cNvPr id="8" name="Table 8">
            <a:extLst>
              <a:ext uri="{FF2B5EF4-FFF2-40B4-BE49-F238E27FC236}">
                <a16:creationId xmlns:a16="http://schemas.microsoft.com/office/drawing/2014/main" id="{10C1C8EA-04BF-4B93-B424-AB9EB0D38556}"/>
              </a:ext>
            </a:extLst>
          </p:cNvPr>
          <p:cNvGraphicFramePr>
            <a:graphicFrameLocks noGrp="1"/>
          </p:cNvGraphicFramePr>
          <p:nvPr>
            <p:extLst>
              <p:ext uri="{D42A27DB-BD31-4B8C-83A1-F6EECF244321}">
                <p14:modId xmlns:p14="http://schemas.microsoft.com/office/powerpoint/2010/main" val="26736259"/>
              </p:ext>
            </p:extLst>
          </p:nvPr>
        </p:nvGraphicFramePr>
        <p:xfrm>
          <a:off x="653905" y="1380978"/>
          <a:ext cx="10884190" cy="1503680"/>
        </p:xfrm>
        <a:graphic>
          <a:graphicData uri="http://schemas.openxmlformats.org/drawingml/2006/table">
            <a:tbl>
              <a:tblPr firstRow="1" bandRow="1">
                <a:tableStyleId>{7DF18680-E054-41AD-8BC1-D1AEF772440D}</a:tableStyleId>
              </a:tblPr>
              <a:tblGrid>
                <a:gridCol w="6993855">
                  <a:extLst>
                    <a:ext uri="{9D8B030D-6E8A-4147-A177-3AD203B41FA5}">
                      <a16:colId xmlns:a16="http://schemas.microsoft.com/office/drawing/2014/main" val="586166931"/>
                    </a:ext>
                  </a:extLst>
                </a:gridCol>
                <a:gridCol w="3890335">
                  <a:extLst>
                    <a:ext uri="{9D8B030D-6E8A-4147-A177-3AD203B41FA5}">
                      <a16:colId xmlns:a16="http://schemas.microsoft.com/office/drawing/2014/main" val="1497588889"/>
                    </a:ext>
                  </a:extLst>
                </a:gridCol>
              </a:tblGrid>
              <a:tr h="370840">
                <a:tc gridSpan="2">
                  <a:txBody>
                    <a:bodyPr/>
                    <a:lstStyle/>
                    <a:p>
                      <a:r>
                        <a:rPr lang="en-US" sz="2000" dirty="0">
                          <a:latin typeface="Trebuchet MS" panose="020B0603020202020204" pitchFamily="34" charset="0"/>
                        </a:rPr>
                        <a:t>Overall Budget</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49897046"/>
                  </a:ext>
                </a:extLst>
              </a:tr>
              <a:tr h="370840">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Budget Amount</a:t>
                      </a:r>
                    </a:p>
                  </a:txBody>
                  <a:tcPr/>
                </a:tc>
                <a:extLst>
                  <a:ext uri="{0D108BD9-81ED-4DB2-BD59-A6C34878D82A}">
                    <a16:rowId xmlns:a16="http://schemas.microsoft.com/office/drawing/2014/main" val="3729083871"/>
                  </a:ext>
                </a:extLst>
              </a:tr>
              <a:tr h="370840">
                <a:tc>
                  <a:txBody>
                    <a:bodyPr/>
                    <a:lstStyle/>
                    <a:p>
                      <a:r>
                        <a:rPr lang="en-US" sz="1800" dirty="0">
                          <a:latin typeface="Trebuchet MS" panose="020B0603020202020204" pitchFamily="34" charset="0"/>
                        </a:rPr>
                        <a:t>Contractor Maximum Contract Price</a:t>
                      </a:r>
                    </a:p>
                  </a:txBody>
                  <a:tcPr/>
                </a:tc>
                <a:tc>
                  <a:txBody>
                    <a:bodyPr/>
                    <a:lstStyle/>
                    <a:p>
                      <a:pPr algn="r"/>
                      <a:r>
                        <a:rPr lang="en-US" sz="1800" dirty="0">
                          <a:latin typeface="Trebuchet MS" panose="020B0603020202020204" pitchFamily="34" charset="0"/>
                        </a:rPr>
                        <a:t>$                      91,379,967</a:t>
                      </a:r>
                    </a:p>
                  </a:txBody>
                  <a:tcPr/>
                </a:tc>
                <a:extLst>
                  <a:ext uri="{0D108BD9-81ED-4DB2-BD59-A6C34878D82A}">
                    <a16:rowId xmlns:a16="http://schemas.microsoft.com/office/drawing/2014/main" val="3921153264"/>
                  </a:ext>
                </a:extLst>
              </a:tr>
              <a:tr h="0">
                <a:tc>
                  <a:txBody>
                    <a:bodyPr/>
                    <a:lstStyle/>
                    <a:p>
                      <a:r>
                        <a:rPr lang="en-US" sz="1800" dirty="0">
                          <a:latin typeface="Trebuchet MS" panose="020B0603020202020204" pitchFamily="34" charset="0"/>
                        </a:rPr>
                        <a:t>Subcontracting Opportunities</a:t>
                      </a:r>
                    </a:p>
                  </a:txBody>
                  <a:tcPr/>
                </a:tc>
                <a:tc>
                  <a:txBody>
                    <a:bodyPr/>
                    <a:lstStyle/>
                    <a:p>
                      <a:pPr algn="r"/>
                      <a:r>
                        <a:rPr lang="en-US" sz="1800" dirty="0">
                          <a:latin typeface="Trebuchet MS" panose="020B0603020202020204" pitchFamily="34" charset="0"/>
                        </a:rPr>
                        <a:t>Between $65-$70 Million</a:t>
                      </a:r>
                    </a:p>
                  </a:txBody>
                  <a:tcPr/>
                </a:tc>
                <a:extLst>
                  <a:ext uri="{0D108BD9-81ED-4DB2-BD59-A6C34878D82A}">
                    <a16:rowId xmlns:a16="http://schemas.microsoft.com/office/drawing/2014/main" val="3747906818"/>
                  </a:ext>
                </a:extLst>
              </a:tr>
            </a:tbl>
          </a:graphicData>
        </a:graphic>
      </p:graphicFrame>
      <p:graphicFrame>
        <p:nvGraphicFramePr>
          <p:cNvPr id="9" name="Table 8">
            <a:extLst>
              <a:ext uri="{FF2B5EF4-FFF2-40B4-BE49-F238E27FC236}">
                <a16:creationId xmlns:a16="http://schemas.microsoft.com/office/drawing/2014/main" id="{C92AB9F3-8AD0-4279-8BEF-95E5453B386F}"/>
              </a:ext>
            </a:extLst>
          </p:cNvPr>
          <p:cNvGraphicFramePr>
            <a:graphicFrameLocks noGrp="1"/>
          </p:cNvGraphicFramePr>
          <p:nvPr>
            <p:extLst>
              <p:ext uri="{D42A27DB-BD31-4B8C-83A1-F6EECF244321}">
                <p14:modId xmlns:p14="http://schemas.microsoft.com/office/powerpoint/2010/main" val="134777710"/>
              </p:ext>
            </p:extLst>
          </p:nvPr>
        </p:nvGraphicFramePr>
        <p:xfrm>
          <a:off x="653906" y="3064065"/>
          <a:ext cx="10884190" cy="2837331"/>
        </p:xfrm>
        <a:graphic>
          <a:graphicData uri="http://schemas.openxmlformats.org/drawingml/2006/table">
            <a:tbl>
              <a:tblPr firstRow="1" bandRow="1">
                <a:tableStyleId>{7DF18680-E054-41AD-8BC1-D1AEF772440D}</a:tableStyleId>
              </a:tblPr>
              <a:tblGrid>
                <a:gridCol w="6993854">
                  <a:extLst>
                    <a:ext uri="{9D8B030D-6E8A-4147-A177-3AD203B41FA5}">
                      <a16:colId xmlns:a16="http://schemas.microsoft.com/office/drawing/2014/main" val="586166931"/>
                    </a:ext>
                  </a:extLst>
                </a:gridCol>
                <a:gridCol w="3890336">
                  <a:extLst>
                    <a:ext uri="{9D8B030D-6E8A-4147-A177-3AD203B41FA5}">
                      <a16:colId xmlns:a16="http://schemas.microsoft.com/office/drawing/2014/main" val="1497588889"/>
                    </a:ext>
                  </a:extLst>
                </a:gridCol>
              </a:tblGrid>
              <a:tr h="405333">
                <a:tc gridSpan="2">
                  <a:txBody>
                    <a:bodyPr/>
                    <a:lstStyle/>
                    <a:p>
                      <a:r>
                        <a:rPr lang="en-US" sz="2000" dirty="0">
                          <a:latin typeface="Trebuchet MS" panose="020B0603020202020204" pitchFamily="34" charset="0"/>
                        </a:rPr>
                        <a:t>Overall Schedule</a:t>
                      </a:r>
                    </a:p>
                  </a:txBody>
                  <a:tcPr/>
                </a:tc>
                <a:tc hMerge="1">
                  <a:txBody>
                    <a:bodyPr/>
                    <a:lstStyle/>
                    <a:p>
                      <a:endParaRPr lang="en-US" sz="2000" dirty="0">
                        <a:latin typeface="Trebuchet MS" panose="020B0603020202020204" pitchFamily="34" charset="0"/>
                      </a:endParaRPr>
                    </a:p>
                  </a:txBody>
                  <a:tcPr/>
                </a:tc>
                <a:extLst>
                  <a:ext uri="{0D108BD9-81ED-4DB2-BD59-A6C34878D82A}">
                    <a16:rowId xmlns:a16="http://schemas.microsoft.com/office/drawing/2014/main" val="4186654199"/>
                  </a:ext>
                </a:extLst>
              </a:tr>
              <a:tr h="405333">
                <a:tc>
                  <a:txBody>
                    <a:bodyPr/>
                    <a:lstStyle/>
                    <a:p>
                      <a:r>
                        <a:rPr lang="en-US" sz="1800" dirty="0">
                          <a:latin typeface="Trebuchet MS" panose="020B0603020202020204" pitchFamily="34" charset="0"/>
                        </a:rPr>
                        <a:t>Description</a:t>
                      </a:r>
                    </a:p>
                  </a:txBody>
                  <a:tcPr/>
                </a:tc>
                <a:tc>
                  <a:txBody>
                    <a:bodyPr/>
                    <a:lstStyle/>
                    <a:p>
                      <a:pPr algn="r"/>
                      <a:r>
                        <a:rPr lang="en-US" sz="1800" dirty="0">
                          <a:latin typeface="Trebuchet MS" panose="020B0603020202020204" pitchFamily="34" charset="0"/>
                        </a:rPr>
                        <a:t>Expected Date</a:t>
                      </a:r>
                    </a:p>
                  </a:txBody>
                  <a:tcPr/>
                </a:tc>
                <a:extLst>
                  <a:ext uri="{0D108BD9-81ED-4DB2-BD59-A6C34878D82A}">
                    <a16:rowId xmlns:a16="http://schemas.microsoft.com/office/drawing/2014/main" val="3729083871"/>
                  </a:ext>
                </a:extLst>
              </a:tr>
              <a:tr h="405333">
                <a:tc>
                  <a:txBody>
                    <a:bodyPr/>
                    <a:lstStyle/>
                    <a:p>
                      <a:r>
                        <a:rPr lang="en-US" sz="1800" dirty="0">
                          <a:latin typeface="Trebuchet MS" panose="020B0603020202020204" pitchFamily="34" charset="0"/>
                        </a:rPr>
                        <a:t>Notice to Proceed with Design</a:t>
                      </a:r>
                    </a:p>
                  </a:txBody>
                  <a:tcPr/>
                </a:tc>
                <a:tc>
                  <a:txBody>
                    <a:bodyPr/>
                    <a:lstStyle/>
                    <a:p>
                      <a:pPr algn="r"/>
                      <a:r>
                        <a:rPr lang="en-US" sz="1800" dirty="0">
                          <a:latin typeface="Trebuchet MS" panose="020B0603020202020204" pitchFamily="34" charset="0"/>
                        </a:rPr>
                        <a:t> Issued July 26, 2021</a:t>
                      </a:r>
                    </a:p>
                  </a:txBody>
                  <a:tcPr/>
                </a:tc>
                <a:extLst>
                  <a:ext uri="{0D108BD9-81ED-4DB2-BD59-A6C34878D82A}">
                    <a16:rowId xmlns:a16="http://schemas.microsoft.com/office/drawing/2014/main" val="3747906818"/>
                  </a:ext>
                </a:extLst>
              </a:tr>
              <a:tr h="405333">
                <a:tc>
                  <a:txBody>
                    <a:bodyPr/>
                    <a:lstStyle/>
                    <a:p>
                      <a:r>
                        <a:rPr lang="en-US" sz="1800" dirty="0">
                          <a:latin typeface="Trebuchet MS" panose="020B0603020202020204" pitchFamily="34" charset="0"/>
                        </a:rPr>
                        <a:t>Phase 1 Packages (site demo, site utilities, foundation, steel)</a:t>
                      </a:r>
                    </a:p>
                  </a:txBody>
                  <a:tcPr/>
                </a:tc>
                <a:tc>
                  <a:txBody>
                    <a:bodyPr/>
                    <a:lstStyle/>
                    <a:p>
                      <a:pPr algn="r"/>
                      <a:r>
                        <a:rPr lang="en-US" sz="1800" dirty="0">
                          <a:latin typeface="Trebuchet MS" panose="020B0603020202020204" pitchFamily="34" charset="0"/>
                        </a:rPr>
                        <a:t>Fall 2021</a:t>
                      </a:r>
                    </a:p>
                  </a:txBody>
                  <a:tcPr/>
                </a:tc>
                <a:extLst>
                  <a:ext uri="{0D108BD9-81ED-4DB2-BD59-A6C34878D82A}">
                    <a16:rowId xmlns:a16="http://schemas.microsoft.com/office/drawing/2014/main" val="802616914"/>
                  </a:ext>
                </a:extLst>
              </a:tr>
              <a:tr h="405333">
                <a:tc>
                  <a:txBody>
                    <a:bodyPr/>
                    <a:lstStyle/>
                    <a:p>
                      <a:r>
                        <a:rPr lang="en-US" sz="1800" dirty="0">
                          <a:latin typeface="Trebuchet MS" panose="020B0603020202020204" pitchFamily="34" charset="0"/>
                        </a:rPr>
                        <a:t>Phase 2 Packages (MEP, fire sprinkler, elevators, exterior façade) </a:t>
                      </a:r>
                    </a:p>
                  </a:txBody>
                  <a:tcPr/>
                </a:tc>
                <a:tc>
                  <a:txBody>
                    <a:bodyPr/>
                    <a:lstStyle/>
                    <a:p>
                      <a:pPr algn="r"/>
                      <a:r>
                        <a:rPr lang="en-US" sz="1800" dirty="0">
                          <a:latin typeface="Trebuchet MS" panose="020B0603020202020204" pitchFamily="34" charset="0"/>
                        </a:rPr>
                        <a:t>Late Fall 2021- Early Winter 2022</a:t>
                      </a:r>
                    </a:p>
                  </a:txBody>
                  <a:tcPr/>
                </a:tc>
                <a:extLst>
                  <a:ext uri="{0D108BD9-81ED-4DB2-BD59-A6C34878D82A}">
                    <a16:rowId xmlns:a16="http://schemas.microsoft.com/office/drawing/2014/main" val="1504475353"/>
                  </a:ext>
                </a:extLst>
              </a:tr>
              <a:tr h="405333">
                <a:tc>
                  <a:txBody>
                    <a:bodyPr/>
                    <a:lstStyle/>
                    <a:p>
                      <a:r>
                        <a:rPr lang="en-US" sz="1800" dirty="0">
                          <a:latin typeface="Trebuchet MS" panose="020B0603020202020204" pitchFamily="34" charset="0"/>
                        </a:rPr>
                        <a:t>Phase 3 Packages (balance of trades)</a:t>
                      </a:r>
                    </a:p>
                  </a:txBody>
                  <a:tcPr/>
                </a:tc>
                <a:tc>
                  <a:txBody>
                    <a:bodyPr/>
                    <a:lstStyle/>
                    <a:p>
                      <a:pPr algn="r"/>
                      <a:r>
                        <a:rPr lang="en-US" sz="1800" dirty="0">
                          <a:latin typeface="Trebuchet MS" panose="020B0603020202020204" pitchFamily="34" charset="0"/>
                        </a:rPr>
                        <a:t>Winter- Early Spring 2022</a:t>
                      </a:r>
                    </a:p>
                  </a:txBody>
                  <a:tcPr/>
                </a:tc>
                <a:extLst>
                  <a:ext uri="{0D108BD9-81ED-4DB2-BD59-A6C34878D82A}">
                    <a16:rowId xmlns:a16="http://schemas.microsoft.com/office/drawing/2014/main" val="2237449561"/>
                  </a:ext>
                </a:extLst>
              </a:tr>
              <a:tr h="405333">
                <a:tc>
                  <a:txBody>
                    <a:bodyPr/>
                    <a:lstStyle/>
                    <a:p>
                      <a:r>
                        <a:rPr lang="en-US" sz="1800" dirty="0">
                          <a:latin typeface="Trebuchet MS" panose="020B0603020202020204" pitchFamily="34" charset="0"/>
                        </a:rPr>
                        <a:t>Construction Substantial Completion</a:t>
                      </a:r>
                    </a:p>
                  </a:txBody>
                  <a:tcPr/>
                </a:tc>
                <a:tc>
                  <a:txBody>
                    <a:bodyPr/>
                    <a:lstStyle/>
                    <a:p>
                      <a:pPr algn="r"/>
                      <a:r>
                        <a:rPr lang="en-US" sz="1800" dirty="0">
                          <a:latin typeface="Trebuchet MS" panose="020B0603020202020204" pitchFamily="34" charset="0"/>
                        </a:rPr>
                        <a:t>September 2023</a:t>
                      </a:r>
                    </a:p>
                  </a:txBody>
                  <a:tcPr/>
                </a:tc>
                <a:extLst>
                  <a:ext uri="{0D108BD9-81ED-4DB2-BD59-A6C34878D82A}">
                    <a16:rowId xmlns:a16="http://schemas.microsoft.com/office/drawing/2014/main" val="1258558800"/>
                  </a:ext>
                </a:extLst>
              </a:tr>
            </a:tbl>
          </a:graphicData>
        </a:graphic>
      </p:graphicFrame>
    </p:spTree>
    <p:extLst>
      <p:ext uri="{BB962C8B-B14F-4D97-AF65-F5344CB8AC3E}">
        <p14:creationId xmlns:p14="http://schemas.microsoft.com/office/powerpoint/2010/main" val="395916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90</a:t>
            </a:fld>
            <a:endParaRPr lang="en-US">
              <a:solidFill>
                <a:prstClr val="white">
                  <a:lumMod val="50000"/>
                </a:prstClr>
              </a:solidFill>
              <a:latin typeface="Calibri"/>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800" y="685800"/>
            <a:ext cx="7498080" cy="562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3201" y="889001"/>
            <a:ext cx="3657600" cy="830997"/>
          </a:xfrm>
          <a:prstGeom prst="rect">
            <a:avLst/>
          </a:prstGeom>
          <a:noFill/>
        </p:spPr>
        <p:txBody>
          <a:bodyPr wrap="square" rtlCol="0">
            <a:spAutoFit/>
          </a:bodyPr>
          <a:lstStyle/>
          <a:p>
            <a:pPr defTabSz="1219170" fontAlgn="base">
              <a:spcBef>
                <a:spcPct val="0"/>
              </a:spcBef>
              <a:spcAft>
                <a:spcPct val="0"/>
              </a:spcAft>
            </a:pPr>
            <a:r>
              <a:rPr lang="en-US" sz="2400" dirty="0">
                <a:solidFill>
                  <a:srgbClr val="3F3F3F"/>
                </a:solidFill>
                <a:latin typeface="Calibri" pitchFamily="34" charset="0"/>
                <a:cs typeface="Arial" charset="0"/>
              </a:rPr>
              <a:t>Terminal 1</a:t>
            </a:r>
          </a:p>
          <a:p>
            <a:pPr defTabSz="1219170" fontAlgn="base">
              <a:spcBef>
                <a:spcPct val="0"/>
              </a:spcBef>
              <a:spcAft>
                <a:spcPct val="0"/>
              </a:spcAft>
            </a:pPr>
            <a:r>
              <a:rPr lang="en-US" sz="2400" dirty="0">
                <a:solidFill>
                  <a:srgbClr val="3F3F3F"/>
                </a:solidFill>
                <a:latin typeface="Calibri" pitchFamily="34" charset="0"/>
                <a:cs typeface="Arial" charset="0"/>
              </a:rPr>
              <a:t>Sewer Line Replacement</a:t>
            </a:r>
          </a:p>
        </p:txBody>
      </p:sp>
    </p:spTree>
    <p:extLst>
      <p:ext uri="{BB962C8B-B14F-4D97-AF65-F5344CB8AC3E}">
        <p14:creationId xmlns:p14="http://schemas.microsoft.com/office/powerpoint/2010/main" val="906352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91</a:t>
            </a:fld>
            <a:endParaRPr lang="en-US">
              <a:solidFill>
                <a:prstClr val="white">
                  <a:lumMod val="50000"/>
                </a:prstClr>
              </a:solidFill>
              <a:latin typeface="Calibri"/>
            </a:endParaRPr>
          </a:p>
        </p:txBody>
      </p:sp>
      <p:sp>
        <p:nvSpPr>
          <p:cNvPr id="3" name="Rectangle 2"/>
          <p:cNvSpPr>
            <a:spLocks noChangeArrowheads="1"/>
          </p:cNvSpPr>
          <p:nvPr/>
        </p:nvSpPr>
        <p:spPr bwMode="auto">
          <a:xfrm>
            <a:off x="304800" y="50800"/>
            <a:ext cx="11582400" cy="1143000"/>
          </a:xfrm>
          <a:prstGeom prst="rect">
            <a:avLst/>
          </a:prstGeom>
          <a:noFill/>
          <a:ln w="9525">
            <a:noFill/>
            <a:miter lim="800000"/>
            <a:headEnd/>
            <a:tailEnd/>
          </a:ln>
        </p:spPr>
        <p:txBody>
          <a:bodyPr anchor="ctr"/>
          <a:lstStyle/>
          <a:p>
            <a:pPr algn="ctr" defTabSz="1219170" fontAlgn="base">
              <a:spcBef>
                <a:spcPct val="0"/>
              </a:spcBef>
              <a:spcAft>
                <a:spcPct val="0"/>
              </a:spcAft>
            </a:pPr>
            <a:r>
              <a:rPr lang="en-US" sz="4800" dirty="0">
                <a:solidFill>
                  <a:srgbClr val="7F7F7F"/>
                </a:solidFill>
                <a:latin typeface="Trebuchet MS"/>
                <a:cs typeface="Arial" charset="0"/>
              </a:rPr>
              <a:t>Ready Service Contractor Expenditures</a:t>
            </a:r>
            <a:endParaRPr lang="en-US" sz="4800" b="1" i="1" dirty="0">
              <a:solidFill>
                <a:srgbClr val="7F7F7F"/>
              </a:solidFill>
              <a:latin typeface="Trebuchet MS"/>
              <a:cs typeface="Arial" charset="0"/>
            </a:endParaRPr>
          </a:p>
        </p:txBody>
      </p:sp>
      <p:sp>
        <p:nvSpPr>
          <p:cNvPr id="7" name="TextBox 6"/>
          <p:cNvSpPr txBox="1"/>
          <p:nvPr/>
        </p:nvSpPr>
        <p:spPr>
          <a:xfrm>
            <a:off x="3759200" y="4851401"/>
            <a:ext cx="406400" cy="830997"/>
          </a:xfrm>
          <a:prstGeom prst="rect">
            <a:avLst/>
          </a:prstGeom>
          <a:solidFill>
            <a:schemeClr val="bg1"/>
          </a:solidFill>
        </p:spPr>
        <p:txBody>
          <a:bodyPr wrap="square" rtlCol="0">
            <a:spAutoFit/>
          </a:bodyPr>
          <a:lstStyle/>
          <a:p>
            <a:pPr defTabSz="1219170" fontAlgn="base">
              <a:spcBef>
                <a:spcPct val="0"/>
              </a:spcBef>
              <a:spcAft>
                <a:spcPct val="0"/>
              </a:spcAft>
            </a:pPr>
            <a:endParaRPr lang="en-US" sz="2400" dirty="0">
              <a:solidFill>
                <a:srgbClr val="3F3F3F"/>
              </a:solidFill>
              <a:latin typeface="Calibri" pitchFamily="34" charset="0"/>
              <a:cs typeface="Arial" charset="0"/>
            </a:endParaRPr>
          </a:p>
          <a:p>
            <a:pPr defTabSz="1219170" fontAlgn="base">
              <a:spcBef>
                <a:spcPct val="0"/>
              </a:spcBef>
              <a:spcAft>
                <a:spcPct val="0"/>
              </a:spcAft>
            </a:pPr>
            <a:endParaRPr lang="en-US" sz="2400" dirty="0">
              <a:solidFill>
                <a:srgbClr val="3F3F3F"/>
              </a:solidFill>
              <a:latin typeface="Calibri" pitchFamily="34" charset="0"/>
              <a:cs typeface="Arial" charset="0"/>
            </a:endParaRPr>
          </a:p>
        </p:txBody>
      </p:sp>
      <p:graphicFrame>
        <p:nvGraphicFramePr>
          <p:cNvPr id="5" name="Table 4"/>
          <p:cNvGraphicFramePr>
            <a:graphicFrameLocks noGrp="1"/>
          </p:cNvGraphicFramePr>
          <p:nvPr/>
        </p:nvGraphicFramePr>
        <p:xfrm>
          <a:off x="609600" y="1193795"/>
          <a:ext cx="3759200" cy="3657599"/>
        </p:xfrm>
        <a:graphic>
          <a:graphicData uri="http://schemas.openxmlformats.org/drawingml/2006/table">
            <a:tbl>
              <a:tblPr/>
              <a:tblGrid>
                <a:gridCol w="2194560">
                  <a:extLst>
                    <a:ext uri="{9D8B030D-6E8A-4147-A177-3AD203B41FA5}">
                      <a16:colId xmlns:a16="http://schemas.microsoft.com/office/drawing/2014/main" val="3534251702"/>
                    </a:ext>
                  </a:extLst>
                </a:gridCol>
                <a:gridCol w="1564640">
                  <a:extLst>
                    <a:ext uri="{9D8B030D-6E8A-4147-A177-3AD203B41FA5}">
                      <a16:colId xmlns:a16="http://schemas.microsoft.com/office/drawing/2014/main" val="3356780709"/>
                    </a:ext>
                  </a:extLst>
                </a:gridCol>
              </a:tblGrid>
              <a:tr h="332509">
                <a:tc>
                  <a:txBody>
                    <a:bodyPr/>
                    <a:lstStyle/>
                    <a:p>
                      <a:pPr algn="l" fontAlgn="b"/>
                      <a:r>
                        <a:rPr lang="en-US" sz="1500" b="0" i="0" u="none" strike="noStrike" dirty="0">
                          <a:solidFill>
                            <a:srgbClr val="000000"/>
                          </a:solidFill>
                          <a:effectLst/>
                          <a:latin typeface="Calibri" panose="020F0502020204030204" pitchFamily="34" charset="0"/>
                        </a:rPr>
                        <a:t>Glazing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230,191.96 </a:t>
                      </a:r>
                    </a:p>
                  </a:txBody>
                  <a:tcPr marL="10160" marR="10160" marT="10160" marB="0" anchor="b">
                    <a:lnL>
                      <a:noFill/>
                    </a:lnL>
                    <a:lnR>
                      <a:noFill/>
                    </a:lnR>
                    <a:lnT>
                      <a:noFill/>
                    </a:lnT>
                    <a:lnB>
                      <a:noFill/>
                    </a:lnB>
                  </a:tcPr>
                </a:tc>
                <a:extLst>
                  <a:ext uri="{0D108BD9-81ED-4DB2-BD59-A6C34878D82A}">
                    <a16:rowId xmlns:a16="http://schemas.microsoft.com/office/drawing/2014/main" val="2988040128"/>
                  </a:ext>
                </a:extLst>
              </a:tr>
              <a:tr h="332509">
                <a:tc>
                  <a:txBody>
                    <a:bodyPr/>
                    <a:lstStyle/>
                    <a:p>
                      <a:pPr algn="l" fontAlgn="b"/>
                      <a:r>
                        <a:rPr lang="en-US" sz="1500" b="0" i="0" u="none" strike="noStrike">
                          <a:solidFill>
                            <a:srgbClr val="000000"/>
                          </a:solidFill>
                          <a:effectLst/>
                          <a:latin typeface="Calibri" panose="020F0502020204030204" pitchFamily="34" charset="0"/>
                        </a:rPr>
                        <a:t>Fencing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326,628.78 </a:t>
                      </a:r>
                    </a:p>
                  </a:txBody>
                  <a:tcPr marL="10160" marR="10160" marT="10160" marB="0" anchor="b">
                    <a:lnL>
                      <a:noFill/>
                    </a:lnL>
                    <a:lnR>
                      <a:noFill/>
                    </a:lnR>
                    <a:lnT>
                      <a:noFill/>
                    </a:lnT>
                    <a:lnB>
                      <a:noFill/>
                    </a:lnB>
                  </a:tcPr>
                </a:tc>
                <a:extLst>
                  <a:ext uri="{0D108BD9-81ED-4DB2-BD59-A6C34878D82A}">
                    <a16:rowId xmlns:a16="http://schemas.microsoft.com/office/drawing/2014/main" val="1558613739"/>
                  </a:ext>
                </a:extLst>
              </a:tr>
              <a:tr h="332509">
                <a:tc>
                  <a:txBody>
                    <a:bodyPr/>
                    <a:lstStyle/>
                    <a:p>
                      <a:pPr algn="l" fontAlgn="b"/>
                      <a:r>
                        <a:rPr lang="en-US" sz="1500" b="0" i="0" u="none" strike="noStrike">
                          <a:solidFill>
                            <a:srgbClr val="000000"/>
                          </a:solidFill>
                          <a:effectLst/>
                          <a:latin typeface="Calibri" panose="020F0502020204030204" pitchFamily="34" charset="0"/>
                        </a:rPr>
                        <a:t>Sheet Metal</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655,742.82 </a:t>
                      </a:r>
                    </a:p>
                  </a:txBody>
                  <a:tcPr marL="10160" marR="10160" marT="10160" marB="0" anchor="b">
                    <a:lnL>
                      <a:noFill/>
                    </a:lnL>
                    <a:lnR>
                      <a:noFill/>
                    </a:lnR>
                    <a:lnT>
                      <a:noFill/>
                    </a:lnT>
                    <a:lnB>
                      <a:noFill/>
                    </a:lnB>
                  </a:tcPr>
                </a:tc>
                <a:extLst>
                  <a:ext uri="{0D108BD9-81ED-4DB2-BD59-A6C34878D82A}">
                    <a16:rowId xmlns:a16="http://schemas.microsoft.com/office/drawing/2014/main" val="1050794514"/>
                  </a:ext>
                </a:extLst>
              </a:tr>
              <a:tr h="332509">
                <a:tc>
                  <a:txBody>
                    <a:bodyPr/>
                    <a:lstStyle/>
                    <a:p>
                      <a:pPr algn="l" fontAlgn="b"/>
                      <a:r>
                        <a:rPr lang="en-US" sz="1500" b="0" i="0" u="none" strike="noStrike" dirty="0">
                          <a:solidFill>
                            <a:srgbClr val="000000"/>
                          </a:solidFill>
                          <a:effectLst/>
                          <a:latin typeface="Calibri" panose="020F0502020204030204" pitchFamily="34" charset="0"/>
                        </a:rPr>
                        <a:t>Painting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787,972.17 </a:t>
                      </a:r>
                    </a:p>
                  </a:txBody>
                  <a:tcPr marL="10160" marR="10160" marT="10160" marB="0" anchor="b">
                    <a:lnL>
                      <a:noFill/>
                    </a:lnL>
                    <a:lnR>
                      <a:noFill/>
                    </a:lnR>
                    <a:lnT>
                      <a:noFill/>
                    </a:lnT>
                    <a:lnB>
                      <a:noFill/>
                    </a:lnB>
                  </a:tcPr>
                </a:tc>
                <a:extLst>
                  <a:ext uri="{0D108BD9-81ED-4DB2-BD59-A6C34878D82A}">
                    <a16:rowId xmlns:a16="http://schemas.microsoft.com/office/drawing/2014/main" val="2938808"/>
                  </a:ext>
                </a:extLst>
              </a:tr>
              <a:tr h="332509">
                <a:tc>
                  <a:txBody>
                    <a:bodyPr/>
                    <a:lstStyle/>
                    <a:p>
                      <a:pPr algn="l" fontAlgn="b"/>
                      <a:r>
                        <a:rPr lang="en-US" sz="1500" b="0" i="0" u="none" strike="noStrike">
                          <a:solidFill>
                            <a:srgbClr val="000000"/>
                          </a:solidFill>
                          <a:effectLst/>
                          <a:latin typeface="Calibri" panose="020F0502020204030204" pitchFamily="34" charset="0"/>
                        </a:rPr>
                        <a:t>Roofing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802,650.00 </a:t>
                      </a:r>
                    </a:p>
                  </a:txBody>
                  <a:tcPr marL="10160" marR="10160" marT="10160" marB="0" anchor="b">
                    <a:lnL>
                      <a:noFill/>
                    </a:lnL>
                    <a:lnR>
                      <a:noFill/>
                    </a:lnR>
                    <a:lnT>
                      <a:noFill/>
                    </a:lnT>
                    <a:lnB>
                      <a:noFill/>
                    </a:lnB>
                  </a:tcPr>
                </a:tc>
                <a:extLst>
                  <a:ext uri="{0D108BD9-81ED-4DB2-BD59-A6C34878D82A}">
                    <a16:rowId xmlns:a16="http://schemas.microsoft.com/office/drawing/2014/main" val="1721759087"/>
                  </a:ext>
                </a:extLst>
              </a:tr>
              <a:tr h="332509">
                <a:tc>
                  <a:txBody>
                    <a:bodyPr/>
                    <a:lstStyle/>
                    <a:p>
                      <a:pPr algn="l" fontAlgn="b"/>
                      <a:r>
                        <a:rPr lang="en-US" sz="1500" b="0" i="0" u="none" strike="noStrike">
                          <a:solidFill>
                            <a:srgbClr val="000000"/>
                          </a:solidFill>
                          <a:effectLst/>
                          <a:latin typeface="Calibri" panose="020F0502020204030204" pitchFamily="34" charset="0"/>
                        </a:rPr>
                        <a:t>Paving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1,365,916.09 </a:t>
                      </a:r>
                    </a:p>
                  </a:txBody>
                  <a:tcPr marL="10160" marR="10160" marT="10160" marB="0" anchor="b">
                    <a:lnL>
                      <a:noFill/>
                    </a:lnL>
                    <a:lnR>
                      <a:noFill/>
                    </a:lnR>
                    <a:lnT>
                      <a:noFill/>
                    </a:lnT>
                    <a:lnB>
                      <a:noFill/>
                    </a:lnB>
                  </a:tcPr>
                </a:tc>
                <a:extLst>
                  <a:ext uri="{0D108BD9-81ED-4DB2-BD59-A6C34878D82A}">
                    <a16:rowId xmlns:a16="http://schemas.microsoft.com/office/drawing/2014/main" val="538136184"/>
                  </a:ext>
                </a:extLst>
              </a:tr>
              <a:tr h="332509">
                <a:tc>
                  <a:txBody>
                    <a:bodyPr/>
                    <a:lstStyle/>
                    <a:p>
                      <a:pPr algn="l" fontAlgn="b"/>
                      <a:r>
                        <a:rPr lang="en-US" sz="1500" b="0" i="0" u="none" strike="noStrike">
                          <a:solidFill>
                            <a:srgbClr val="000000"/>
                          </a:solidFill>
                          <a:effectLst/>
                          <a:latin typeface="Calibri" panose="020F0502020204030204" pitchFamily="34" charset="0"/>
                        </a:rPr>
                        <a:t>Plumbing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1,933,929.77 </a:t>
                      </a:r>
                    </a:p>
                  </a:txBody>
                  <a:tcPr marL="10160" marR="10160" marT="10160" marB="0" anchor="b">
                    <a:lnL>
                      <a:noFill/>
                    </a:lnL>
                    <a:lnR>
                      <a:noFill/>
                    </a:lnR>
                    <a:lnT>
                      <a:noFill/>
                    </a:lnT>
                    <a:lnB>
                      <a:noFill/>
                    </a:lnB>
                  </a:tcPr>
                </a:tc>
                <a:extLst>
                  <a:ext uri="{0D108BD9-81ED-4DB2-BD59-A6C34878D82A}">
                    <a16:rowId xmlns:a16="http://schemas.microsoft.com/office/drawing/2014/main" val="3325998009"/>
                  </a:ext>
                </a:extLst>
              </a:tr>
              <a:tr h="332509">
                <a:tc>
                  <a:txBody>
                    <a:bodyPr/>
                    <a:lstStyle/>
                    <a:p>
                      <a:pPr algn="l" fontAlgn="b"/>
                      <a:r>
                        <a:rPr lang="en-US" sz="1500" b="0" i="0" u="none" strike="noStrike">
                          <a:solidFill>
                            <a:srgbClr val="000000"/>
                          </a:solidFill>
                          <a:effectLst/>
                          <a:latin typeface="Calibri" panose="020F0502020204030204" pitchFamily="34" charset="0"/>
                        </a:rPr>
                        <a:t>HVAC</a:t>
                      </a:r>
                    </a:p>
                  </a:txBody>
                  <a:tcPr marL="10160" marR="10160" marT="10160" marB="0" anchor="b">
                    <a:lnL>
                      <a:noFill/>
                    </a:lnL>
                    <a:lnR>
                      <a:noFill/>
                    </a:lnR>
                    <a:lnT>
                      <a:noFill/>
                    </a:lnT>
                    <a:lnB>
                      <a:noFill/>
                    </a:lnB>
                  </a:tcPr>
                </a:tc>
                <a:tc>
                  <a:txBody>
                    <a:bodyPr/>
                    <a:lstStyle/>
                    <a:p>
                      <a:pPr algn="l" fontAlgn="b"/>
                      <a:r>
                        <a:rPr lang="en-US" sz="1500" b="0" i="0" u="none" strike="noStrike" dirty="0">
                          <a:solidFill>
                            <a:srgbClr val="000000"/>
                          </a:solidFill>
                          <a:effectLst/>
                          <a:latin typeface="Calibri" panose="020F0502020204030204" pitchFamily="34" charset="0"/>
                        </a:rPr>
                        <a:t>      2,151,528.30 </a:t>
                      </a:r>
                    </a:p>
                  </a:txBody>
                  <a:tcPr marL="10160" marR="10160" marT="10160" marB="0" anchor="b">
                    <a:lnL>
                      <a:noFill/>
                    </a:lnL>
                    <a:lnR>
                      <a:noFill/>
                    </a:lnR>
                    <a:lnT>
                      <a:noFill/>
                    </a:lnT>
                    <a:lnB>
                      <a:noFill/>
                    </a:lnB>
                  </a:tcPr>
                </a:tc>
                <a:extLst>
                  <a:ext uri="{0D108BD9-81ED-4DB2-BD59-A6C34878D82A}">
                    <a16:rowId xmlns:a16="http://schemas.microsoft.com/office/drawing/2014/main" val="2919419444"/>
                  </a:ext>
                </a:extLst>
              </a:tr>
              <a:tr h="332509">
                <a:tc>
                  <a:txBody>
                    <a:bodyPr/>
                    <a:lstStyle/>
                    <a:p>
                      <a:pPr algn="l" fontAlgn="b"/>
                      <a:r>
                        <a:rPr lang="en-US" sz="1500" b="0" i="0" u="none" strike="noStrike">
                          <a:solidFill>
                            <a:srgbClr val="000000"/>
                          </a:solidFill>
                          <a:effectLst/>
                          <a:latin typeface="Calibri" panose="020F0502020204030204" pitchFamily="34" charset="0"/>
                        </a:rPr>
                        <a:t>Flooring</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3,180,668.12 </a:t>
                      </a:r>
                    </a:p>
                  </a:txBody>
                  <a:tcPr marL="10160" marR="10160" marT="10160" marB="0" anchor="b">
                    <a:lnL>
                      <a:noFill/>
                    </a:lnL>
                    <a:lnR>
                      <a:noFill/>
                    </a:lnR>
                    <a:lnT>
                      <a:noFill/>
                    </a:lnT>
                    <a:lnB>
                      <a:noFill/>
                    </a:lnB>
                  </a:tcPr>
                </a:tc>
                <a:extLst>
                  <a:ext uri="{0D108BD9-81ED-4DB2-BD59-A6C34878D82A}">
                    <a16:rowId xmlns:a16="http://schemas.microsoft.com/office/drawing/2014/main" val="994593411"/>
                  </a:ext>
                </a:extLst>
              </a:tr>
              <a:tr h="332509">
                <a:tc>
                  <a:txBody>
                    <a:bodyPr/>
                    <a:lstStyle/>
                    <a:p>
                      <a:pPr algn="l" fontAlgn="b"/>
                      <a:r>
                        <a:rPr lang="en-US" sz="1500" b="0" i="0" u="none" strike="noStrike">
                          <a:solidFill>
                            <a:srgbClr val="000000"/>
                          </a:solidFill>
                          <a:effectLst/>
                          <a:latin typeface="Calibri" panose="020F0502020204030204" pitchFamily="34" charset="0"/>
                        </a:rPr>
                        <a:t>Electrical</a:t>
                      </a:r>
                    </a:p>
                  </a:txBody>
                  <a:tcPr marL="10160" marR="10160" marT="10160" marB="0" anchor="b">
                    <a:lnL>
                      <a:noFill/>
                    </a:lnL>
                    <a:lnR>
                      <a:noFill/>
                    </a:lnR>
                    <a:lnT>
                      <a:noFill/>
                    </a:lnT>
                    <a:lnB>
                      <a:noFill/>
                    </a:lnB>
                  </a:tcPr>
                </a:tc>
                <a:tc>
                  <a:txBody>
                    <a:bodyPr/>
                    <a:lstStyle/>
                    <a:p>
                      <a:pPr algn="l" fontAlgn="b"/>
                      <a:r>
                        <a:rPr lang="en-US" sz="1500" b="0" i="0" u="none" strike="noStrike">
                          <a:solidFill>
                            <a:srgbClr val="000000"/>
                          </a:solidFill>
                          <a:effectLst/>
                          <a:latin typeface="Calibri" panose="020F0502020204030204" pitchFamily="34" charset="0"/>
                        </a:rPr>
                        <a:t>      4,110,145.47 </a:t>
                      </a:r>
                    </a:p>
                  </a:txBody>
                  <a:tcPr marL="10160" marR="10160" marT="10160" marB="0" anchor="b">
                    <a:lnL>
                      <a:noFill/>
                    </a:lnL>
                    <a:lnR>
                      <a:noFill/>
                    </a:lnR>
                    <a:lnT>
                      <a:noFill/>
                    </a:lnT>
                    <a:lnB>
                      <a:noFill/>
                    </a:lnB>
                  </a:tcPr>
                </a:tc>
                <a:extLst>
                  <a:ext uri="{0D108BD9-81ED-4DB2-BD59-A6C34878D82A}">
                    <a16:rowId xmlns:a16="http://schemas.microsoft.com/office/drawing/2014/main" val="2440490973"/>
                  </a:ext>
                </a:extLst>
              </a:tr>
              <a:tr h="332509">
                <a:tc>
                  <a:txBody>
                    <a:bodyPr/>
                    <a:lstStyle/>
                    <a:p>
                      <a:pPr algn="l" fontAlgn="b"/>
                      <a:r>
                        <a:rPr lang="en-US" sz="1500" b="0" i="0" u="none" strike="noStrike" dirty="0">
                          <a:solidFill>
                            <a:srgbClr val="000000"/>
                          </a:solidFill>
                          <a:effectLst/>
                          <a:latin typeface="Calibri" panose="020F0502020204030204" pitchFamily="34" charset="0"/>
                        </a:rPr>
                        <a:t>General Construction</a:t>
                      </a:r>
                    </a:p>
                  </a:txBody>
                  <a:tcPr marL="10160" marR="10160" marT="10160" marB="0" anchor="b">
                    <a:lnL>
                      <a:noFill/>
                    </a:lnL>
                    <a:lnR>
                      <a:noFill/>
                    </a:lnR>
                    <a:lnT>
                      <a:noFill/>
                    </a:lnT>
                    <a:lnB>
                      <a:noFill/>
                    </a:lnB>
                  </a:tcPr>
                </a:tc>
                <a:tc>
                  <a:txBody>
                    <a:bodyPr/>
                    <a:lstStyle/>
                    <a:p>
                      <a:pPr algn="l" fontAlgn="b"/>
                      <a:r>
                        <a:rPr lang="en-US" sz="1500" b="0" i="0" u="none" strike="noStrike" dirty="0">
                          <a:solidFill>
                            <a:srgbClr val="000000"/>
                          </a:solidFill>
                          <a:effectLst/>
                          <a:latin typeface="Calibri" panose="020F0502020204030204" pitchFamily="34" charset="0"/>
                        </a:rPr>
                        <a:t>   10,857,780.86 </a:t>
                      </a:r>
                    </a:p>
                  </a:txBody>
                  <a:tcPr marL="10160" marR="10160" marT="10160" marB="0" anchor="b">
                    <a:lnL>
                      <a:noFill/>
                    </a:lnL>
                    <a:lnR>
                      <a:noFill/>
                    </a:lnR>
                    <a:lnT>
                      <a:noFill/>
                    </a:lnT>
                    <a:lnB>
                      <a:noFill/>
                    </a:lnB>
                  </a:tcPr>
                </a:tc>
                <a:extLst>
                  <a:ext uri="{0D108BD9-81ED-4DB2-BD59-A6C34878D82A}">
                    <a16:rowId xmlns:a16="http://schemas.microsoft.com/office/drawing/2014/main" val="2992160576"/>
                  </a:ext>
                </a:extLst>
              </a:tr>
            </a:tbl>
          </a:graphicData>
        </a:graphic>
      </p:graphicFrame>
      <p:graphicFrame>
        <p:nvGraphicFramePr>
          <p:cNvPr id="9" name="Chart 8"/>
          <p:cNvGraphicFramePr>
            <a:graphicFrameLocks/>
          </p:cNvGraphicFramePr>
          <p:nvPr/>
        </p:nvGraphicFramePr>
        <p:xfrm>
          <a:off x="4470400" y="1336037"/>
          <a:ext cx="7010400" cy="4429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p:cNvGraphicFramePr>
            <a:graphicFrameLocks noGrp="1"/>
          </p:cNvGraphicFramePr>
          <p:nvPr/>
        </p:nvGraphicFramePr>
        <p:xfrm>
          <a:off x="489803" y="4470400"/>
          <a:ext cx="3579756" cy="787400"/>
        </p:xfrm>
        <a:graphic>
          <a:graphicData uri="http://schemas.openxmlformats.org/drawingml/2006/table">
            <a:tbl>
              <a:tblPr/>
              <a:tblGrid>
                <a:gridCol w="1211707">
                  <a:extLst>
                    <a:ext uri="{9D8B030D-6E8A-4147-A177-3AD203B41FA5}">
                      <a16:colId xmlns:a16="http://schemas.microsoft.com/office/drawing/2014/main" val="130156256"/>
                    </a:ext>
                  </a:extLst>
                </a:gridCol>
                <a:gridCol w="2368049">
                  <a:extLst>
                    <a:ext uri="{9D8B030D-6E8A-4147-A177-3AD203B41FA5}">
                      <a16:colId xmlns:a16="http://schemas.microsoft.com/office/drawing/2014/main" val="2613735642"/>
                    </a:ext>
                  </a:extLst>
                </a:gridCol>
              </a:tblGrid>
              <a:tr h="787400">
                <a:tc>
                  <a:txBody>
                    <a:bodyPr/>
                    <a:lstStyle/>
                    <a:p>
                      <a:pPr algn="l" fontAlgn="b"/>
                      <a:r>
                        <a:rPr lang="en-US" sz="1900" b="1" i="0" u="none" strike="noStrike" dirty="0">
                          <a:solidFill>
                            <a:srgbClr val="000000"/>
                          </a:solidFill>
                          <a:effectLst/>
                          <a:latin typeface="Calibri" panose="020F0502020204030204" pitchFamily="34" charset="0"/>
                        </a:rPr>
                        <a:t>                                   </a:t>
                      </a:r>
                    </a:p>
                    <a:p>
                      <a:pPr algn="l" fontAlgn="b"/>
                      <a:r>
                        <a:rPr lang="en-US" sz="1900" b="1" i="0" u="none" strike="noStrike" dirty="0">
                          <a:solidFill>
                            <a:srgbClr val="000000"/>
                          </a:solidFill>
                          <a:effectLst/>
                          <a:latin typeface="Calibri" panose="020F0502020204030204" pitchFamily="34" charset="0"/>
                        </a:rPr>
                        <a:t>  Totals </a:t>
                      </a:r>
                    </a:p>
                  </a:txBody>
                  <a:tcPr marL="10160" marR="10160" marT="10160" marB="0" anchor="b">
                    <a:lnL>
                      <a:noFill/>
                    </a:lnL>
                    <a:lnR>
                      <a:noFill/>
                    </a:lnR>
                    <a:lnT>
                      <a:noFill/>
                    </a:lnT>
                    <a:lnB>
                      <a:noFill/>
                    </a:lnB>
                  </a:tcPr>
                </a:tc>
                <a:tc>
                  <a:txBody>
                    <a:bodyPr/>
                    <a:lstStyle/>
                    <a:p>
                      <a:pPr algn="l" fontAlgn="b"/>
                      <a:r>
                        <a:rPr lang="en-US" sz="1900" b="0" i="0" u="none" strike="noStrike" dirty="0">
                          <a:solidFill>
                            <a:srgbClr val="000000"/>
                          </a:solidFill>
                          <a:effectLst/>
                          <a:latin typeface="Calibri" panose="020F0502020204030204" pitchFamily="34" charset="0"/>
                        </a:rPr>
                        <a:t>    </a:t>
                      </a:r>
                      <a:r>
                        <a:rPr lang="en-US" sz="1900" b="1" i="0" u="none" strike="noStrike" dirty="0">
                          <a:solidFill>
                            <a:srgbClr val="000000"/>
                          </a:solidFill>
                          <a:effectLst/>
                          <a:latin typeface="Calibri" panose="020F0502020204030204" pitchFamily="34" charset="0"/>
                        </a:rPr>
                        <a:t>           $26,403,154.34</a:t>
                      </a:r>
                      <a:endParaRPr lang="en-US" sz="1900" b="0" i="0" u="none" strike="noStrike" dirty="0">
                        <a:solidFill>
                          <a:srgbClr val="000000"/>
                        </a:solidFill>
                        <a:effectLst/>
                        <a:latin typeface="Calibri" panose="020F0502020204030204" pitchFamily="34" charset="0"/>
                      </a:endParaRPr>
                    </a:p>
                  </a:txBody>
                  <a:tcPr marL="10160" marR="10160" marT="10160" marB="0" anchor="b">
                    <a:lnL>
                      <a:noFill/>
                    </a:lnL>
                    <a:lnR>
                      <a:noFill/>
                    </a:lnR>
                    <a:lnT>
                      <a:noFill/>
                    </a:lnT>
                    <a:lnB>
                      <a:noFill/>
                    </a:lnB>
                  </a:tcPr>
                </a:tc>
                <a:extLst>
                  <a:ext uri="{0D108BD9-81ED-4DB2-BD59-A6C34878D82A}">
                    <a16:rowId xmlns:a16="http://schemas.microsoft.com/office/drawing/2014/main" val="2836784919"/>
                  </a:ext>
                </a:extLst>
              </a:tr>
            </a:tbl>
          </a:graphicData>
        </a:graphic>
      </p:graphicFrame>
      <p:sp>
        <p:nvSpPr>
          <p:cNvPr id="11" name="Up Arrow 10"/>
          <p:cNvSpPr/>
          <p:nvPr/>
        </p:nvSpPr>
        <p:spPr>
          <a:xfrm rot="2475977">
            <a:off x="9643347" y="5105400"/>
            <a:ext cx="60959"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Tree>
    <p:extLst>
      <p:ext uri="{BB962C8B-B14F-4D97-AF65-F5344CB8AC3E}">
        <p14:creationId xmlns:p14="http://schemas.microsoft.com/office/powerpoint/2010/main" val="2613375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200" y="5562601"/>
            <a:ext cx="7416800" cy="1055687"/>
          </a:xfrm>
        </p:spPr>
        <p:txBody>
          <a:bodyPr/>
          <a:lstStyle/>
          <a:p>
            <a:r>
              <a:rPr lang="en-US" sz="4267" dirty="0">
                <a:latin typeface="+mj-lt"/>
              </a:rPr>
              <a:t>Getting on board</a:t>
            </a:r>
          </a:p>
        </p:txBody>
      </p:sp>
      <p:sp>
        <p:nvSpPr>
          <p:cNvPr id="4" name="Slide Number Placeholder 3"/>
          <p:cNvSpPr>
            <a:spLocks noGrp="1"/>
          </p:cNvSpPr>
          <p:nvPr>
            <p:ph type="sldNum" sz="quarter" idx="11"/>
          </p:nvPr>
        </p:nvSpPr>
        <p:spPr/>
        <p:txBody>
          <a:bodyPr/>
          <a:lstStyle/>
          <a:p>
            <a:pPr defTabSz="1219170">
              <a:defRPr/>
            </a:pPr>
            <a:fld id="{1586C6F0-B0A0-4B91-8218-B729A6939E11}" type="slidenum">
              <a:rPr lang="en-US">
                <a:solidFill>
                  <a:prstClr val="white">
                    <a:lumMod val="50000"/>
                  </a:prstClr>
                </a:solidFill>
                <a:latin typeface="Calibri"/>
              </a:rPr>
              <a:pPr defTabSz="1219170">
                <a:defRPr/>
              </a:pPr>
              <a:t>92</a:t>
            </a:fld>
            <a:endParaRPr lang="en-US" dirty="0">
              <a:solidFill>
                <a:prstClr val="white">
                  <a:lumMod val="50000"/>
                </a:prstClr>
              </a:solidFill>
              <a:latin typeface="Calibri"/>
            </a:endParaRPr>
          </a:p>
        </p:txBody>
      </p:sp>
    </p:spTree>
    <p:extLst>
      <p:ext uri="{BB962C8B-B14F-4D97-AF65-F5344CB8AC3E}">
        <p14:creationId xmlns:p14="http://schemas.microsoft.com/office/powerpoint/2010/main" val="439642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stCxn id="6" idx="3"/>
            <a:endCxn id="7" idx="1"/>
          </p:cNvCxnSpPr>
          <p:nvPr/>
        </p:nvCxnSpPr>
        <p:spPr>
          <a:xfrm flipV="1">
            <a:off x="2212236" y="2577531"/>
            <a:ext cx="7617249" cy="31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118974" y="1751677"/>
            <a:ext cx="1767271" cy="1690075"/>
          </a:xfrm>
          <a:prstGeom prst="ellipse">
            <a:avLst/>
          </a:prstGeom>
          <a:solidFill>
            <a:srgbClr val="0E7F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4" name="Snip Single Corner Rectangle 3"/>
          <p:cNvSpPr/>
          <p:nvPr/>
        </p:nvSpPr>
        <p:spPr>
          <a:xfrm>
            <a:off x="2844801" y="1790131"/>
            <a:ext cx="1572684" cy="1574800"/>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5" name="Snip Single Corner Rectangle 4"/>
          <p:cNvSpPr/>
          <p:nvPr/>
        </p:nvSpPr>
        <p:spPr>
          <a:xfrm>
            <a:off x="7620001" y="1790131"/>
            <a:ext cx="1572684" cy="1574800"/>
          </a:xfrm>
          <a:prstGeom prst="snip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6" name="Diamond 5"/>
          <p:cNvSpPr/>
          <p:nvPr/>
        </p:nvSpPr>
        <p:spPr>
          <a:xfrm>
            <a:off x="482285" y="1742717"/>
            <a:ext cx="1729951" cy="17322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7" name="Diamond 6"/>
          <p:cNvSpPr/>
          <p:nvPr/>
        </p:nvSpPr>
        <p:spPr>
          <a:xfrm>
            <a:off x="9829485" y="1711391"/>
            <a:ext cx="1729951" cy="17322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sp>
        <p:nvSpPr>
          <p:cNvPr id="8" name="Text Box 10"/>
          <p:cNvSpPr txBox="1">
            <a:spLocks noChangeArrowheads="1"/>
          </p:cNvSpPr>
          <p:nvPr/>
        </p:nvSpPr>
        <p:spPr bwMode="auto">
          <a:xfrm>
            <a:off x="4977711" y="3530600"/>
            <a:ext cx="2172389" cy="3016210"/>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0673A0"/>
                </a:solidFill>
                <a:latin typeface="Trebuchet MS"/>
                <a:ea typeface="Open Sans" pitchFamily="34" charset="0"/>
                <a:cs typeface="Open Sans" pitchFamily="34" charset="0"/>
              </a:rPr>
              <a:t>Candidate Selection</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Short listed candidates are invited to interview</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Evaluation panel reviews RFQ submissions and interview responses</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Candidates scored based on the evaluation criteria published in the RFQ</a:t>
            </a:r>
          </a:p>
        </p:txBody>
      </p:sp>
      <p:sp>
        <p:nvSpPr>
          <p:cNvPr id="11" name="Text Box 10"/>
          <p:cNvSpPr txBox="1">
            <a:spLocks noChangeArrowheads="1"/>
          </p:cNvSpPr>
          <p:nvPr/>
        </p:nvSpPr>
        <p:spPr bwMode="auto">
          <a:xfrm>
            <a:off x="7231486" y="3531261"/>
            <a:ext cx="2331615" cy="3016210"/>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4BB5C3"/>
                </a:solidFill>
                <a:latin typeface="Trebuchet MS"/>
                <a:ea typeface="Open Sans" pitchFamily="34" charset="0"/>
                <a:cs typeface="Open Sans" pitchFamily="34" charset="0"/>
              </a:rPr>
              <a:t>Award(s) Administered</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The Procurement Department communicates results</a:t>
            </a:r>
          </a:p>
          <a:p>
            <a:pPr defTabSz="1450940">
              <a:defRPr/>
            </a:pPr>
            <a:r>
              <a:rPr lang="en-US" sz="1600" dirty="0">
                <a:solidFill>
                  <a:srgbClr val="3F3F3F">
                    <a:lumMod val="75000"/>
                  </a:srgbClr>
                </a:solidFill>
                <a:latin typeface="Calibri"/>
                <a:ea typeface="Open Sans" pitchFamily="34" charset="0"/>
                <a:cs typeface="Open Sans" pitchFamily="34" charset="0"/>
              </a:rPr>
              <a:t>    to all interviewed </a:t>
            </a:r>
          </a:p>
          <a:p>
            <a:pPr defTabSz="1450940">
              <a:defRPr/>
            </a:pPr>
            <a:r>
              <a:rPr lang="en-US" sz="1600" dirty="0">
                <a:solidFill>
                  <a:srgbClr val="3F3F3F">
                    <a:lumMod val="75000"/>
                  </a:srgbClr>
                </a:solidFill>
                <a:latin typeface="Calibri"/>
                <a:ea typeface="Open Sans" pitchFamily="34" charset="0"/>
                <a:cs typeface="Open Sans" pitchFamily="34" charset="0"/>
              </a:rPr>
              <a:t>   candidates</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Highest ranked candidates are contacted by the Procurement Department and contracts are executed</a:t>
            </a:r>
          </a:p>
        </p:txBody>
      </p:sp>
      <p:sp>
        <p:nvSpPr>
          <p:cNvPr id="12" name="Text Box 10"/>
          <p:cNvSpPr txBox="1">
            <a:spLocks noChangeArrowheads="1"/>
          </p:cNvSpPr>
          <p:nvPr/>
        </p:nvSpPr>
        <p:spPr bwMode="auto">
          <a:xfrm>
            <a:off x="9626600" y="3543960"/>
            <a:ext cx="2133600" cy="2523768"/>
          </a:xfrm>
          <a:prstGeom prst="rect">
            <a:avLst/>
          </a:prstGeom>
          <a:noFill/>
          <a:ln w="9525">
            <a:noFill/>
            <a:miter lim="800000"/>
            <a:headEnd/>
            <a:tailEnd/>
          </a:ln>
        </p:spPr>
        <p:txBody>
          <a:bodyPr lIns="60960" tIns="30480" rIns="60960" bIns="30480">
            <a:spAutoFit/>
          </a:bodyPr>
          <a:lstStyle/>
          <a:p>
            <a:pPr algn="ctr" defTabSz="1450940">
              <a:defRPr/>
            </a:pPr>
            <a:r>
              <a:rPr lang="en-US" sz="1600" b="1" dirty="0">
                <a:solidFill>
                  <a:srgbClr val="05A5E5"/>
                </a:solidFill>
                <a:latin typeface="Trebuchet MS"/>
                <a:ea typeface="Open Sans" pitchFamily="34" charset="0"/>
                <a:cs typeface="Open Sans" pitchFamily="34" charset="0"/>
              </a:rPr>
              <a:t>Contract Kick-off Meeting</a:t>
            </a:r>
          </a:p>
          <a:p>
            <a:pPr algn="ctr" defTabSz="1450940">
              <a:defRPr/>
            </a:pPr>
            <a:r>
              <a:rPr lang="en-US" sz="1600" dirty="0">
                <a:solidFill>
                  <a:srgbClr val="3F3F3F">
                    <a:lumMod val="75000"/>
                  </a:srgbClr>
                </a:solidFill>
                <a:latin typeface="Calibri" pitchFamily="34" charset="0"/>
                <a:ea typeface="Open Sans" pitchFamily="34" charset="0"/>
                <a:cs typeface="Open Sans" pitchFamily="34" charset="0"/>
              </a:rPr>
              <a:t>The contract scope of work and coordination specifics are discussed with the successful contractors (some areas covered Labor Compliance, insurance,</a:t>
            </a:r>
            <a:br>
              <a:rPr lang="en-US" sz="1600" dirty="0">
                <a:solidFill>
                  <a:srgbClr val="3F3F3F">
                    <a:lumMod val="75000"/>
                  </a:srgbClr>
                </a:solidFill>
                <a:latin typeface="Calibri" pitchFamily="34" charset="0"/>
                <a:ea typeface="Open Sans" pitchFamily="34" charset="0"/>
                <a:cs typeface="Open Sans" pitchFamily="34" charset="0"/>
              </a:rPr>
            </a:br>
            <a:r>
              <a:rPr lang="en-US" sz="1600" dirty="0">
                <a:solidFill>
                  <a:srgbClr val="3F3F3F">
                    <a:lumMod val="75000"/>
                  </a:srgbClr>
                </a:solidFill>
                <a:latin typeface="Calibri" pitchFamily="34" charset="0"/>
                <a:ea typeface="Open Sans" pitchFamily="34" charset="0"/>
                <a:cs typeface="Open Sans" pitchFamily="34" charset="0"/>
              </a:rPr>
              <a:t>safety &amp; security)</a:t>
            </a:r>
            <a:endParaRPr lang="en-US" sz="1600" dirty="0">
              <a:solidFill>
                <a:srgbClr val="3F3F3F">
                  <a:lumMod val="75000"/>
                </a:srgbClr>
              </a:solidFill>
              <a:latin typeface="Calibri"/>
              <a:ea typeface="Open Sans" pitchFamily="34" charset="0"/>
              <a:cs typeface="Open Sans" pitchFamily="34" charset="0"/>
            </a:endParaRPr>
          </a:p>
        </p:txBody>
      </p:sp>
      <p:sp>
        <p:nvSpPr>
          <p:cNvPr id="13" name="Text Box 10"/>
          <p:cNvSpPr txBox="1">
            <a:spLocks noChangeArrowheads="1"/>
          </p:cNvSpPr>
          <p:nvPr/>
        </p:nvSpPr>
        <p:spPr bwMode="auto">
          <a:xfrm>
            <a:off x="419100" y="3537889"/>
            <a:ext cx="1828800" cy="1046440"/>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05A5E5"/>
                </a:solidFill>
                <a:latin typeface="Trebuchet MS"/>
                <a:ea typeface="Open Sans" pitchFamily="34" charset="0"/>
                <a:cs typeface="Open Sans" pitchFamily="34" charset="0"/>
              </a:rPr>
              <a:t>Solicitation</a:t>
            </a:r>
          </a:p>
          <a:p>
            <a:pPr algn="ctr" defTabSz="1450940">
              <a:defRPr/>
            </a:pPr>
            <a:r>
              <a:rPr lang="en-US" sz="1600" dirty="0">
                <a:solidFill>
                  <a:srgbClr val="3F3F3F"/>
                </a:solidFill>
                <a:latin typeface="Calibri" pitchFamily="34" charset="0"/>
                <a:cs typeface="Arial" charset="0"/>
              </a:rPr>
              <a:t>A Request for Qualifications is advertised</a:t>
            </a:r>
            <a:endParaRPr lang="en-US" sz="1600" dirty="0">
              <a:solidFill>
                <a:srgbClr val="3F3F3F">
                  <a:lumMod val="75000"/>
                </a:srgbClr>
              </a:solidFill>
              <a:latin typeface="Calibri"/>
              <a:ea typeface="Open Sans" pitchFamily="34" charset="0"/>
              <a:cs typeface="Open Sans" pitchFamily="34" charset="0"/>
            </a:endParaRPr>
          </a:p>
        </p:txBody>
      </p:sp>
      <p:sp>
        <p:nvSpPr>
          <p:cNvPr id="14" name="Text Box 10"/>
          <p:cNvSpPr txBox="1">
            <a:spLocks noChangeArrowheads="1"/>
          </p:cNvSpPr>
          <p:nvPr/>
        </p:nvSpPr>
        <p:spPr bwMode="auto">
          <a:xfrm>
            <a:off x="2743201" y="3533881"/>
            <a:ext cx="1775884" cy="2277547"/>
          </a:xfrm>
          <a:prstGeom prst="rect">
            <a:avLst/>
          </a:prstGeom>
          <a:noFill/>
          <a:ln w="9525">
            <a:noFill/>
            <a:miter lim="800000"/>
            <a:headEnd/>
            <a:tailEnd/>
          </a:ln>
        </p:spPr>
        <p:txBody>
          <a:bodyPr wrap="square" lIns="60960" tIns="30480" rIns="60960" bIns="30480">
            <a:spAutoFit/>
          </a:bodyPr>
          <a:lstStyle/>
          <a:p>
            <a:pPr algn="ctr" defTabSz="1450940">
              <a:defRPr/>
            </a:pPr>
            <a:r>
              <a:rPr lang="en-US" sz="1600" b="1" dirty="0">
                <a:solidFill>
                  <a:srgbClr val="4BB5C3"/>
                </a:solidFill>
                <a:latin typeface="Trebuchet MS"/>
                <a:ea typeface="Open Sans" pitchFamily="34" charset="0"/>
                <a:cs typeface="Open Sans" pitchFamily="34" charset="0"/>
              </a:rPr>
              <a:t>Evaluation</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Evaluation panel reviews RFQs</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Determines</a:t>
            </a:r>
            <a:br>
              <a:rPr lang="en-US" sz="1600" dirty="0">
                <a:solidFill>
                  <a:srgbClr val="3F3F3F">
                    <a:lumMod val="75000"/>
                  </a:srgbClr>
                </a:solidFill>
                <a:latin typeface="Calibri"/>
                <a:ea typeface="Open Sans" pitchFamily="34" charset="0"/>
                <a:cs typeface="Open Sans" pitchFamily="34" charset="0"/>
              </a:rPr>
            </a:br>
            <a:r>
              <a:rPr lang="en-US" sz="1600" dirty="0">
                <a:solidFill>
                  <a:srgbClr val="3F3F3F">
                    <a:lumMod val="75000"/>
                  </a:srgbClr>
                </a:solidFill>
                <a:latin typeface="Calibri"/>
                <a:ea typeface="Open Sans" pitchFamily="34" charset="0"/>
                <a:cs typeface="Open Sans" pitchFamily="34" charset="0"/>
              </a:rPr>
              <a:t> “short list” of responsive candidates</a:t>
            </a:r>
          </a:p>
          <a:p>
            <a:pPr marL="152396" indent="-152396" defTabSz="1450940">
              <a:buFont typeface="Arial" panose="020B0604020202020204" pitchFamily="34" charset="0"/>
              <a:buChar char="•"/>
              <a:defRPr/>
            </a:pPr>
            <a:r>
              <a:rPr lang="en-US" sz="1600" dirty="0">
                <a:solidFill>
                  <a:srgbClr val="3F3F3F">
                    <a:lumMod val="75000"/>
                  </a:srgbClr>
                </a:solidFill>
                <a:latin typeface="Calibri"/>
                <a:ea typeface="Open Sans" pitchFamily="34" charset="0"/>
                <a:cs typeface="Open Sans" pitchFamily="34" charset="0"/>
              </a:rPr>
              <a:t>Conduct interviews</a:t>
            </a:r>
          </a:p>
        </p:txBody>
      </p:sp>
      <p:grpSp>
        <p:nvGrpSpPr>
          <p:cNvPr id="27" name="Group 26"/>
          <p:cNvGrpSpPr/>
          <p:nvPr/>
        </p:nvGrpSpPr>
        <p:grpSpPr>
          <a:xfrm>
            <a:off x="10269277" y="2207495"/>
            <a:ext cx="906724" cy="677376"/>
            <a:chOff x="1249363" y="2060575"/>
            <a:chExt cx="539751" cy="403226"/>
          </a:xfrm>
          <a:solidFill>
            <a:schemeClr val="bg1"/>
          </a:solidFill>
        </p:grpSpPr>
        <p:sp>
          <p:nvSpPr>
            <p:cNvPr id="18" name="Freeform 5"/>
            <p:cNvSpPr>
              <a:spLocks/>
            </p:cNvSpPr>
            <p:nvPr/>
          </p:nvSpPr>
          <p:spPr bwMode="auto">
            <a:xfrm>
              <a:off x="1454151" y="2157413"/>
              <a:ext cx="334963" cy="306388"/>
            </a:xfrm>
            <a:custGeom>
              <a:avLst/>
              <a:gdLst>
                <a:gd name="T0" fmla="*/ 89 w 89"/>
                <a:gd name="T1" fmla="*/ 32 h 81"/>
                <a:gd name="T2" fmla="*/ 43 w 89"/>
                <a:gd name="T3" fmla="*/ 0 h 81"/>
                <a:gd name="T4" fmla="*/ 41 w 89"/>
                <a:gd name="T5" fmla="*/ 0 h 81"/>
                <a:gd name="T6" fmla="*/ 43 w 89"/>
                <a:gd name="T7" fmla="*/ 11 h 81"/>
                <a:gd name="T8" fmla="*/ 0 w 89"/>
                <a:gd name="T9" fmla="*/ 43 h 81"/>
                <a:gd name="T10" fmla="*/ 0 w 89"/>
                <a:gd name="T11" fmla="*/ 43 h 81"/>
                <a:gd name="T12" fmla="*/ 40 w 89"/>
                <a:gd name="T13" fmla="*/ 64 h 81"/>
                <a:gd name="T14" fmla="*/ 75 w 89"/>
                <a:gd name="T15" fmla="*/ 81 h 81"/>
                <a:gd name="T16" fmla="*/ 64 w 89"/>
                <a:gd name="T17" fmla="*/ 61 h 81"/>
                <a:gd name="T18" fmla="*/ 89 w 89"/>
                <a:gd name="T19"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2"/>
                  </a:moveTo>
                  <a:cubicBezTo>
                    <a:pt x="89" y="14"/>
                    <a:pt x="69" y="0"/>
                    <a:pt x="43" y="0"/>
                  </a:cubicBezTo>
                  <a:cubicBezTo>
                    <a:pt x="42" y="0"/>
                    <a:pt x="42" y="0"/>
                    <a:pt x="41" y="0"/>
                  </a:cubicBezTo>
                  <a:cubicBezTo>
                    <a:pt x="42" y="3"/>
                    <a:pt x="43" y="7"/>
                    <a:pt x="43" y="11"/>
                  </a:cubicBezTo>
                  <a:cubicBezTo>
                    <a:pt x="43" y="28"/>
                    <a:pt x="24" y="42"/>
                    <a:pt x="0" y="43"/>
                  </a:cubicBezTo>
                  <a:cubicBezTo>
                    <a:pt x="0" y="43"/>
                    <a:pt x="0" y="43"/>
                    <a:pt x="0" y="43"/>
                  </a:cubicBezTo>
                  <a:cubicBezTo>
                    <a:pt x="6" y="55"/>
                    <a:pt x="22" y="63"/>
                    <a:pt x="40" y="64"/>
                  </a:cubicBezTo>
                  <a:cubicBezTo>
                    <a:pt x="53" y="75"/>
                    <a:pt x="75" y="81"/>
                    <a:pt x="75" y="81"/>
                  </a:cubicBezTo>
                  <a:cubicBezTo>
                    <a:pt x="64" y="71"/>
                    <a:pt x="63" y="65"/>
                    <a:pt x="64" y="61"/>
                  </a:cubicBezTo>
                  <a:cubicBezTo>
                    <a:pt x="79" y="56"/>
                    <a:pt x="89" y="45"/>
                    <a:pt x="8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9" name="Freeform 6"/>
            <p:cNvSpPr>
              <a:spLocks/>
            </p:cNvSpPr>
            <p:nvPr/>
          </p:nvSpPr>
          <p:spPr bwMode="auto">
            <a:xfrm>
              <a:off x="1249363" y="2060575"/>
              <a:ext cx="347663" cy="304800"/>
            </a:xfrm>
            <a:custGeom>
              <a:avLst/>
              <a:gdLst>
                <a:gd name="T0" fmla="*/ 89 w 92"/>
                <a:gd name="T1" fmla="*/ 21 h 81"/>
                <a:gd name="T2" fmla="*/ 46 w 92"/>
                <a:gd name="T3" fmla="*/ 0 h 81"/>
                <a:gd name="T4" fmla="*/ 0 w 92"/>
                <a:gd name="T5" fmla="*/ 32 h 81"/>
                <a:gd name="T6" fmla="*/ 25 w 92"/>
                <a:gd name="T7" fmla="*/ 61 h 81"/>
                <a:gd name="T8" fmla="*/ 15 w 92"/>
                <a:gd name="T9" fmla="*/ 81 h 81"/>
                <a:gd name="T10" fmla="*/ 49 w 92"/>
                <a:gd name="T11" fmla="*/ 65 h 81"/>
                <a:gd name="T12" fmla="*/ 49 w 92"/>
                <a:gd name="T13" fmla="*/ 64 h 81"/>
                <a:gd name="T14" fmla="*/ 92 w 92"/>
                <a:gd name="T15" fmla="*/ 32 h 81"/>
                <a:gd name="T16" fmla="*/ 89 w 92"/>
                <a:gd name="T17"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1">
                  <a:moveTo>
                    <a:pt x="89" y="21"/>
                  </a:moveTo>
                  <a:cubicBezTo>
                    <a:pt x="83" y="9"/>
                    <a:pt x="66" y="0"/>
                    <a:pt x="46" y="0"/>
                  </a:cubicBezTo>
                  <a:cubicBezTo>
                    <a:pt x="21" y="0"/>
                    <a:pt x="0" y="14"/>
                    <a:pt x="0" y="32"/>
                  </a:cubicBezTo>
                  <a:cubicBezTo>
                    <a:pt x="0" y="45"/>
                    <a:pt x="10" y="56"/>
                    <a:pt x="25" y="61"/>
                  </a:cubicBezTo>
                  <a:cubicBezTo>
                    <a:pt x="26" y="65"/>
                    <a:pt x="25" y="71"/>
                    <a:pt x="15" y="81"/>
                  </a:cubicBezTo>
                  <a:cubicBezTo>
                    <a:pt x="15" y="81"/>
                    <a:pt x="36" y="75"/>
                    <a:pt x="49" y="65"/>
                  </a:cubicBezTo>
                  <a:cubicBezTo>
                    <a:pt x="49" y="65"/>
                    <a:pt x="49" y="65"/>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28" name="Text Box 7"/>
          <p:cNvSpPr txBox="1">
            <a:spLocks noChangeArrowheads="1"/>
          </p:cNvSpPr>
          <p:nvPr/>
        </p:nvSpPr>
        <p:spPr bwMode="auto">
          <a:xfrm>
            <a:off x="609601" y="943020"/>
            <a:ext cx="10725151" cy="307777"/>
          </a:xfrm>
          <a:prstGeom prst="rect">
            <a:avLst/>
          </a:prstGeom>
          <a:noFill/>
          <a:ln w="9525">
            <a:noFill/>
            <a:miter lim="800000"/>
            <a:headEnd/>
            <a:tailEnd/>
          </a:ln>
        </p:spPr>
        <p:txBody>
          <a:bodyPr lIns="60960" tIns="30480" rIns="60960" bIns="30480" anchor="ctr">
            <a:spAutoFit/>
          </a:bodyPr>
          <a:lstStyle/>
          <a:p>
            <a:pPr algn="ctr" defTabSz="1450940">
              <a:defRPr/>
            </a:pPr>
            <a:r>
              <a:rPr lang="en-US" sz="1600" b="1" dirty="0">
                <a:solidFill>
                  <a:srgbClr val="FF0000"/>
                </a:solidFill>
                <a:latin typeface="Open Sans" pitchFamily="34" charset="0"/>
                <a:ea typeface="Open Sans" pitchFamily="34" charset="0"/>
                <a:cs typeface="Open Sans" pitchFamily="34" charset="0"/>
              </a:rPr>
              <a:t>The procurement process can progress over a 5 - 7 month period</a:t>
            </a:r>
          </a:p>
        </p:txBody>
      </p:sp>
      <p:sp>
        <p:nvSpPr>
          <p:cNvPr id="9" name="Title 8"/>
          <p:cNvSpPr>
            <a:spLocks noGrp="1"/>
          </p:cNvSpPr>
          <p:nvPr>
            <p:ph type="title"/>
          </p:nvPr>
        </p:nvSpPr>
        <p:spPr>
          <a:xfrm>
            <a:off x="0" y="76201"/>
            <a:ext cx="12192000" cy="1069545"/>
          </a:xfrm>
        </p:spPr>
        <p:txBody>
          <a:bodyPr/>
          <a:lstStyle/>
          <a:p>
            <a:r>
              <a:rPr lang="en-US" dirty="0"/>
              <a:t>How do you become part of the process</a:t>
            </a:r>
          </a:p>
        </p:txBody>
      </p:sp>
      <p:sp>
        <p:nvSpPr>
          <p:cNvPr id="2" name="Slide Number Placeholder 1"/>
          <p:cNvSpPr>
            <a:spLocks noGrp="1"/>
          </p:cNvSpPr>
          <p:nvPr>
            <p:ph type="sldNum" sz="quarter" idx="4294967295"/>
          </p:nvPr>
        </p:nvSpPr>
        <p:spPr>
          <a:xfrm>
            <a:off x="8737600" y="6356351"/>
            <a:ext cx="2844800" cy="366183"/>
          </a:xfrm>
          <a:prstGeom prst="rect">
            <a:avLst/>
          </a:prstGeom>
        </p:spPr>
        <p:txBody>
          <a:bodyPr/>
          <a:lstStyle/>
          <a:p>
            <a:pPr defTabSz="1219170">
              <a:defRPr/>
            </a:pPr>
            <a:fld id="{1586C6F0-B0A0-4B91-8218-B729A6939E11}" type="slidenum">
              <a:rPr lang="en-US">
                <a:solidFill>
                  <a:prstClr val="white">
                    <a:lumMod val="50000"/>
                  </a:prstClr>
                </a:solidFill>
                <a:latin typeface="Calibri"/>
              </a:rPr>
              <a:pPr defTabSz="1219170">
                <a:defRPr/>
              </a:pPr>
              <a:t>93</a:t>
            </a:fld>
            <a:endParaRPr lang="en-US" dirty="0">
              <a:solidFill>
                <a:prstClr val="white">
                  <a:lumMod val="50000"/>
                </a:prstClr>
              </a:solidFill>
              <a:latin typeface="Calibri"/>
            </a:endParaRPr>
          </a:p>
        </p:txBody>
      </p:sp>
      <p:grpSp>
        <p:nvGrpSpPr>
          <p:cNvPr id="29" name="Group 28"/>
          <p:cNvGrpSpPr/>
          <p:nvPr/>
        </p:nvGrpSpPr>
        <p:grpSpPr>
          <a:xfrm>
            <a:off x="1158521" y="2255797"/>
            <a:ext cx="628716" cy="637963"/>
            <a:chOff x="8556625" y="1951471"/>
            <a:chExt cx="431801" cy="438150"/>
          </a:xfrm>
          <a:solidFill>
            <a:schemeClr val="bg1"/>
          </a:solidFill>
        </p:grpSpPr>
        <p:sp>
          <p:nvSpPr>
            <p:cNvPr id="30" name="Freeform 9"/>
            <p:cNvSpPr>
              <a:spLocks/>
            </p:cNvSpPr>
            <p:nvPr/>
          </p:nvSpPr>
          <p:spPr bwMode="auto">
            <a:xfrm>
              <a:off x="8556625" y="1951471"/>
              <a:ext cx="274638" cy="438150"/>
            </a:xfrm>
            <a:custGeom>
              <a:avLst/>
              <a:gdLst>
                <a:gd name="T0" fmla="*/ 62 w 72"/>
                <a:gd name="T1" fmla="*/ 106 h 116"/>
                <a:gd name="T2" fmla="*/ 9 w 72"/>
                <a:gd name="T3" fmla="*/ 106 h 116"/>
                <a:gd name="T4" fmla="*/ 9 w 72"/>
                <a:gd name="T5" fmla="*/ 10 h 116"/>
                <a:gd name="T6" fmla="*/ 62 w 72"/>
                <a:gd name="T7" fmla="*/ 10 h 116"/>
                <a:gd name="T8" fmla="*/ 62 w 72"/>
                <a:gd name="T9" fmla="*/ 45 h 116"/>
                <a:gd name="T10" fmla="*/ 72 w 72"/>
                <a:gd name="T11" fmla="*/ 45 h 116"/>
                <a:gd name="T12" fmla="*/ 72 w 72"/>
                <a:gd name="T13" fmla="*/ 0 h 116"/>
                <a:gd name="T14" fmla="*/ 0 w 72"/>
                <a:gd name="T15" fmla="*/ 0 h 116"/>
                <a:gd name="T16" fmla="*/ 0 w 72"/>
                <a:gd name="T17" fmla="*/ 116 h 116"/>
                <a:gd name="T18" fmla="*/ 72 w 72"/>
                <a:gd name="T19" fmla="*/ 116 h 116"/>
                <a:gd name="T20" fmla="*/ 72 w 72"/>
                <a:gd name="T21" fmla="*/ 90 h 116"/>
                <a:gd name="T22" fmla="*/ 62 w 72"/>
                <a:gd name="T23" fmla="*/ 90 h 116"/>
                <a:gd name="T24" fmla="*/ 62 w 72"/>
                <a:gd name="T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6">
                  <a:moveTo>
                    <a:pt x="62" y="106"/>
                  </a:moveTo>
                  <a:cubicBezTo>
                    <a:pt x="9" y="106"/>
                    <a:pt x="9" y="106"/>
                    <a:pt x="9" y="106"/>
                  </a:cubicBezTo>
                  <a:cubicBezTo>
                    <a:pt x="9" y="10"/>
                    <a:pt x="9" y="10"/>
                    <a:pt x="9" y="10"/>
                  </a:cubicBezTo>
                  <a:cubicBezTo>
                    <a:pt x="62" y="10"/>
                    <a:pt x="62" y="10"/>
                    <a:pt x="62" y="10"/>
                  </a:cubicBezTo>
                  <a:cubicBezTo>
                    <a:pt x="62" y="45"/>
                    <a:pt x="62" y="45"/>
                    <a:pt x="62" y="45"/>
                  </a:cubicBezTo>
                  <a:cubicBezTo>
                    <a:pt x="65" y="45"/>
                    <a:pt x="69" y="45"/>
                    <a:pt x="72" y="45"/>
                  </a:cubicBezTo>
                  <a:cubicBezTo>
                    <a:pt x="72" y="0"/>
                    <a:pt x="72" y="0"/>
                    <a:pt x="72" y="0"/>
                  </a:cubicBezTo>
                  <a:cubicBezTo>
                    <a:pt x="0" y="0"/>
                    <a:pt x="0" y="0"/>
                    <a:pt x="0" y="0"/>
                  </a:cubicBezTo>
                  <a:cubicBezTo>
                    <a:pt x="0" y="116"/>
                    <a:pt x="0" y="116"/>
                    <a:pt x="0" y="116"/>
                  </a:cubicBezTo>
                  <a:cubicBezTo>
                    <a:pt x="72" y="116"/>
                    <a:pt x="72" y="116"/>
                    <a:pt x="72" y="116"/>
                  </a:cubicBezTo>
                  <a:cubicBezTo>
                    <a:pt x="72" y="90"/>
                    <a:pt x="72" y="90"/>
                    <a:pt x="72" y="90"/>
                  </a:cubicBezTo>
                  <a:cubicBezTo>
                    <a:pt x="69" y="90"/>
                    <a:pt x="65" y="90"/>
                    <a:pt x="62" y="90"/>
                  </a:cubicBezTo>
                  <a:lnTo>
                    <a:pt x="6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1" name="Freeform 10"/>
            <p:cNvSpPr>
              <a:spLocks/>
            </p:cNvSpPr>
            <p:nvPr/>
          </p:nvSpPr>
          <p:spPr bwMode="auto">
            <a:xfrm>
              <a:off x="8675688" y="2091171"/>
              <a:ext cx="312738" cy="234950"/>
            </a:xfrm>
            <a:custGeom>
              <a:avLst/>
              <a:gdLst>
                <a:gd name="T0" fmla="*/ 81 w 82"/>
                <a:gd name="T1" fmla="*/ 29 h 62"/>
                <a:gd name="T2" fmla="*/ 54 w 82"/>
                <a:gd name="T3" fmla="*/ 3 h 62"/>
                <a:gd name="T4" fmla="*/ 51 w 82"/>
                <a:gd name="T5" fmla="*/ 4 h 62"/>
                <a:gd name="T6" fmla="*/ 51 w 82"/>
                <a:gd name="T7" fmla="*/ 15 h 62"/>
                <a:gd name="T8" fmla="*/ 47 w 82"/>
                <a:gd name="T9" fmla="*/ 15 h 62"/>
                <a:gd name="T10" fmla="*/ 2 w 82"/>
                <a:gd name="T11" fmla="*/ 15 h 62"/>
                <a:gd name="T12" fmla="*/ 0 w 82"/>
                <a:gd name="T13" fmla="*/ 17 h 62"/>
                <a:gd name="T14" fmla="*/ 0 w 82"/>
                <a:gd name="T15" fmla="*/ 44 h 62"/>
                <a:gd name="T16" fmla="*/ 2 w 82"/>
                <a:gd name="T17" fmla="*/ 46 h 62"/>
                <a:gd name="T18" fmla="*/ 47 w 82"/>
                <a:gd name="T19" fmla="*/ 46 h 62"/>
                <a:gd name="T20" fmla="*/ 52 w 82"/>
                <a:gd name="T21" fmla="*/ 46 h 62"/>
                <a:gd name="T22" fmla="*/ 52 w 82"/>
                <a:gd name="T23" fmla="*/ 58 h 62"/>
                <a:gd name="T24" fmla="*/ 55 w 82"/>
                <a:gd name="T25" fmla="*/ 59 h 62"/>
                <a:gd name="T26" fmla="*/ 80 w 82"/>
                <a:gd name="T27" fmla="*/ 32 h 62"/>
                <a:gd name="T28" fmla="*/ 81 w 82"/>
                <a:gd name="T2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2">
                  <a:moveTo>
                    <a:pt x="81" y="29"/>
                  </a:moveTo>
                  <a:cubicBezTo>
                    <a:pt x="78" y="26"/>
                    <a:pt x="54" y="3"/>
                    <a:pt x="54" y="3"/>
                  </a:cubicBezTo>
                  <a:cubicBezTo>
                    <a:pt x="54" y="3"/>
                    <a:pt x="51" y="0"/>
                    <a:pt x="51" y="4"/>
                  </a:cubicBezTo>
                  <a:cubicBezTo>
                    <a:pt x="51" y="9"/>
                    <a:pt x="51" y="15"/>
                    <a:pt x="51" y="15"/>
                  </a:cubicBezTo>
                  <a:cubicBezTo>
                    <a:pt x="51" y="15"/>
                    <a:pt x="49" y="15"/>
                    <a:pt x="47" y="15"/>
                  </a:cubicBezTo>
                  <a:cubicBezTo>
                    <a:pt x="38" y="15"/>
                    <a:pt x="8" y="15"/>
                    <a:pt x="2" y="15"/>
                  </a:cubicBezTo>
                  <a:cubicBezTo>
                    <a:pt x="2" y="15"/>
                    <a:pt x="0" y="15"/>
                    <a:pt x="0" y="17"/>
                  </a:cubicBezTo>
                  <a:cubicBezTo>
                    <a:pt x="0" y="19"/>
                    <a:pt x="0" y="41"/>
                    <a:pt x="0" y="44"/>
                  </a:cubicBezTo>
                  <a:cubicBezTo>
                    <a:pt x="0" y="47"/>
                    <a:pt x="2" y="46"/>
                    <a:pt x="2" y="46"/>
                  </a:cubicBezTo>
                  <a:cubicBezTo>
                    <a:pt x="9" y="46"/>
                    <a:pt x="38" y="46"/>
                    <a:pt x="47" y="46"/>
                  </a:cubicBezTo>
                  <a:cubicBezTo>
                    <a:pt x="50" y="46"/>
                    <a:pt x="52" y="46"/>
                    <a:pt x="52" y="46"/>
                  </a:cubicBezTo>
                  <a:cubicBezTo>
                    <a:pt x="52" y="46"/>
                    <a:pt x="52" y="55"/>
                    <a:pt x="52" y="58"/>
                  </a:cubicBezTo>
                  <a:cubicBezTo>
                    <a:pt x="52" y="62"/>
                    <a:pt x="55" y="59"/>
                    <a:pt x="55" y="59"/>
                  </a:cubicBezTo>
                  <a:cubicBezTo>
                    <a:pt x="80" y="32"/>
                    <a:pt x="80" y="32"/>
                    <a:pt x="80" y="32"/>
                  </a:cubicBezTo>
                  <a:cubicBezTo>
                    <a:pt x="80" y="32"/>
                    <a:pt x="82" y="31"/>
                    <a:pt x="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grpSp>
        <p:nvGrpSpPr>
          <p:cNvPr id="32" name="Group 31"/>
          <p:cNvGrpSpPr/>
          <p:nvPr/>
        </p:nvGrpSpPr>
        <p:grpSpPr>
          <a:xfrm>
            <a:off x="3336043" y="2292312"/>
            <a:ext cx="598648" cy="573085"/>
            <a:chOff x="8374063" y="1233921"/>
            <a:chExt cx="446088" cy="427038"/>
          </a:xfrm>
          <a:solidFill>
            <a:schemeClr val="bg1"/>
          </a:solidFill>
        </p:grpSpPr>
        <p:sp>
          <p:nvSpPr>
            <p:cNvPr id="33" name="Freeform 5"/>
            <p:cNvSpPr>
              <a:spLocks/>
            </p:cNvSpPr>
            <p:nvPr/>
          </p:nvSpPr>
          <p:spPr bwMode="auto">
            <a:xfrm>
              <a:off x="8640763" y="1479984"/>
              <a:ext cx="179388" cy="180975"/>
            </a:xfrm>
            <a:custGeom>
              <a:avLst/>
              <a:gdLst>
                <a:gd name="T0" fmla="*/ 21 w 47"/>
                <a:gd name="T1" fmla="*/ 13 h 48"/>
                <a:gd name="T2" fmla="*/ 34 w 47"/>
                <a:gd name="T3" fmla="*/ 13 h 48"/>
                <a:gd name="T4" fmla="*/ 40 w 47"/>
                <a:gd name="T5" fmla="*/ 6 h 48"/>
                <a:gd name="T6" fmla="*/ 34 w 47"/>
                <a:gd name="T7" fmla="*/ 0 h 48"/>
                <a:gd name="T8" fmla="*/ 6 w 47"/>
                <a:gd name="T9" fmla="*/ 0 h 48"/>
                <a:gd name="T10" fmla="*/ 0 w 47"/>
                <a:gd name="T11" fmla="*/ 6 h 48"/>
                <a:gd name="T12" fmla="*/ 0 w 47"/>
                <a:gd name="T13" fmla="*/ 7 h 48"/>
                <a:gd name="T14" fmla="*/ 0 w 47"/>
                <a:gd name="T15" fmla="*/ 7 h 48"/>
                <a:gd name="T16" fmla="*/ 0 w 47"/>
                <a:gd name="T17" fmla="*/ 34 h 48"/>
                <a:gd name="T18" fmla="*/ 6 w 47"/>
                <a:gd name="T19" fmla="*/ 41 h 48"/>
                <a:gd name="T20" fmla="*/ 12 w 47"/>
                <a:gd name="T21" fmla="*/ 34 h 48"/>
                <a:gd name="T22" fmla="*/ 12 w 47"/>
                <a:gd name="T23" fmla="*/ 21 h 48"/>
                <a:gd name="T24" fmla="*/ 36 w 47"/>
                <a:gd name="T25" fmla="*/ 46 h 48"/>
                <a:gd name="T26" fmla="*/ 45 w 47"/>
                <a:gd name="T27" fmla="*/ 46 h 48"/>
                <a:gd name="T28" fmla="*/ 45 w 47"/>
                <a:gd name="T29" fmla="*/ 37 h 48"/>
                <a:gd name="T30" fmla="*/ 21 w 47"/>
                <a:gd name="T31"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21" y="13"/>
                  </a:moveTo>
                  <a:cubicBezTo>
                    <a:pt x="34" y="13"/>
                    <a:pt x="34" y="13"/>
                    <a:pt x="34" y="13"/>
                  </a:cubicBezTo>
                  <a:cubicBezTo>
                    <a:pt x="37" y="13"/>
                    <a:pt x="40" y="10"/>
                    <a:pt x="40" y="6"/>
                  </a:cubicBezTo>
                  <a:cubicBezTo>
                    <a:pt x="40" y="3"/>
                    <a:pt x="37" y="0"/>
                    <a:pt x="34" y="0"/>
                  </a:cubicBezTo>
                  <a:cubicBezTo>
                    <a:pt x="6" y="0"/>
                    <a:pt x="6" y="0"/>
                    <a:pt x="6" y="0"/>
                  </a:cubicBezTo>
                  <a:cubicBezTo>
                    <a:pt x="3" y="0"/>
                    <a:pt x="0" y="3"/>
                    <a:pt x="0" y="6"/>
                  </a:cubicBezTo>
                  <a:cubicBezTo>
                    <a:pt x="0" y="7"/>
                    <a:pt x="0" y="7"/>
                    <a:pt x="0" y="7"/>
                  </a:cubicBezTo>
                  <a:cubicBezTo>
                    <a:pt x="0" y="7"/>
                    <a:pt x="0" y="7"/>
                    <a:pt x="0" y="7"/>
                  </a:cubicBezTo>
                  <a:cubicBezTo>
                    <a:pt x="0" y="34"/>
                    <a:pt x="0" y="34"/>
                    <a:pt x="0" y="34"/>
                  </a:cubicBezTo>
                  <a:cubicBezTo>
                    <a:pt x="0" y="38"/>
                    <a:pt x="2" y="41"/>
                    <a:pt x="6" y="41"/>
                  </a:cubicBezTo>
                  <a:cubicBezTo>
                    <a:pt x="9" y="41"/>
                    <a:pt x="12" y="38"/>
                    <a:pt x="12" y="34"/>
                  </a:cubicBezTo>
                  <a:cubicBezTo>
                    <a:pt x="12" y="21"/>
                    <a:pt x="12" y="21"/>
                    <a:pt x="12" y="21"/>
                  </a:cubicBezTo>
                  <a:cubicBezTo>
                    <a:pt x="36" y="46"/>
                    <a:pt x="36" y="46"/>
                    <a:pt x="36" y="46"/>
                  </a:cubicBezTo>
                  <a:cubicBezTo>
                    <a:pt x="39" y="48"/>
                    <a:pt x="43" y="48"/>
                    <a:pt x="45" y="46"/>
                  </a:cubicBezTo>
                  <a:cubicBezTo>
                    <a:pt x="47" y="43"/>
                    <a:pt x="47" y="39"/>
                    <a:pt x="45" y="37"/>
                  </a:cubicBez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4" name="Freeform 6"/>
            <p:cNvSpPr>
              <a:spLocks/>
            </p:cNvSpPr>
            <p:nvPr/>
          </p:nvSpPr>
          <p:spPr bwMode="auto">
            <a:xfrm>
              <a:off x="8374063" y="1479984"/>
              <a:ext cx="182563" cy="180975"/>
            </a:xfrm>
            <a:custGeom>
              <a:avLst/>
              <a:gdLst>
                <a:gd name="T0" fmla="*/ 48 w 48"/>
                <a:gd name="T1" fmla="*/ 6 h 48"/>
                <a:gd name="T2" fmla="*/ 42 w 48"/>
                <a:gd name="T3" fmla="*/ 0 h 48"/>
                <a:gd name="T4" fmla="*/ 14 w 48"/>
                <a:gd name="T5" fmla="*/ 0 h 48"/>
                <a:gd name="T6" fmla="*/ 8 w 48"/>
                <a:gd name="T7" fmla="*/ 6 h 48"/>
                <a:gd name="T8" fmla="*/ 14 w 48"/>
                <a:gd name="T9" fmla="*/ 13 h 48"/>
                <a:gd name="T10" fmla="*/ 27 w 48"/>
                <a:gd name="T11" fmla="*/ 13 h 48"/>
                <a:gd name="T12" fmla="*/ 3 w 48"/>
                <a:gd name="T13" fmla="*/ 37 h 48"/>
                <a:gd name="T14" fmla="*/ 3 w 48"/>
                <a:gd name="T15" fmla="*/ 46 h 48"/>
                <a:gd name="T16" fmla="*/ 11 w 48"/>
                <a:gd name="T17" fmla="*/ 46 h 48"/>
                <a:gd name="T18" fmla="*/ 36 w 48"/>
                <a:gd name="T19" fmla="*/ 21 h 48"/>
                <a:gd name="T20" fmla="*/ 36 w 48"/>
                <a:gd name="T21" fmla="*/ 34 h 48"/>
                <a:gd name="T22" fmla="*/ 42 w 48"/>
                <a:gd name="T23" fmla="*/ 41 h 48"/>
                <a:gd name="T24" fmla="*/ 48 w 48"/>
                <a:gd name="T25" fmla="*/ 34 h 48"/>
                <a:gd name="T26" fmla="*/ 48 w 48"/>
                <a:gd name="T27" fmla="*/ 7 h 48"/>
                <a:gd name="T28" fmla="*/ 48 w 48"/>
                <a:gd name="T29" fmla="*/ 7 h 48"/>
                <a:gd name="T30" fmla="*/ 48 w 48"/>
                <a:gd name="T31"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8" y="6"/>
                  </a:moveTo>
                  <a:cubicBezTo>
                    <a:pt x="48" y="3"/>
                    <a:pt x="45" y="0"/>
                    <a:pt x="42" y="0"/>
                  </a:cubicBezTo>
                  <a:cubicBezTo>
                    <a:pt x="14" y="0"/>
                    <a:pt x="14" y="0"/>
                    <a:pt x="14" y="0"/>
                  </a:cubicBezTo>
                  <a:cubicBezTo>
                    <a:pt x="10" y="0"/>
                    <a:pt x="8" y="3"/>
                    <a:pt x="8" y="6"/>
                  </a:cubicBezTo>
                  <a:cubicBezTo>
                    <a:pt x="8" y="10"/>
                    <a:pt x="10" y="13"/>
                    <a:pt x="14" y="13"/>
                  </a:cubicBezTo>
                  <a:cubicBezTo>
                    <a:pt x="27" y="13"/>
                    <a:pt x="27" y="13"/>
                    <a:pt x="27" y="13"/>
                  </a:cubicBezTo>
                  <a:cubicBezTo>
                    <a:pt x="3" y="37"/>
                    <a:pt x="3" y="37"/>
                    <a:pt x="3" y="37"/>
                  </a:cubicBezTo>
                  <a:cubicBezTo>
                    <a:pt x="0" y="39"/>
                    <a:pt x="0" y="43"/>
                    <a:pt x="3" y="46"/>
                  </a:cubicBezTo>
                  <a:cubicBezTo>
                    <a:pt x="5" y="48"/>
                    <a:pt x="9" y="48"/>
                    <a:pt x="11" y="46"/>
                  </a:cubicBezTo>
                  <a:cubicBezTo>
                    <a:pt x="36" y="21"/>
                    <a:pt x="36" y="21"/>
                    <a:pt x="36" y="21"/>
                  </a:cubicBezTo>
                  <a:cubicBezTo>
                    <a:pt x="36" y="34"/>
                    <a:pt x="36" y="34"/>
                    <a:pt x="36" y="34"/>
                  </a:cubicBezTo>
                  <a:cubicBezTo>
                    <a:pt x="36" y="38"/>
                    <a:pt x="39" y="41"/>
                    <a:pt x="42" y="41"/>
                  </a:cubicBezTo>
                  <a:cubicBezTo>
                    <a:pt x="45" y="41"/>
                    <a:pt x="48" y="38"/>
                    <a:pt x="48" y="34"/>
                  </a:cubicBezTo>
                  <a:cubicBezTo>
                    <a:pt x="48" y="7"/>
                    <a:pt x="48" y="7"/>
                    <a:pt x="48" y="7"/>
                  </a:cubicBezTo>
                  <a:cubicBezTo>
                    <a:pt x="48" y="7"/>
                    <a:pt x="48" y="7"/>
                    <a:pt x="48" y="7"/>
                  </a:cubicBezTo>
                  <a:cubicBezTo>
                    <a:pt x="48" y="7"/>
                    <a:pt x="48" y="7"/>
                    <a:pt x="4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5" name="Freeform 7"/>
            <p:cNvSpPr>
              <a:spLocks/>
            </p:cNvSpPr>
            <p:nvPr/>
          </p:nvSpPr>
          <p:spPr bwMode="auto">
            <a:xfrm>
              <a:off x="8640763" y="1233921"/>
              <a:ext cx="179388" cy="177800"/>
            </a:xfrm>
            <a:custGeom>
              <a:avLst/>
              <a:gdLst>
                <a:gd name="T0" fmla="*/ 0 w 47"/>
                <a:gd name="T1" fmla="*/ 41 h 47"/>
                <a:gd name="T2" fmla="*/ 6 w 47"/>
                <a:gd name="T3" fmla="*/ 47 h 47"/>
                <a:gd name="T4" fmla="*/ 34 w 47"/>
                <a:gd name="T5" fmla="*/ 47 h 47"/>
                <a:gd name="T6" fmla="*/ 40 w 47"/>
                <a:gd name="T7" fmla="*/ 41 h 47"/>
                <a:gd name="T8" fmla="*/ 34 w 47"/>
                <a:gd name="T9" fmla="*/ 35 h 47"/>
                <a:gd name="T10" fmla="*/ 21 w 47"/>
                <a:gd name="T11" fmla="*/ 35 h 47"/>
                <a:gd name="T12" fmla="*/ 45 w 47"/>
                <a:gd name="T13" fmla="*/ 11 h 47"/>
                <a:gd name="T14" fmla="*/ 45 w 47"/>
                <a:gd name="T15" fmla="*/ 2 h 47"/>
                <a:gd name="T16" fmla="*/ 36 w 47"/>
                <a:gd name="T17" fmla="*/ 2 h 47"/>
                <a:gd name="T18" fmla="*/ 12 w 47"/>
                <a:gd name="T19" fmla="*/ 27 h 47"/>
                <a:gd name="T20" fmla="*/ 12 w 47"/>
                <a:gd name="T21" fmla="*/ 13 h 47"/>
                <a:gd name="T22" fmla="*/ 6 w 47"/>
                <a:gd name="T23" fmla="*/ 7 h 47"/>
                <a:gd name="T24" fmla="*/ 0 w 47"/>
                <a:gd name="T25" fmla="*/ 13 h 47"/>
                <a:gd name="T26" fmla="*/ 0 w 47"/>
                <a:gd name="T27" fmla="*/ 41 h 47"/>
                <a:gd name="T28" fmla="*/ 0 w 47"/>
                <a:gd name="T29" fmla="*/ 41 h 47"/>
                <a:gd name="T30" fmla="*/ 0 w 47"/>
                <a:gd name="T3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0" y="41"/>
                  </a:moveTo>
                  <a:cubicBezTo>
                    <a:pt x="0" y="45"/>
                    <a:pt x="3" y="47"/>
                    <a:pt x="6" y="47"/>
                  </a:cubicBezTo>
                  <a:cubicBezTo>
                    <a:pt x="34" y="47"/>
                    <a:pt x="34" y="47"/>
                    <a:pt x="34" y="47"/>
                  </a:cubicBezTo>
                  <a:cubicBezTo>
                    <a:pt x="37" y="47"/>
                    <a:pt x="40" y="45"/>
                    <a:pt x="40" y="41"/>
                  </a:cubicBezTo>
                  <a:cubicBezTo>
                    <a:pt x="40" y="38"/>
                    <a:pt x="37" y="35"/>
                    <a:pt x="34" y="35"/>
                  </a:cubicBezTo>
                  <a:cubicBezTo>
                    <a:pt x="21" y="35"/>
                    <a:pt x="21" y="35"/>
                    <a:pt x="21" y="35"/>
                  </a:cubicBezTo>
                  <a:cubicBezTo>
                    <a:pt x="45" y="11"/>
                    <a:pt x="45" y="11"/>
                    <a:pt x="45" y="11"/>
                  </a:cubicBezTo>
                  <a:cubicBezTo>
                    <a:pt x="47" y="8"/>
                    <a:pt x="47" y="4"/>
                    <a:pt x="45" y="2"/>
                  </a:cubicBezTo>
                  <a:cubicBezTo>
                    <a:pt x="43" y="0"/>
                    <a:pt x="39" y="0"/>
                    <a:pt x="36" y="2"/>
                  </a:cubicBezTo>
                  <a:cubicBezTo>
                    <a:pt x="12" y="27"/>
                    <a:pt x="12" y="27"/>
                    <a:pt x="12" y="27"/>
                  </a:cubicBezTo>
                  <a:cubicBezTo>
                    <a:pt x="12" y="13"/>
                    <a:pt x="12" y="13"/>
                    <a:pt x="12" y="13"/>
                  </a:cubicBezTo>
                  <a:cubicBezTo>
                    <a:pt x="12" y="10"/>
                    <a:pt x="9" y="7"/>
                    <a:pt x="6" y="7"/>
                  </a:cubicBezTo>
                  <a:cubicBezTo>
                    <a:pt x="2" y="7"/>
                    <a:pt x="0" y="10"/>
                    <a:pt x="0" y="13"/>
                  </a:cubicBezTo>
                  <a:cubicBezTo>
                    <a:pt x="0" y="41"/>
                    <a:pt x="0" y="41"/>
                    <a:pt x="0" y="41"/>
                  </a:cubicBezTo>
                  <a:cubicBezTo>
                    <a:pt x="0" y="41"/>
                    <a:pt x="0" y="41"/>
                    <a:pt x="0" y="41"/>
                  </a:cubicBezTo>
                  <a:cubicBezTo>
                    <a:pt x="0" y="41"/>
                    <a:pt x="0" y="41"/>
                    <a:pt x="0"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6" name="Freeform 8"/>
            <p:cNvSpPr>
              <a:spLocks/>
            </p:cNvSpPr>
            <p:nvPr/>
          </p:nvSpPr>
          <p:spPr bwMode="auto">
            <a:xfrm>
              <a:off x="8374063" y="1233921"/>
              <a:ext cx="182563" cy="177800"/>
            </a:xfrm>
            <a:custGeom>
              <a:avLst/>
              <a:gdLst>
                <a:gd name="T0" fmla="*/ 42 w 48"/>
                <a:gd name="T1" fmla="*/ 7 h 47"/>
                <a:gd name="T2" fmla="*/ 36 w 48"/>
                <a:gd name="T3" fmla="*/ 13 h 47"/>
                <a:gd name="T4" fmla="*/ 36 w 48"/>
                <a:gd name="T5" fmla="*/ 27 h 47"/>
                <a:gd name="T6" fmla="*/ 11 w 48"/>
                <a:gd name="T7" fmla="*/ 2 h 47"/>
                <a:gd name="T8" fmla="*/ 3 w 48"/>
                <a:gd name="T9" fmla="*/ 2 h 47"/>
                <a:gd name="T10" fmla="*/ 3 w 48"/>
                <a:gd name="T11" fmla="*/ 11 h 47"/>
                <a:gd name="T12" fmla="*/ 27 w 48"/>
                <a:gd name="T13" fmla="*/ 35 h 47"/>
                <a:gd name="T14" fmla="*/ 14 w 48"/>
                <a:gd name="T15" fmla="*/ 35 h 47"/>
                <a:gd name="T16" fmla="*/ 8 w 48"/>
                <a:gd name="T17" fmla="*/ 41 h 47"/>
                <a:gd name="T18" fmla="*/ 14 w 48"/>
                <a:gd name="T19" fmla="*/ 47 h 47"/>
                <a:gd name="T20" fmla="*/ 42 w 48"/>
                <a:gd name="T21" fmla="*/ 47 h 47"/>
                <a:gd name="T22" fmla="*/ 48 w 48"/>
                <a:gd name="T23" fmla="*/ 41 h 47"/>
                <a:gd name="T24" fmla="*/ 48 w 48"/>
                <a:gd name="T25" fmla="*/ 41 h 47"/>
                <a:gd name="T26" fmla="*/ 48 w 48"/>
                <a:gd name="T27" fmla="*/ 41 h 47"/>
                <a:gd name="T28" fmla="*/ 48 w 48"/>
                <a:gd name="T29" fmla="*/ 13 h 47"/>
                <a:gd name="T30" fmla="*/ 42 w 48"/>
                <a:gd name="T31"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7">
                  <a:moveTo>
                    <a:pt x="42" y="7"/>
                  </a:moveTo>
                  <a:cubicBezTo>
                    <a:pt x="39" y="7"/>
                    <a:pt x="36" y="10"/>
                    <a:pt x="36" y="13"/>
                  </a:cubicBezTo>
                  <a:cubicBezTo>
                    <a:pt x="36" y="27"/>
                    <a:pt x="36" y="27"/>
                    <a:pt x="36" y="27"/>
                  </a:cubicBezTo>
                  <a:cubicBezTo>
                    <a:pt x="11" y="2"/>
                    <a:pt x="11" y="2"/>
                    <a:pt x="11" y="2"/>
                  </a:cubicBezTo>
                  <a:cubicBezTo>
                    <a:pt x="9" y="0"/>
                    <a:pt x="5" y="0"/>
                    <a:pt x="3" y="2"/>
                  </a:cubicBezTo>
                  <a:cubicBezTo>
                    <a:pt x="0" y="4"/>
                    <a:pt x="0" y="8"/>
                    <a:pt x="3" y="11"/>
                  </a:cubicBezTo>
                  <a:cubicBezTo>
                    <a:pt x="27" y="35"/>
                    <a:pt x="27" y="35"/>
                    <a:pt x="27" y="35"/>
                  </a:cubicBezTo>
                  <a:cubicBezTo>
                    <a:pt x="14" y="35"/>
                    <a:pt x="14" y="35"/>
                    <a:pt x="14" y="35"/>
                  </a:cubicBezTo>
                  <a:cubicBezTo>
                    <a:pt x="10" y="35"/>
                    <a:pt x="8" y="38"/>
                    <a:pt x="8" y="41"/>
                  </a:cubicBezTo>
                  <a:cubicBezTo>
                    <a:pt x="8" y="45"/>
                    <a:pt x="10" y="47"/>
                    <a:pt x="14" y="47"/>
                  </a:cubicBezTo>
                  <a:cubicBezTo>
                    <a:pt x="42" y="47"/>
                    <a:pt x="42" y="47"/>
                    <a:pt x="42" y="47"/>
                  </a:cubicBezTo>
                  <a:cubicBezTo>
                    <a:pt x="45" y="47"/>
                    <a:pt x="48" y="45"/>
                    <a:pt x="48" y="41"/>
                  </a:cubicBezTo>
                  <a:cubicBezTo>
                    <a:pt x="48" y="41"/>
                    <a:pt x="48" y="41"/>
                    <a:pt x="48" y="41"/>
                  </a:cubicBezTo>
                  <a:cubicBezTo>
                    <a:pt x="48" y="41"/>
                    <a:pt x="48" y="41"/>
                    <a:pt x="48" y="41"/>
                  </a:cubicBezTo>
                  <a:cubicBezTo>
                    <a:pt x="48" y="13"/>
                    <a:pt x="48" y="13"/>
                    <a:pt x="48" y="13"/>
                  </a:cubicBezTo>
                  <a:cubicBezTo>
                    <a:pt x="48" y="10"/>
                    <a:pt x="45"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grpSp>
        <p:nvGrpSpPr>
          <p:cNvPr id="37" name="Group 36"/>
          <p:cNvGrpSpPr/>
          <p:nvPr/>
        </p:nvGrpSpPr>
        <p:grpSpPr>
          <a:xfrm>
            <a:off x="5610832" y="2154197"/>
            <a:ext cx="789969" cy="812067"/>
            <a:chOff x="3667125" y="4987925"/>
            <a:chExt cx="1816100" cy="1866900"/>
          </a:xfrm>
          <a:solidFill>
            <a:schemeClr val="bg1"/>
          </a:solidFill>
        </p:grpSpPr>
        <p:sp>
          <p:nvSpPr>
            <p:cNvPr id="38" name="Freeform 32"/>
            <p:cNvSpPr>
              <a:spLocks/>
            </p:cNvSpPr>
            <p:nvPr/>
          </p:nvSpPr>
          <p:spPr bwMode="auto">
            <a:xfrm>
              <a:off x="3667125" y="5773738"/>
              <a:ext cx="1816100" cy="657225"/>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39" name="Freeform 33"/>
            <p:cNvSpPr>
              <a:spLocks/>
            </p:cNvSpPr>
            <p:nvPr/>
          </p:nvSpPr>
          <p:spPr bwMode="auto">
            <a:xfrm>
              <a:off x="3667125" y="6197600"/>
              <a:ext cx="1816100" cy="657225"/>
            </a:xfrm>
            <a:custGeom>
              <a:avLst/>
              <a:gdLst>
                <a:gd name="T0" fmla="*/ 571 w 1144"/>
                <a:gd name="T1" fmla="*/ 232 h 414"/>
                <a:gd name="T2" fmla="*/ 162 w 1144"/>
                <a:gd name="T3" fmla="*/ 0 h 414"/>
                <a:gd name="T4" fmla="*/ 0 w 1144"/>
                <a:gd name="T5" fmla="*/ 91 h 414"/>
                <a:gd name="T6" fmla="*/ 571 w 1144"/>
                <a:gd name="T7" fmla="*/ 414 h 414"/>
                <a:gd name="T8" fmla="*/ 1144 w 1144"/>
                <a:gd name="T9" fmla="*/ 91 h 414"/>
                <a:gd name="T10" fmla="*/ 983 w 1144"/>
                <a:gd name="T11" fmla="*/ 0 h 414"/>
                <a:gd name="T12" fmla="*/ 571 w 1144"/>
                <a:gd name="T13" fmla="*/ 232 h 414"/>
              </a:gdLst>
              <a:ahLst/>
              <a:cxnLst>
                <a:cxn ang="0">
                  <a:pos x="T0" y="T1"/>
                </a:cxn>
                <a:cxn ang="0">
                  <a:pos x="T2" y="T3"/>
                </a:cxn>
                <a:cxn ang="0">
                  <a:pos x="T4" y="T5"/>
                </a:cxn>
                <a:cxn ang="0">
                  <a:pos x="T6" y="T7"/>
                </a:cxn>
                <a:cxn ang="0">
                  <a:pos x="T8" y="T9"/>
                </a:cxn>
                <a:cxn ang="0">
                  <a:pos x="T10" y="T11"/>
                </a:cxn>
                <a:cxn ang="0">
                  <a:pos x="T12" y="T13"/>
                </a:cxn>
              </a:cxnLst>
              <a:rect l="0" t="0" r="r" b="b"/>
              <a:pathLst>
                <a:path w="1144" h="414">
                  <a:moveTo>
                    <a:pt x="571" y="232"/>
                  </a:moveTo>
                  <a:lnTo>
                    <a:pt x="162" y="0"/>
                  </a:lnTo>
                  <a:lnTo>
                    <a:pt x="0" y="91"/>
                  </a:lnTo>
                  <a:lnTo>
                    <a:pt x="571" y="414"/>
                  </a:lnTo>
                  <a:lnTo>
                    <a:pt x="1144" y="91"/>
                  </a:lnTo>
                  <a:lnTo>
                    <a:pt x="983" y="0"/>
                  </a:lnTo>
                  <a:lnTo>
                    <a:pt x="571"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40" name="Freeform 34"/>
            <p:cNvSpPr>
              <a:spLocks/>
            </p:cNvSpPr>
            <p:nvPr/>
          </p:nvSpPr>
          <p:spPr bwMode="auto">
            <a:xfrm>
              <a:off x="3667125" y="4987925"/>
              <a:ext cx="1816100" cy="1030288"/>
            </a:xfrm>
            <a:custGeom>
              <a:avLst/>
              <a:gdLst>
                <a:gd name="T0" fmla="*/ 1144 w 1144"/>
                <a:gd name="T1" fmla="*/ 324 h 649"/>
                <a:gd name="T2" fmla="*/ 571 w 1144"/>
                <a:gd name="T3" fmla="*/ 0 h 649"/>
                <a:gd name="T4" fmla="*/ 0 w 1144"/>
                <a:gd name="T5" fmla="*/ 324 h 649"/>
                <a:gd name="T6" fmla="*/ 571 w 1144"/>
                <a:gd name="T7" fmla="*/ 649 h 649"/>
                <a:gd name="T8" fmla="*/ 1144 w 1144"/>
                <a:gd name="T9" fmla="*/ 324 h 649"/>
              </a:gdLst>
              <a:ahLst/>
              <a:cxnLst>
                <a:cxn ang="0">
                  <a:pos x="T0" y="T1"/>
                </a:cxn>
                <a:cxn ang="0">
                  <a:pos x="T2" y="T3"/>
                </a:cxn>
                <a:cxn ang="0">
                  <a:pos x="T4" y="T5"/>
                </a:cxn>
                <a:cxn ang="0">
                  <a:pos x="T6" y="T7"/>
                </a:cxn>
                <a:cxn ang="0">
                  <a:pos x="T8" y="T9"/>
                </a:cxn>
              </a:cxnLst>
              <a:rect l="0" t="0" r="r" b="b"/>
              <a:pathLst>
                <a:path w="1144" h="649">
                  <a:moveTo>
                    <a:pt x="1144" y="324"/>
                  </a:moveTo>
                  <a:lnTo>
                    <a:pt x="571" y="0"/>
                  </a:lnTo>
                  <a:lnTo>
                    <a:pt x="0" y="324"/>
                  </a:lnTo>
                  <a:lnTo>
                    <a:pt x="571" y="649"/>
                  </a:lnTo>
                  <a:lnTo>
                    <a:pt x="1144"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42" name="Isosceles Triangle 41"/>
          <p:cNvSpPr/>
          <p:nvPr/>
        </p:nvSpPr>
        <p:spPr>
          <a:xfrm rot="5159696">
            <a:off x="2320456" y="2510625"/>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43" name="Isosceles Triangle 42"/>
          <p:cNvSpPr/>
          <p:nvPr/>
        </p:nvSpPr>
        <p:spPr>
          <a:xfrm rot="5159696">
            <a:off x="4527947" y="2493692"/>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45" name="Isosceles Triangle 44"/>
          <p:cNvSpPr/>
          <p:nvPr/>
        </p:nvSpPr>
        <p:spPr>
          <a:xfrm rot="5159696">
            <a:off x="9305921" y="2457736"/>
            <a:ext cx="99187" cy="22864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
        <p:nvSpPr>
          <p:cNvPr id="15" name="Rectangle 14"/>
          <p:cNvSpPr/>
          <p:nvPr/>
        </p:nvSpPr>
        <p:spPr>
          <a:xfrm>
            <a:off x="7806008" y="1965261"/>
            <a:ext cx="993169" cy="1323439"/>
          </a:xfrm>
          <a:prstGeom prst="rect">
            <a:avLst/>
          </a:prstGeom>
        </p:spPr>
        <p:txBody>
          <a:bodyPr wrap="square">
            <a:spAutoFit/>
          </a:bodyPr>
          <a:lstStyle/>
          <a:p>
            <a:pPr defTabSz="1219170" fontAlgn="base">
              <a:spcBef>
                <a:spcPct val="0"/>
              </a:spcBef>
              <a:spcAft>
                <a:spcPct val="0"/>
              </a:spcAft>
            </a:pPr>
            <a:r>
              <a:rPr lang="en-US" sz="8000" dirty="0">
                <a:solidFill>
                  <a:prstClr val="white"/>
                </a:solidFill>
                <a:latin typeface="Calibri" pitchFamily="34" charset="0"/>
                <a:cs typeface="Arial" charset="0"/>
                <a:sym typeface="Webdings"/>
              </a:rPr>
              <a:t></a:t>
            </a:r>
            <a:endParaRPr lang="en-US" sz="3733" dirty="0">
              <a:solidFill>
                <a:prstClr val="white"/>
              </a:solidFill>
              <a:latin typeface="Calibri" pitchFamily="34" charset="0"/>
              <a:cs typeface="Arial" charset="0"/>
            </a:endParaRPr>
          </a:p>
        </p:txBody>
      </p:sp>
      <p:sp>
        <p:nvSpPr>
          <p:cNvPr id="41" name="Text Box 10"/>
          <p:cNvSpPr txBox="1">
            <a:spLocks noChangeArrowheads="1"/>
          </p:cNvSpPr>
          <p:nvPr/>
        </p:nvSpPr>
        <p:spPr bwMode="auto">
          <a:xfrm>
            <a:off x="960701" y="11938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1</a:t>
            </a:r>
            <a:endParaRPr lang="en-US" sz="2400" b="1" dirty="0">
              <a:solidFill>
                <a:srgbClr val="EF3E6F"/>
              </a:solidFill>
              <a:latin typeface="Calibri"/>
              <a:ea typeface="Open Sans" pitchFamily="34" charset="0"/>
              <a:cs typeface="Open Sans" pitchFamily="34" charset="0"/>
            </a:endParaRPr>
          </a:p>
        </p:txBody>
      </p:sp>
      <p:sp>
        <p:nvSpPr>
          <p:cNvPr id="46" name="Text Box 10"/>
          <p:cNvSpPr txBox="1">
            <a:spLocks noChangeArrowheads="1"/>
          </p:cNvSpPr>
          <p:nvPr/>
        </p:nvSpPr>
        <p:spPr bwMode="auto">
          <a:xfrm>
            <a:off x="3256666" y="11938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2</a:t>
            </a:r>
            <a:endParaRPr lang="en-US" sz="2400" b="1" dirty="0">
              <a:solidFill>
                <a:srgbClr val="EF3E6F"/>
              </a:solidFill>
              <a:latin typeface="Calibri"/>
              <a:ea typeface="Open Sans" pitchFamily="34" charset="0"/>
              <a:cs typeface="Open Sans" pitchFamily="34" charset="0"/>
            </a:endParaRPr>
          </a:p>
        </p:txBody>
      </p:sp>
      <p:sp>
        <p:nvSpPr>
          <p:cNvPr id="47" name="Text Box 10"/>
          <p:cNvSpPr txBox="1">
            <a:spLocks noChangeArrowheads="1"/>
          </p:cNvSpPr>
          <p:nvPr/>
        </p:nvSpPr>
        <p:spPr bwMode="auto">
          <a:xfrm>
            <a:off x="5639766" y="11938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3</a:t>
            </a:r>
            <a:endParaRPr lang="en-US" sz="2400" b="1" dirty="0">
              <a:solidFill>
                <a:srgbClr val="EF3E6F"/>
              </a:solidFill>
              <a:latin typeface="Calibri"/>
              <a:ea typeface="Open Sans" pitchFamily="34" charset="0"/>
              <a:cs typeface="Open Sans" pitchFamily="34" charset="0"/>
            </a:endParaRPr>
          </a:p>
        </p:txBody>
      </p:sp>
      <p:sp>
        <p:nvSpPr>
          <p:cNvPr id="48" name="Text Box 10"/>
          <p:cNvSpPr txBox="1">
            <a:spLocks noChangeArrowheads="1"/>
          </p:cNvSpPr>
          <p:nvPr/>
        </p:nvSpPr>
        <p:spPr bwMode="auto">
          <a:xfrm>
            <a:off x="8007433" y="11938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4</a:t>
            </a:r>
            <a:endParaRPr lang="en-US" sz="2400" b="1" dirty="0">
              <a:solidFill>
                <a:srgbClr val="EF3E6F"/>
              </a:solidFill>
              <a:latin typeface="Calibri"/>
              <a:ea typeface="Open Sans" pitchFamily="34" charset="0"/>
              <a:cs typeface="Open Sans" pitchFamily="34" charset="0"/>
            </a:endParaRPr>
          </a:p>
        </p:txBody>
      </p:sp>
      <p:sp>
        <p:nvSpPr>
          <p:cNvPr id="49" name="Text Box 10"/>
          <p:cNvSpPr txBox="1">
            <a:spLocks noChangeArrowheads="1"/>
          </p:cNvSpPr>
          <p:nvPr/>
        </p:nvSpPr>
        <p:spPr bwMode="auto">
          <a:xfrm>
            <a:off x="10328800" y="11938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5</a:t>
            </a:r>
            <a:endParaRPr lang="en-US" sz="2400" b="1" dirty="0">
              <a:solidFill>
                <a:srgbClr val="EF3E6F"/>
              </a:solidFill>
              <a:latin typeface="Calibri"/>
              <a:ea typeface="Open Sans" pitchFamily="34" charset="0"/>
              <a:cs typeface="Open Sans" pitchFamily="34" charset="0"/>
            </a:endParaRPr>
          </a:p>
        </p:txBody>
      </p:sp>
      <p:sp>
        <p:nvSpPr>
          <p:cNvPr id="50" name="Text Box 10"/>
          <p:cNvSpPr txBox="1">
            <a:spLocks noChangeArrowheads="1"/>
          </p:cNvSpPr>
          <p:nvPr/>
        </p:nvSpPr>
        <p:spPr bwMode="auto">
          <a:xfrm rot="20537297">
            <a:off x="-79399" y="1002939"/>
            <a:ext cx="1828800" cy="430887"/>
          </a:xfrm>
          <a:prstGeom prst="rect">
            <a:avLst/>
          </a:prstGeom>
          <a:noFill/>
          <a:ln w="9525">
            <a:noFill/>
            <a:miter lim="800000"/>
            <a:headEnd/>
            <a:tailEnd/>
          </a:ln>
        </p:spPr>
        <p:txBody>
          <a:bodyPr wrap="square" lIns="60960" tIns="30480" rIns="60960" bIns="30480">
            <a:spAutoFit/>
          </a:bodyPr>
          <a:lstStyle/>
          <a:p>
            <a:pPr algn="ctr" defTabSz="1450940">
              <a:defRPr/>
            </a:pPr>
            <a:r>
              <a:rPr lang="en-US" sz="2400" b="1" dirty="0">
                <a:solidFill>
                  <a:srgbClr val="ED773E"/>
                </a:solidFill>
                <a:latin typeface="Trebuchet MS"/>
                <a:ea typeface="Open Sans" pitchFamily="34" charset="0"/>
                <a:cs typeface="Open Sans" pitchFamily="34" charset="0"/>
              </a:rPr>
              <a:t>Overview</a:t>
            </a:r>
            <a:endParaRPr lang="en-US" sz="1600" dirty="0">
              <a:solidFill>
                <a:srgbClr val="ED773E"/>
              </a:solidFill>
              <a:latin typeface="Calibri"/>
              <a:ea typeface="Open Sans" pitchFamily="34" charset="0"/>
              <a:cs typeface="Open Sans" pitchFamily="34" charset="0"/>
            </a:endParaRPr>
          </a:p>
        </p:txBody>
      </p:sp>
      <p:sp>
        <p:nvSpPr>
          <p:cNvPr id="51" name="Isosceles Triangle 50"/>
          <p:cNvSpPr/>
          <p:nvPr/>
        </p:nvSpPr>
        <p:spPr>
          <a:xfrm rot="5159696">
            <a:off x="6994056" y="2481829"/>
            <a:ext cx="99187" cy="207857"/>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Tree>
    <p:extLst>
      <p:ext uri="{BB962C8B-B14F-4D97-AF65-F5344CB8AC3E}">
        <p14:creationId xmlns:p14="http://schemas.microsoft.com/office/powerpoint/2010/main" val="136227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txBox="1">
            <a:spLocks/>
          </p:cNvSpPr>
          <p:nvPr/>
        </p:nvSpPr>
        <p:spPr bwMode="auto">
          <a:xfrm>
            <a:off x="0" y="275168"/>
            <a:ext cx="12192000"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Solicitation Process</a:t>
            </a:r>
          </a:p>
        </p:txBody>
      </p:sp>
      <p:sp>
        <p:nvSpPr>
          <p:cNvPr id="6" name="Text Box 10"/>
          <p:cNvSpPr txBox="1">
            <a:spLocks noChangeArrowheads="1"/>
          </p:cNvSpPr>
          <p:nvPr/>
        </p:nvSpPr>
        <p:spPr bwMode="auto">
          <a:xfrm>
            <a:off x="406401" y="4826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1</a:t>
            </a:r>
            <a:endParaRPr lang="en-US" sz="2400" b="1" dirty="0">
              <a:solidFill>
                <a:srgbClr val="EF3E6F"/>
              </a:solidFill>
              <a:latin typeface="Calibri"/>
              <a:ea typeface="Open Sans" pitchFamily="34" charset="0"/>
              <a:cs typeface="Open Sans" pitchFamily="34" charset="0"/>
            </a:endParaRPr>
          </a:p>
        </p:txBody>
      </p:sp>
      <p:sp>
        <p:nvSpPr>
          <p:cNvPr id="7" name="Diamond 6"/>
          <p:cNvSpPr/>
          <p:nvPr/>
        </p:nvSpPr>
        <p:spPr>
          <a:xfrm>
            <a:off x="914401" y="381000"/>
            <a:ext cx="807036" cy="80812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prstClr val="white"/>
              </a:solidFill>
              <a:latin typeface="Calibri"/>
            </a:endParaRPr>
          </a:p>
        </p:txBody>
      </p:sp>
      <p:grpSp>
        <p:nvGrpSpPr>
          <p:cNvPr id="8" name="Group 7"/>
          <p:cNvGrpSpPr/>
          <p:nvPr/>
        </p:nvGrpSpPr>
        <p:grpSpPr>
          <a:xfrm>
            <a:off x="1233055" y="629883"/>
            <a:ext cx="293300" cy="297616"/>
            <a:chOff x="8556625" y="1951471"/>
            <a:chExt cx="431801" cy="438150"/>
          </a:xfrm>
          <a:solidFill>
            <a:schemeClr val="bg1"/>
          </a:solidFill>
        </p:grpSpPr>
        <p:sp>
          <p:nvSpPr>
            <p:cNvPr id="9" name="Freeform 9"/>
            <p:cNvSpPr>
              <a:spLocks/>
            </p:cNvSpPr>
            <p:nvPr/>
          </p:nvSpPr>
          <p:spPr bwMode="auto">
            <a:xfrm>
              <a:off x="8556625" y="1951471"/>
              <a:ext cx="274638" cy="438150"/>
            </a:xfrm>
            <a:custGeom>
              <a:avLst/>
              <a:gdLst>
                <a:gd name="T0" fmla="*/ 62 w 72"/>
                <a:gd name="T1" fmla="*/ 106 h 116"/>
                <a:gd name="T2" fmla="*/ 9 w 72"/>
                <a:gd name="T3" fmla="*/ 106 h 116"/>
                <a:gd name="T4" fmla="*/ 9 w 72"/>
                <a:gd name="T5" fmla="*/ 10 h 116"/>
                <a:gd name="T6" fmla="*/ 62 w 72"/>
                <a:gd name="T7" fmla="*/ 10 h 116"/>
                <a:gd name="T8" fmla="*/ 62 w 72"/>
                <a:gd name="T9" fmla="*/ 45 h 116"/>
                <a:gd name="T10" fmla="*/ 72 w 72"/>
                <a:gd name="T11" fmla="*/ 45 h 116"/>
                <a:gd name="T12" fmla="*/ 72 w 72"/>
                <a:gd name="T13" fmla="*/ 0 h 116"/>
                <a:gd name="T14" fmla="*/ 0 w 72"/>
                <a:gd name="T15" fmla="*/ 0 h 116"/>
                <a:gd name="T16" fmla="*/ 0 w 72"/>
                <a:gd name="T17" fmla="*/ 116 h 116"/>
                <a:gd name="T18" fmla="*/ 72 w 72"/>
                <a:gd name="T19" fmla="*/ 116 h 116"/>
                <a:gd name="T20" fmla="*/ 72 w 72"/>
                <a:gd name="T21" fmla="*/ 90 h 116"/>
                <a:gd name="T22" fmla="*/ 62 w 72"/>
                <a:gd name="T23" fmla="*/ 90 h 116"/>
                <a:gd name="T24" fmla="*/ 62 w 72"/>
                <a:gd name="T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6">
                  <a:moveTo>
                    <a:pt x="62" y="106"/>
                  </a:moveTo>
                  <a:cubicBezTo>
                    <a:pt x="9" y="106"/>
                    <a:pt x="9" y="106"/>
                    <a:pt x="9" y="106"/>
                  </a:cubicBezTo>
                  <a:cubicBezTo>
                    <a:pt x="9" y="10"/>
                    <a:pt x="9" y="10"/>
                    <a:pt x="9" y="10"/>
                  </a:cubicBezTo>
                  <a:cubicBezTo>
                    <a:pt x="62" y="10"/>
                    <a:pt x="62" y="10"/>
                    <a:pt x="62" y="10"/>
                  </a:cubicBezTo>
                  <a:cubicBezTo>
                    <a:pt x="62" y="45"/>
                    <a:pt x="62" y="45"/>
                    <a:pt x="62" y="45"/>
                  </a:cubicBezTo>
                  <a:cubicBezTo>
                    <a:pt x="65" y="45"/>
                    <a:pt x="69" y="45"/>
                    <a:pt x="72" y="45"/>
                  </a:cubicBezTo>
                  <a:cubicBezTo>
                    <a:pt x="72" y="0"/>
                    <a:pt x="72" y="0"/>
                    <a:pt x="72" y="0"/>
                  </a:cubicBezTo>
                  <a:cubicBezTo>
                    <a:pt x="0" y="0"/>
                    <a:pt x="0" y="0"/>
                    <a:pt x="0" y="0"/>
                  </a:cubicBezTo>
                  <a:cubicBezTo>
                    <a:pt x="0" y="116"/>
                    <a:pt x="0" y="116"/>
                    <a:pt x="0" y="116"/>
                  </a:cubicBezTo>
                  <a:cubicBezTo>
                    <a:pt x="72" y="116"/>
                    <a:pt x="72" y="116"/>
                    <a:pt x="72" y="116"/>
                  </a:cubicBezTo>
                  <a:cubicBezTo>
                    <a:pt x="72" y="90"/>
                    <a:pt x="72" y="90"/>
                    <a:pt x="72" y="90"/>
                  </a:cubicBezTo>
                  <a:cubicBezTo>
                    <a:pt x="69" y="90"/>
                    <a:pt x="65" y="90"/>
                    <a:pt x="62" y="90"/>
                  </a:cubicBezTo>
                  <a:lnTo>
                    <a:pt x="6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0" name="Freeform 10"/>
            <p:cNvSpPr>
              <a:spLocks/>
            </p:cNvSpPr>
            <p:nvPr/>
          </p:nvSpPr>
          <p:spPr bwMode="auto">
            <a:xfrm>
              <a:off x="8675688" y="2091171"/>
              <a:ext cx="312738" cy="234950"/>
            </a:xfrm>
            <a:custGeom>
              <a:avLst/>
              <a:gdLst>
                <a:gd name="T0" fmla="*/ 81 w 82"/>
                <a:gd name="T1" fmla="*/ 29 h 62"/>
                <a:gd name="T2" fmla="*/ 54 w 82"/>
                <a:gd name="T3" fmla="*/ 3 h 62"/>
                <a:gd name="T4" fmla="*/ 51 w 82"/>
                <a:gd name="T5" fmla="*/ 4 h 62"/>
                <a:gd name="T6" fmla="*/ 51 w 82"/>
                <a:gd name="T7" fmla="*/ 15 h 62"/>
                <a:gd name="T8" fmla="*/ 47 w 82"/>
                <a:gd name="T9" fmla="*/ 15 h 62"/>
                <a:gd name="T10" fmla="*/ 2 w 82"/>
                <a:gd name="T11" fmla="*/ 15 h 62"/>
                <a:gd name="T12" fmla="*/ 0 w 82"/>
                <a:gd name="T13" fmla="*/ 17 h 62"/>
                <a:gd name="T14" fmla="*/ 0 w 82"/>
                <a:gd name="T15" fmla="*/ 44 h 62"/>
                <a:gd name="T16" fmla="*/ 2 w 82"/>
                <a:gd name="T17" fmla="*/ 46 h 62"/>
                <a:gd name="T18" fmla="*/ 47 w 82"/>
                <a:gd name="T19" fmla="*/ 46 h 62"/>
                <a:gd name="T20" fmla="*/ 52 w 82"/>
                <a:gd name="T21" fmla="*/ 46 h 62"/>
                <a:gd name="T22" fmla="*/ 52 w 82"/>
                <a:gd name="T23" fmla="*/ 58 h 62"/>
                <a:gd name="T24" fmla="*/ 55 w 82"/>
                <a:gd name="T25" fmla="*/ 59 h 62"/>
                <a:gd name="T26" fmla="*/ 80 w 82"/>
                <a:gd name="T27" fmla="*/ 32 h 62"/>
                <a:gd name="T28" fmla="*/ 81 w 82"/>
                <a:gd name="T2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2">
                  <a:moveTo>
                    <a:pt x="81" y="29"/>
                  </a:moveTo>
                  <a:cubicBezTo>
                    <a:pt x="78" y="26"/>
                    <a:pt x="54" y="3"/>
                    <a:pt x="54" y="3"/>
                  </a:cubicBezTo>
                  <a:cubicBezTo>
                    <a:pt x="54" y="3"/>
                    <a:pt x="51" y="0"/>
                    <a:pt x="51" y="4"/>
                  </a:cubicBezTo>
                  <a:cubicBezTo>
                    <a:pt x="51" y="9"/>
                    <a:pt x="51" y="15"/>
                    <a:pt x="51" y="15"/>
                  </a:cubicBezTo>
                  <a:cubicBezTo>
                    <a:pt x="51" y="15"/>
                    <a:pt x="49" y="15"/>
                    <a:pt x="47" y="15"/>
                  </a:cubicBezTo>
                  <a:cubicBezTo>
                    <a:pt x="38" y="15"/>
                    <a:pt x="8" y="15"/>
                    <a:pt x="2" y="15"/>
                  </a:cubicBezTo>
                  <a:cubicBezTo>
                    <a:pt x="2" y="15"/>
                    <a:pt x="0" y="15"/>
                    <a:pt x="0" y="17"/>
                  </a:cubicBezTo>
                  <a:cubicBezTo>
                    <a:pt x="0" y="19"/>
                    <a:pt x="0" y="41"/>
                    <a:pt x="0" y="44"/>
                  </a:cubicBezTo>
                  <a:cubicBezTo>
                    <a:pt x="0" y="47"/>
                    <a:pt x="2" y="46"/>
                    <a:pt x="2" y="46"/>
                  </a:cubicBezTo>
                  <a:cubicBezTo>
                    <a:pt x="9" y="46"/>
                    <a:pt x="38" y="46"/>
                    <a:pt x="47" y="46"/>
                  </a:cubicBezTo>
                  <a:cubicBezTo>
                    <a:pt x="50" y="46"/>
                    <a:pt x="52" y="46"/>
                    <a:pt x="52" y="46"/>
                  </a:cubicBezTo>
                  <a:cubicBezTo>
                    <a:pt x="52" y="46"/>
                    <a:pt x="52" y="55"/>
                    <a:pt x="52" y="58"/>
                  </a:cubicBezTo>
                  <a:cubicBezTo>
                    <a:pt x="52" y="62"/>
                    <a:pt x="55" y="59"/>
                    <a:pt x="55" y="59"/>
                  </a:cubicBezTo>
                  <a:cubicBezTo>
                    <a:pt x="80" y="32"/>
                    <a:pt x="80" y="32"/>
                    <a:pt x="80" y="32"/>
                  </a:cubicBezTo>
                  <a:cubicBezTo>
                    <a:pt x="80" y="32"/>
                    <a:pt x="82" y="31"/>
                    <a:pt x="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13" name="Text Box 2"/>
          <p:cNvSpPr txBox="1">
            <a:spLocks noChangeArrowheads="1"/>
          </p:cNvSpPr>
          <p:nvPr/>
        </p:nvSpPr>
        <p:spPr bwMode="auto">
          <a:xfrm>
            <a:off x="812800" y="1397000"/>
            <a:ext cx="9855200" cy="4442306"/>
          </a:xfrm>
          <a:prstGeom prst="rect">
            <a:avLst/>
          </a:prstGeom>
          <a:noFill/>
          <a:ln w="9525">
            <a:noFill/>
            <a:miter lim="800000"/>
            <a:headEnd/>
            <a:tailEnd/>
          </a:ln>
        </p:spPr>
        <p:txBody>
          <a:bodyPr wrap="square">
            <a:spAutoFit/>
          </a:bodyPr>
          <a:lstStyle/>
          <a:p>
            <a:pPr defTabSz="1219170" fontAlgn="base">
              <a:spcBef>
                <a:spcPct val="0"/>
              </a:spcBef>
              <a:spcAft>
                <a:spcPct val="0"/>
              </a:spcAft>
            </a:pPr>
            <a:r>
              <a:rPr lang="en-US" sz="2133" b="1" u="sng" dirty="0">
                <a:solidFill>
                  <a:srgbClr val="3F3F3F"/>
                </a:solidFill>
                <a:latin typeface="Calibri"/>
                <a:cs typeface="Arial" charset="0"/>
              </a:rPr>
              <a:t>Step 1</a:t>
            </a:r>
            <a:r>
              <a:rPr lang="en-US" sz="2133" dirty="0">
                <a:solidFill>
                  <a:srgbClr val="3F3F3F"/>
                </a:solidFill>
                <a:latin typeface="Calibri"/>
                <a:cs typeface="Arial" charset="0"/>
              </a:rPr>
              <a:t>:  </a:t>
            </a:r>
            <a:r>
              <a:rPr lang="en-US" sz="2133" dirty="0">
                <a:solidFill>
                  <a:srgbClr val="7F7F7F"/>
                </a:solidFill>
                <a:latin typeface="Calibri"/>
                <a:cs typeface="Arial" charset="0"/>
              </a:rPr>
              <a:t>Get registered</a:t>
            </a:r>
            <a:r>
              <a:rPr lang="en-US" sz="2133" dirty="0">
                <a:solidFill>
                  <a:srgbClr val="3F3F3F"/>
                </a:solidFill>
                <a:latin typeface="Calibri" pitchFamily="34" charset="0"/>
                <a:cs typeface="Arial" charset="0"/>
              </a:rPr>
              <a:t> (Part </a:t>
            </a:r>
            <a:r>
              <a:rPr lang="en-US" sz="2133" b="1" dirty="0">
                <a:solidFill>
                  <a:srgbClr val="3F3F3F"/>
                </a:solidFill>
                <a:latin typeface="Calibri" pitchFamily="34" charset="0"/>
                <a:cs typeface="Arial" charset="0"/>
              </a:rPr>
              <a:t>A</a:t>
            </a:r>
            <a:r>
              <a:rPr lang="en-US" sz="2133" dirty="0">
                <a:solidFill>
                  <a:srgbClr val="3F3F3F"/>
                </a:solidFill>
                <a:latin typeface="Calibri" pitchFamily="34" charset="0"/>
                <a:cs typeface="Arial" charset="0"/>
              </a:rPr>
              <a:t>) –</a:t>
            </a:r>
            <a:endParaRPr lang="en-US" sz="2133" dirty="0">
              <a:solidFill>
                <a:srgbClr val="3F3F3F"/>
              </a:solidFill>
              <a:latin typeface="Calibri"/>
              <a:cs typeface="Arial" charset="0"/>
            </a:endParaRPr>
          </a:p>
          <a:p>
            <a:pPr defTabSz="1219170" fontAlgn="base">
              <a:spcBef>
                <a:spcPct val="0"/>
              </a:spcBef>
              <a:spcAft>
                <a:spcPct val="0"/>
              </a:spcAft>
            </a:pPr>
            <a:endParaRPr lang="en-US" sz="2133" dirty="0">
              <a:solidFill>
                <a:srgbClr val="3F3F3F"/>
              </a:solidFill>
              <a:latin typeface="Calibri"/>
              <a:cs typeface="Arial" charset="0"/>
            </a:endParaRPr>
          </a:p>
          <a:p>
            <a:pPr marL="1219170" indent="-1219170" defTabSz="1219170" fontAlgn="base">
              <a:spcBef>
                <a:spcPct val="0"/>
              </a:spcBef>
              <a:spcAft>
                <a:spcPct val="0"/>
              </a:spcAft>
              <a:tabLst>
                <a:tab pos="1219170" algn="l"/>
              </a:tabLst>
            </a:pPr>
            <a:r>
              <a:rPr lang="en-US" sz="1867" dirty="0">
                <a:solidFill>
                  <a:srgbClr val="7F7F7F"/>
                </a:solidFill>
                <a:latin typeface="Calibri"/>
                <a:cs typeface="Arial" charset="0"/>
              </a:rPr>
              <a:t>	</a:t>
            </a:r>
            <a:r>
              <a:rPr lang="en-US" sz="2400" dirty="0">
                <a:solidFill>
                  <a:srgbClr val="7F7F7F"/>
                </a:solidFill>
                <a:latin typeface="Calibri"/>
                <a:cs typeface="Arial" charset="0"/>
              </a:rPr>
              <a:t>In compliance with the enacted Senate Bill 854, all Contractors must meet requirements and be </a:t>
            </a:r>
            <a:r>
              <a:rPr lang="en-US" sz="2400" dirty="0">
                <a:solidFill>
                  <a:srgbClr val="7F7F7F"/>
                </a:solidFill>
                <a:latin typeface="Calibri" pitchFamily="34" charset="0"/>
                <a:cs typeface="Arial" charset="0"/>
              </a:rPr>
              <a:t>registered with the Department of Industrial Relations in order to </a:t>
            </a:r>
            <a:r>
              <a:rPr lang="en-US" sz="2400" u="sng" dirty="0">
                <a:solidFill>
                  <a:srgbClr val="7F7F7F"/>
                </a:solidFill>
                <a:latin typeface="Calibri" pitchFamily="34" charset="0"/>
                <a:cs typeface="Arial" charset="0"/>
              </a:rPr>
              <a:t>bid</a:t>
            </a:r>
            <a:r>
              <a:rPr lang="en-US" sz="2400" dirty="0">
                <a:solidFill>
                  <a:srgbClr val="7F7F7F"/>
                </a:solidFill>
                <a:latin typeface="Calibri" pitchFamily="34" charset="0"/>
                <a:cs typeface="Arial" charset="0"/>
              </a:rPr>
              <a:t> on or be awarded any project considered a public works project in the state of California</a:t>
            </a:r>
          </a:p>
          <a:p>
            <a:pPr marL="1219170" indent="-1219170" defTabSz="1219170" fontAlgn="base">
              <a:spcBef>
                <a:spcPct val="0"/>
              </a:spcBef>
              <a:spcAft>
                <a:spcPct val="0"/>
              </a:spcAft>
              <a:tabLst>
                <a:tab pos="1219170" algn="l"/>
              </a:tabLst>
            </a:pPr>
            <a:endParaRPr lang="en-US" sz="2667" b="1" dirty="0">
              <a:solidFill>
                <a:srgbClr val="3F3F3F"/>
              </a:solidFill>
              <a:latin typeface="Calibri" pitchFamily="34" charset="0"/>
              <a:cs typeface="Arial" charset="0"/>
            </a:endParaRPr>
          </a:p>
          <a:p>
            <a:pPr marL="1219170" indent="-1219170" defTabSz="1219170" fontAlgn="base">
              <a:spcBef>
                <a:spcPct val="0"/>
              </a:spcBef>
              <a:spcAft>
                <a:spcPct val="0"/>
              </a:spcAft>
              <a:tabLst>
                <a:tab pos="1219170" algn="l"/>
              </a:tabLst>
            </a:pPr>
            <a:r>
              <a:rPr lang="en-US" sz="2667" b="1" dirty="0">
                <a:solidFill>
                  <a:srgbClr val="7F7F7F"/>
                </a:solidFill>
                <a:latin typeface="Calibri" pitchFamily="34" charset="0"/>
                <a:cs typeface="Arial" charset="0"/>
              </a:rPr>
              <a:t>	</a:t>
            </a:r>
            <a:r>
              <a:rPr lang="en-US" sz="2400" dirty="0">
                <a:solidFill>
                  <a:srgbClr val="7F7F7F"/>
                </a:solidFill>
                <a:latin typeface="Calibri" pitchFamily="34" charset="0"/>
                <a:cs typeface="Arial" charset="0"/>
              </a:rPr>
              <a:t>To access the “Public Works Contractor Registration Affidavit” online application system that the DIR has instituted and for more information in relation to the enacted SB854 go to:</a:t>
            </a:r>
          </a:p>
          <a:p>
            <a:pPr marL="1219170" indent="-1219170" defTabSz="1219170" fontAlgn="base">
              <a:spcBef>
                <a:spcPct val="0"/>
              </a:spcBef>
              <a:spcAft>
                <a:spcPct val="0"/>
              </a:spcAft>
              <a:tabLst>
                <a:tab pos="1219170" algn="l"/>
              </a:tabLst>
            </a:pPr>
            <a:r>
              <a:rPr lang="en-US" sz="2400" b="1" dirty="0">
                <a:solidFill>
                  <a:srgbClr val="3F3F3F"/>
                </a:solidFill>
                <a:latin typeface="Calibri" pitchFamily="34" charset="0"/>
                <a:cs typeface="Arial" charset="0"/>
              </a:rPr>
              <a:t>	        </a:t>
            </a:r>
            <a:r>
              <a:rPr lang="en-US" sz="2400" u="sng" dirty="0">
                <a:solidFill>
                  <a:srgbClr val="3F3F3F"/>
                </a:solidFill>
                <a:latin typeface="Calibri" pitchFamily="34" charset="0"/>
                <a:cs typeface="Arial" charset="0"/>
                <a:hlinkClick r:id="rId3"/>
              </a:rPr>
              <a:t>www.dir.ca.gov</a:t>
            </a:r>
            <a:r>
              <a:rPr lang="en-US" sz="2400" dirty="0">
                <a:solidFill>
                  <a:srgbClr val="7F7F7F"/>
                </a:solidFill>
                <a:latin typeface="Calibri" pitchFamily="34" charset="0"/>
                <a:cs typeface="Arial" charset="0"/>
              </a:rPr>
              <a:t>,</a:t>
            </a:r>
            <a:r>
              <a:rPr lang="en-US" sz="2400" b="1" dirty="0">
                <a:solidFill>
                  <a:srgbClr val="7F7F7F"/>
                </a:solidFill>
                <a:latin typeface="Calibri" pitchFamily="34" charset="0"/>
                <a:cs typeface="Arial" charset="0"/>
              </a:rPr>
              <a:t> Home Page/Public Works Projects (       icon)</a:t>
            </a:r>
            <a:endParaRPr lang="en-US" sz="2667" b="1" dirty="0">
              <a:solidFill>
                <a:srgbClr val="7F7F7F"/>
              </a:solidFill>
              <a:latin typeface="Calibri" pitchFamily="34" charset="0"/>
              <a:cs typeface="Arial" charset="0"/>
            </a:endParaRPr>
          </a:p>
          <a:p>
            <a:pPr marL="1219170" indent="-1219170" defTabSz="1219170" fontAlgn="base">
              <a:spcBef>
                <a:spcPct val="0"/>
              </a:spcBef>
              <a:spcAft>
                <a:spcPct val="0"/>
              </a:spcAft>
              <a:tabLst>
                <a:tab pos="1219170" algn="l"/>
              </a:tabLst>
            </a:pPr>
            <a:endParaRPr lang="en-US" sz="1867" dirty="0">
              <a:solidFill>
                <a:srgbClr val="7F7F7F"/>
              </a:solidFill>
              <a:latin typeface="Calibri"/>
              <a:cs typeface="Arial" charset="0"/>
            </a:endParaRPr>
          </a:p>
        </p:txBody>
      </p:sp>
      <p:sp>
        <p:nvSpPr>
          <p:cNvPr id="15" name="Oval 14"/>
          <p:cNvSpPr/>
          <p:nvPr/>
        </p:nvSpPr>
        <p:spPr>
          <a:xfrm>
            <a:off x="1785505" y="4427281"/>
            <a:ext cx="346971" cy="336375"/>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6" name="TextBox 15"/>
          <p:cNvSpPr txBox="1"/>
          <p:nvPr/>
        </p:nvSpPr>
        <p:spPr>
          <a:xfrm>
            <a:off x="1727201" y="4371109"/>
            <a:ext cx="307687" cy="379656"/>
          </a:xfrm>
          <a:prstGeom prst="rect">
            <a:avLst/>
          </a:prstGeom>
          <a:noFill/>
        </p:spPr>
        <p:txBody>
          <a:bodyPr wrap="square" rtlCol="0">
            <a:spAutoFit/>
          </a:bodyPr>
          <a:lstStyle/>
          <a:p>
            <a:pPr defTabSz="1219170" fontAlgn="base">
              <a:spcBef>
                <a:spcPct val="0"/>
              </a:spcBef>
              <a:spcAft>
                <a:spcPct val="0"/>
              </a:spcAft>
            </a:pPr>
            <a:r>
              <a:rPr lang="en-US" sz="1867"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24945">
            <a:off x="9245600" y="5156200"/>
            <a:ext cx="362584" cy="36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61621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12801" y="1739880"/>
            <a:ext cx="10972800" cy="3959995"/>
          </a:xfrm>
          <a:prstGeom prst="rect">
            <a:avLst/>
          </a:prstGeom>
          <a:noFill/>
          <a:ln w="9525">
            <a:noFill/>
            <a:miter lim="800000"/>
            <a:headEnd/>
            <a:tailEnd/>
          </a:ln>
        </p:spPr>
        <p:txBody>
          <a:bodyPr wrap="square">
            <a:spAutoFit/>
          </a:bodyPr>
          <a:lstStyle/>
          <a:p>
            <a:pPr defTabSz="1219170" fontAlgn="base">
              <a:spcBef>
                <a:spcPct val="0"/>
              </a:spcBef>
              <a:spcAft>
                <a:spcPct val="0"/>
              </a:spcAft>
            </a:pPr>
            <a:r>
              <a:rPr lang="en-US" sz="2133" b="1" u="sng" dirty="0">
                <a:solidFill>
                  <a:srgbClr val="3F3F3F"/>
                </a:solidFill>
                <a:latin typeface="Calibri"/>
                <a:cs typeface="Arial" charset="0"/>
              </a:rPr>
              <a:t>Step 1</a:t>
            </a:r>
            <a:r>
              <a:rPr lang="en-US" sz="2133" dirty="0">
                <a:solidFill>
                  <a:srgbClr val="3F3F3F"/>
                </a:solidFill>
                <a:latin typeface="Calibri"/>
                <a:cs typeface="Arial" charset="0"/>
              </a:rPr>
              <a:t>:  </a:t>
            </a:r>
            <a:r>
              <a:rPr lang="en-US" sz="2133" dirty="0">
                <a:solidFill>
                  <a:srgbClr val="7F7F7F"/>
                </a:solidFill>
                <a:latin typeface="Calibri"/>
                <a:cs typeface="Arial" charset="0"/>
              </a:rPr>
              <a:t>Get registered </a:t>
            </a:r>
            <a:r>
              <a:rPr lang="en-US" sz="2133" dirty="0">
                <a:solidFill>
                  <a:srgbClr val="3F3F3F"/>
                </a:solidFill>
                <a:latin typeface="Calibri"/>
                <a:cs typeface="Arial" charset="0"/>
              </a:rPr>
              <a:t>(Part </a:t>
            </a:r>
            <a:r>
              <a:rPr lang="en-US" sz="2133" b="1" dirty="0">
                <a:solidFill>
                  <a:srgbClr val="3F3F3F"/>
                </a:solidFill>
                <a:latin typeface="Calibri"/>
                <a:cs typeface="Arial" charset="0"/>
              </a:rPr>
              <a:t>B</a:t>
            </a:r>
            <a:r>
              <a:rPr lang="en-US" sz="2133" dirty="0">
                <a:solidFill>
                  <a:srgbClr val="3F3F3F"/>
                </a:solidFill>
                <a:latin typeface="Calibri"/>
                <a:cs typeface="Arial" charset="0"/>
              </a:rPr>
              <a:t>) – </a:t>
            </a:r>
          </a:p>
          <a:p>
            <a:pPr defTabSz="1219170" fontAlgn="base">
              <a:spcBef>
                <a:spcPct val="0"/>
              </a:spcBef>
              <a:spcAft>
                <a:spcPct val="0"/>
              </a:spcAft>
            </a:pPr>
            <a:endParaRPr lang="en-US" sz="2133" dirty="0">
              <a:solidFill>
                <a:srgbClr val="3F3F3F"/>
              </a:solidFill>
              <a:latin typeface="Calibri"/>
              <a:cs typeface="Arial" charset="0"/>
            </a:endParaRPr>
          </a:p>
          <a:p>
            <a:pPr marL="1219170" indent="-1219170" defTabSz="1219170" fontAlgn="base">
              <a:spcBef>
                <a:spcPct val="0"/>
              </a:spcBef>
              <a:spcAft>
                <a:spcPct val="0"/>
              </a:spcAft>
              <a:tabLst>
                <a:tab pos="1219170" algn="l"/>
              </a:tabLst>
            </a:pPr>
            <a:r>
              <a:rPr lang="en-US" sz="2133" dirty="0">
                <a:solidFill>
                  <a:srgbClr val="7F7F7F"/>
                </a:solidFill>
                <a:latin typeface="Calibri"/>
                <a:cs typeface="Arial" charset="0"/>
              </a:rPr>
              <a:t>	</a:t>
            </a:r>
            <a:r>
              <a:rPr lang="en-US" sz="2400" dirty="0">
                <a:solidFill>
                  <a:srgbClr val="7F7F7F"/>
                </a:solidFill>
                <a:latin typeface="Calibri"/>
                <a:cs typeface="Arial" charset="0"/>
              </a:rPr>
              <a:t>The Airport Authority’s </a:t>
            </a:r>
            <a:r>
              <a:rPr lang="en-US" sz="2400" dirty="0">
                <a:solidFill>
                  <a:srgbClr val="7F7F7F"/>
                </a:solidFill>
                <a:latin typeface="Calibri" pitchFamily="34" charset="0"/>
                <a:cs typeface="Arial" charset="0"/>
              </a:rPr>
              <a:t>Small Business Development Department is an avenue of support to the small business community conducting outreach and providing valuable resources for opportunities in construction at San Diego International Airport.  - See more at:</a:t>
            </a:r>
          </a:p>
          <a:p>
            <a:pPr marL="1219170" indent="-1219170" defTabSz="1219170" fontAlgn="base">
              <a:spcBef>
                <a:spcPct val="0"/>
              </a:spcBef>
              <a:spcAft>
                <a:spcPct val="0"/>
              </a:spcAft>
              <a:tabLst>
                <a:tab pos="1219170" algn="l"/>
              </a:tabLst>
            </a:pPr>
            <a:r>
              <a:rPr lang="en-US" sz="2667" dirty="0">
                <a:solidFill>
                  <a:srgbClr val="3F3F3F"/>
                </a:solidFill>
                <a:latin typeface="Calibri" pitchFamily="34" charset="0"/>
                <a:cs typeface="Arial" charset="0"/>
              </a:rPr>
              <a:t>	   </a:t>
            </a:r>
            <a:r>
              <a:rPr lang="en-US" sz="2400" dirty="0">
                <a:solidFill>
                  <a:srgbClr val="3F3F3F"/>
                </a:solidFill>
                <a:latin typeface="Calibri" pitchFamily="34" charset="0"/>
                <a:cs typeface="Arial" charset="0"/>
                <a:hlinkClick r:id="rId3"/>
              </a:rPr>
              <a:t>http://www.san.org/Business-Opportunities/Small-Business-Development</a:t>
            </a:r>
            <a:endParaRPr lang="en-US" sz="2667" dirty="0">
              <a:solidFill>
                <a:srgbClr val="3F3F3F"/>
              </a:solidFill>
              <a:latin typeface="Calibri" pitchFamily="34" charset="0"/>
              <a:cs typeface="Arial" charset="0"/>
            </a:endParaRPr>
          </a:p>
          <a:p>
            <a:pPr defTabSz="1219170" fontAlgn="base">
              <a:spcBef>
                <a:spcPct val="0"/>
              </a:spcBef>
              <a:spcAft>
                <a:spcPct val="0"/>
              </a:spcAft>
            </a:pPr>
            <a:endParaRPr lang="en-US" sz="1400" dirty="0">
              <a:solidFill>
                <a:srgbClr val="3F3F3F"/>
              </a:solidFill>
              <a:latin typeface="Calibri"/>
              <a:cs typeface="Arial" charset="0"/>
            </a:endParaRPr>
          </a:p>
          <a:p>
            <a:pPr marL="1219170" indent="-1219170" defTabSz="1219170" fontAlgn="base">
              <a:spcBef>
                <a:spcPct val="0"/>
              </a:spcBef>
              <a:spcAft>
                <a:spcPct val="0"/>
              </a:spcAft>
              <a:tabLst>
                <a:tab pos="1219170" algn="l"/>
              </a:tabLst>
            </a:pPr>
            <a:r>
              <a:rPr lang="en-US" sz="2133" dirty="0">
                <a:solidFill>
                  <a:srgbClr val="7F7F7F"/>
                </a:solidFill>
                <a:latin typeface="Calibri"/>
                <a:cs typeface="Arial" charset="0"/>
              </a:rPr>
              <a:t>	</a:t>
            </a:r>
            <a:r>
              <a:rPr lang="en-US" sz="2400" dirty="0">
                <a:solidFill>
                  <a:srgbClr val="7F7F7F"/>
                </a:solidFill>
                <a:latin typeface="Calibri"/>
                <a:cs typeface="Arial" charset="0"/>
              </a:rPr>
              <a:t>to access Airport Authority “Vendor Portal” to register (driven by Planet Bids) go to:</a:t>
            </a:r>
            <a:endParaRPr lang="en-US" sz="2400" dirty="0">
              <a:solidFill>
                <a:srgbClr val="7F7F7F"/>
              </a:solidFill>
              <a:latin typeface="Calibri" pitchFamily="34" charset="0"/>
              <a:cs typeface="Arial" charset="0"/>
            </a:endParaRPr>
          </a:p>
          <a:p>
            <a:pPr defTabSz="1219170" fontAlgn="base">
              <a:spcBef>
                <a:spcPct val="0"/>
              </a:spcBef>
              <a:spcAft>
                <a:spcPct val="0"/>
              </a:spcAft>
            </a:pPr>
            <a:r>
              <a:rPr lang="en-US" sz="2400" dirty="0">
                <a:solidFill>
                  <a:srgbClr val="003300"/>
                </a:solidFill>
                <a:latin typeface="Calibri"/>
                <a:cs typeface="Arial" charset="0"/>
              </a:rPr>
              <a:t>	         </a:t>
            </a:r>
            <a:r>
              <a:rPr lang="en-US" sz="2400" dirty="0">
                <a:solidFill>
                  <a:srgbClr val="003300"/>
                </a:solidFill>
                <a:latin typeface="Calibri"/>
                <a:cs typeface="Arial" charset="0"/>
                <a:hlinkClick r:id="rId4"/>
              </a:rPr>
              <a:t>www.san.org/business</a:t>
            </a:r>
            <a:endParaRPr lang="en-US" sz="2400" dirty="0">
              <a:solidFill>
                <a:srgbClr val="003300"/>
              </a:solidFill>
              <a:latin typeface="Calibri"/>
              <a:cs typeface="Arial" charset="0"/>
            </a:endParaRPr>
          </a:p>
        </p:txBody>
      </p:sp>
      <p:sp>
        <p:nvSpPr>
          <p:cNvPr id="5" name="Title 8"/>
          <p:cNvSpPr txBox="1">
            <a:spLocks/>
          </p:cNvSpPr>
          <p:nvPr/>
        </p:nvSpPr>
        <p:spPr bwMode="auto">
          <a:xfrm>
            <a:off x="0" y="275168"/>
            <a:ext cx="12192000" cy="10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3600" b="1" kern="1200">
                <a:solidFill>
                  <a:schemeClr val="bg1">
                    <a:lumMod val="50000"/>
                  </a:schemeClr>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1219170">
              <a:defRPr/>
            </a:pPr>
            <a:r>
              <a:rPr lang="en-US" sz="4800" dirty="0">
                <a:solidFill>
                  <a:sysClr val="window" lastClr="FFFFFF">
                    <a:lumMod val="50000"/>
                  </a:sysClr>
                </a:solidFill>
                <a:latin typeface="Trebuchet MS"/>
              </a:rPr>
              <a:t>Solicitation Process</a:t>
            </a:r>
          </a:p>
        </p:txBody>
      </p:sp>
      <p:sp>
        <p:nvSpPr>
          <p:cNvPr id="6" name="Text Box 10"/>
          <p:cNvSpPr txBox="1">
            <a:spLocks noChangeArrowheads="1"/>
          </p:cNvSpPr>
          <p:nvPr/>
        </p:nvSpPr>
        <p:spPr bwMode="auto">
          <a:xfrm>
            <a:off x="406401" y="482601"/>
            <a:ext cx="745601" cy="553998"/>
          </a:xfrm>
          <a:prstGeom prst="rect">
            <a:avLst/>
          </a:prstGeom>
          <a:noFill/>
          <a:ln w="9525">
            <a:noFill/>
            <a:miter lim="800000"/>
            <a:headEnd/>
            <a:tailEnd/>
          </a:ln>
        </p:spPr>
        <p:txBody>
          <a:bodyPr wrap="square" lIns="60960" tIns="30480" rIns="60960" bIns="30480">
            <a:spAutoFit/>
          </a:bodyPr>
          <a:lstStyle/>
          <a:p>
            <a:pPr algn="ctr" defTabSz="1450940">
              <a:defRPr/>
            </a:pPr>
            <a:r>
              <a:rPr lang="en-US" sz="3200" b="1" dirty="0">
                <a:solidFill>
                  <a:srgbClr val="EF3E6F"/>
                </a:solidFill>
                <a:latin typeface="Trebuchet MS"/>
                <a:ea typeface="Open Sans" pitchFamily="34" charset="0"/>
                <a:cs typeface="Open Sans" pitchFamily="34" charset="0"/>
              </a:rPr>
              <a:t>1</a:t>
            </a:r>
            <a:endParaRPr lang="en-US" sz="2400" b="1" dirty="0">
              <a:solidFill>
                <a:srgbClr val="EF3E6F"/>
              </a:solidFill>
              <a:latin typeface="Calibri"/>
              <a:ea typeface="Open Sans" pitchFamily="34" charset="0"/>
              <a:cs typeface="Open Sans" pitchFamily="34" charset="0"/>
            </a:endParaRPr>
          </a:p>
        </p:txBody>
      </p:sp>
      <p:sp>
        <p:nvSpPr>
          <p:cNvPr id="7" name="Diamond 6"/>
          <p:cNvSpPr/>
          <p:nvPr/>
        </p:nvSpPr>
        <p:spPr>
          <a:xfrm>
            <a:off x="914401" y="381000"/>
            <a:ext cx="807036" cy="80812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a:solidFill>
                <a:srgbClr val="EF3E6F">
                  <a:lumMod val="75000"/>
                </a:srgbClr>
              </a:solidFill>
              <a:latin typeface="Calibri"/>
            </a:endParaRPr>
          </a:p>
        </p:txBody>
      </p:sp>
      <p:grpSp>
        <p:nvGrpSpPr>
          <p:cNvPr id="8" name="Group 7"/>
          <p:cNvGrpSpPr/>
          <p:nvPr/>
        </p:nvGrpSpPr>
        <p:grpSpPr>
          <a:xfrm>
            <a:off x="1233055" y="629883"/>
            <a:ext cx="293300" cy="297616"/>
            <a:chOff x="8556625" y="1951471"/>
            <a:chExt cx="431801" cy="438150"/>
          </a:xfrm>
          <a:solidFill>
            <a:schemeClr val="bg1"/>
          </a:solidFill>
        </p:grpSpPr>
        <p:sp>
          <p:nvSpPr>
            <p:cNvPr id="9" name="Freeform 9"/>
            <p:cNvSpPr>
              <a:spLocks/>
            </p:cNvSpPr>
            <p:nvPr/>
          </p:nvSpPr>
          <p:spPr bwMode="auto">
            <a:xfrm>
              <a:off x="8556625" y="1951471"/>
              <a:ext cx="274638" cy="438150"/>
            </a:xfrm>
            <a:custGeom>
              <a:avLst/>
              <a:gdLst>
                <a:gd name="T0" fmla="*/ 62 w 72"/>
                <a:gd name="T1" fmla="*/ 106 h 116"/>
                <a:gd name="T2" fmla="*/ 9 w 72"/>
                <a:gd name="T3" fmla="*/ 106 h 116"/>
                <a:gd name="T4" fmla="*/ 9 w 72"/>
                <a:gd name="T5" fmla="*/ 10 h 116"/>
                <a:gd name="T6" fmla="*/ 62 w 72"/>
                <a:gd name="T7" fmla="*/ 10 h 116"/>
                <a:gd name="T8" fmla="*/ 62 w 72"/>
                <a:gd name="T9" fmla="*/ 45 h 116"/>
                <a:gd name="T10" fmla="*/ 72 w 72"/>
                <a:gd name="T11" fmla="*/ 45 h 116"/>
                <a:gd name="T12" fmla="*/ 72 w 72"/>
                <a:gd name="T13" fmla="*/ 0 h 116"/>
                <a:gd name="T14" fmla="*/ 0 w 72"/>
                <a:gd name="T15" fmla="*/ 0 h 116"/>
                <a:gd name="T16" fmla="*/ 0 w 72"/>
                <a:gd name="T17" fmla="*/ 116 h 116"/>
                <a:gd name="T18" fmla="*/ 72 w 72"/>
                <a:gd name="T19" fmla="*/ 116 h 116"/>
                <a:gd name="T20" fmla="*/ 72 w 72"/>
                <a:gd name="T21" fmla="*/ 90 h 116"/>
                <a:gd name="T22" fmla="*/ 62 w 72"/>
                <a:gd name="T23" fmla="*/ 90 h 116"/>
                <a:gd name="T24" fmla="*/ 62 w 72"/>
                <a:gd name="T25" fmla="*/ 10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6">
                  <a:moveTo>
                    <a:pt x="62" y="106"/>
                  </a:moveTo>
                  <a:cubicBezTo>
                    <a:pt x="9" y="106"/>
                    <a:pt x="9" y="106"/>
                    <a:pt x="9" y="106"/>
                  </a:cubicBezTo>
                  <a:cubicBezTo>
                    <a:pt x="9" y="10"/>
                    <a:pt x="9" y="10"/>
                    <a:pt x="9" y="10"/>
                  </a:cubicBezTo>
                  <a:cubicBezTo>
                    <a:pt x="62" y="10"/>
                    <a:pt x="62" y="10"/>
                    <a:pt x="62" y="10"/>
                  </a:cubicBezTo>
                  <a:cubicBezTo>
                    <a:pt x="62" y="45"/>
                    <a:pt x="62" y="45"/>
                    <a:pt x="62" y="45"/>
                  </a:cubicBezTo>
                  <a:cubicBezTo>
                    <a:pt x="65" y="45"/>
                    <a:pt x="69" y="45"/>
                    <a:pt x="72" y="45"/>
                  </a:cubicBezTo>
                  <a:cubicBezTo>
                    <a:pt x="72" y="0"/>
                    <a:pt x="72" y="0"/>
                    <a:pt x="72" y="0"/>
                  </a:cubicBezTo>
                  <a:cubicBezTo>
                    <a:pt x="0" y="0"/>
                    <a:pt x="0" y="0"/>
                    <a:pt x="0" y="0"/>
                  </a:cubicBezTo>
                  <a:cubicBezTo>
                    <a:pt x="0" y="116"/>
                    <a:pt x="0" y="116"/>
                    <a:pt x="0" y="116"/>
                  </a:cubicBezTo>
                  <a:cubicBezTo>
                    <a:pt x="72" y="116"/>
                    <a:pt x="72" y="116"/>
                    <a:pt x="72" y="116"/>
                  </a:cubicBezTo>
                  <a:cubicBezTo>
                    <a:pt x="72" y="90"/>
                    <a:pt x="72" y="90"/>
                    <a:pt x="72" y="90"/>
                  </a:cubicBezTo>
                  <a:cubicBezTo>
                    <a:pt x="69" y="90"/>
                    <a:pt x="65" y="90"/>
                    <a:pt x="62" y="90"/>
                  </a:cubicBezTo>
                  <a:lnTo>
                    <a:pt x="6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sp>
          <p:nvSpPr>
            <p:cNvPr id="10" name="Freeform 10"/>
            <p:cNvSpPr>
              <a:spLocks/>
            </p:cNvSpPr>
            <p:nvPr/>
          </p:nvSpPr>
          <p:spPr bwMode="auto">
            <a:xfrm>
              <a:off x="8675688" y="2091171"/>
              <a:ext cx="312738" cy="234950"/>
            </a:xfrm>
            <a:custGeom>
              <a:avLst/>
              <a:gdLst>
                <a:gd name="T0" fmla="*/ 81 w 82"/>
                <a:gd name="T1" fmla="*/ 29 h 62"/>
                <a:gd name="T2" fmla="*/ 54 w 82"/>
                <a:gd name="T3" fmla="*/ 3 h 62"/>
                <a:gd name="T4" fmla="*/ 51 w 82"/>
                <a:gd name="T5" fmla="*/ 4 h 62"/>
                <a:gd name="T6" fmla="*/ 51 w 82"/>
                <a:gd name="T7" fmla="*/ 15 h 62"/>
                <a:gd name="T8" fmla="*/ 47 w 82"/>
                <a:gd name="T9" fmla="*/ 15 h 62"/>
                <a:gd name="T10" fmla="*/ 2 w 82"/>
                <a:gd name="T11" fmla="*/ 15 h 62"/>
                <a:gd name="T12" fmla="*/ 0 w 82"/>
                <a:gd name="T13" fmla="*/ 17 h 62"/>
                <a:gd name="T14" fmla="*/ 0 w 82"/>
                <a:gd name="T15" fmla="*/ 44 h 62"/>
                <a:gd name="T16" fmla="*/ 2 w 82"/>
                <a:gd name="T17" fmla="*/ 46 h 62"/>
                <a:gd name="T18" fmla="*/ 47 w 82"/>
                <a:gd name="T19" fmla="*/ 46 h 62"/>
                <a:gd name="T20" fmla="*/ 52 w 82"/>
                <a:gd name="T21" fmla="*/ 46 h 62"/>
                <a:gd name="T22" fmla="*/ 52 w 82"/>
                <a:gd name="T23" fmla="*/ 58 h 62"/>
                <a:gd name="T24" fmla="*/ 55 w 82"/>
                <a:gd name="T25" fmla="*/ 59 h 62"/>
                <a:gd name="T26" fmla="*/ 80 w 82"/>
                <a:gd name="T27" fmla="*/ 32 h 62"/>
                <a:gd name="T28" fmla="*/ 81 w 82"/>
                <a:gd name="T2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2">
                  <a:moveTo>
                    <a:pt x="81" y="29"/>
                  </a:moveTo>
                  <a:cubicBezTo>
                    <a:pt x="78" y="26"/>
                    <a:pt x="54" y="3"/>
                    <a:pt x="54" y="3"/>
                  </a:cubicBezTo>
                  <a:cubicBezTo>
                    <a:pt x="54" y="3"/>
                    <a:pt x="51" y="0"/>
                    <a:pt x="51" y="4"/>
                  </a:cubicBezTo>
                  <a:cubicBezTo>
                    <a:pt x="51" y="9"/>
                    <a:pt x="51" y="15"/>
                    <a:pt x="51" y="15"/>
                  </a:cubicBezTo>
                  <a:cubicBezTo>
                    <a:pt x="51" y="15"/>
                    <a:pt x="49" y="15"/>
                    <a:pt x="47" y="15"/>
                  </a:cubicBezTo>
                  <a:cubicBezTo>
                    <a:pt x="38" y="15"/>
                    <a:pt x="8" y="15"/>
                    <a:pt x="2" y="15"/>
                  </a:cubicBezTo>
                  <a:cubicBezTo>
                    <a:pt x="2" y="15"/>
                    <a:pt x="0" y="15"/>
                    <a:pt x="0" y="17"/>
                  </a:cubicBezTo>
                  <a:cubicBezTo>
                    <a:pt x="0" y="19"/>
                    <a:pt x="0" y="41"/>
                    <a:pt x="0" y="44"/>
                  </a:cubicBezTo>
                  <a:cubicBezTo>
                    <a:pt x="0" y="47"/>
                    <a:pt x="2" y="46"/>
                    <a:pt x="2" y="46"/>
                  </a:cubicBezTo>
                  <a:cubicBezTo>
                    <a:pt x="9" y="46"/>
                    <a:pt x="38" y="46"/>
                    <a:pt x="47" y="46"/>
                  </a:cubicBezTo>
                  <a:cubicBezTo>
                    <a:pt x="50" y="46"/>
                    <a:pt x="52" y="46"/>
                    <a:pt x="52" y="46"/>
                  </a:cubicBezTo>
                  <a:cubicBezTo>
                    <a:pt x="52" y="46"/>
                    <a:pt x="52" y="55"/>
                    <a:pt x="52" y="58"/>
                  </a:cubicBezTo>
                  <a:cubicBezTo>
                    <a:pt x="52" y="62"/>
                    <a:pt x="55" y="59"/>
                    <a:pt x="55" y="59"/>
                  </a:cubicBezTo>
                  <a:cubicBezTo>
                    <a:pt x="80" y="32"/>
                    <a:pt x="80" y="32"/>
                    <a:pt x="80" y="32"/>
                  </a:cubicBezTo>
                  <a:cubicBezTo>
                    <a:pt x="80" y="32"/>
                    <a:pt x="82" y="31"/>
                    <a:pt x="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defRPr/>
              </a:pPr>
              <a:endParaRPr lang="en-US" sz="2400">
                <a:solidFill>
                  <a:srgbClr val="3F3F3F"/>
                </a:solidFill>
                <a:latin typeface="Calibri"/>
                <a:cs typeface="Arial" charset="0"/>
              </a:endParaRPr>
            </a:p>
          </p:txBody>
        </p:sp>
      </p:grpSp>
      <p:sp>
        <p:nvSpPr>
          <p:cNvPr id="12" name="Oval 11"/>
          <p:cNvSpPr/>
          <p:nvPr/>
        </p:nvSpPr>
        <p:spPr>
          <a:xfrm>
            <a:off x="1786629" y="4518105"/>
            <a:ext cx="346971" cy="336375"/>
          </a:xfrm>
          <a:prstGeom prst="ellipse">
            <a:avLst/>
          </a:prstGeom>
          <a:solidFill>
            <a:srgbClr val="45C1A4"/>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a:defRPr/>
            </a:pPr>
            <a:endParaRPr lang="en-US" sz="1067" dirty="0">
              <a:solidFill>
                <a:prstClr val="white"/>
              </a:solidFill>
              <a:latin typeface="Calibri"/>
            </a:endParaRPr>
          </a:p>
        </p:txBody>
      </p:sp>
      <p:sp>
        <p:nvSpPr>
          <p:cNvPr id="11" name="TextBox 10"/>
          <p:cNvSpPr txBox="1"/>
          <p:nvPr/>
        </p:nvSpPr>
        <p:spPr>
          <a:xfrm>
            <a:off x="1728325" y="4445000"/>
            <a:ext cx="307687" cy="379656"/>
          </a:xfrm>
          <a:prstGeom prst="rect">
            <a:avLst/>
          </a:prstGeom>
          <a:noFill/>
        </p:spPr>
        <p:txBody>
          <a:bodyPr wrap="square" rtlCol="0">
            <a:spAutoFit/>
          </a:bodyPr>
          <a:lstStyle/>
          <a:p>
            <a:pPr defTabSz="1219170" fontAlgn="base">
              <a:spcBef>
                <a:spcPct val="0"/>
              </a:spcBef>
              <a:spcAft>
                <a:spcPct val="0"/>
              </a:spcAft>
            </a:pPr>
            <a:r>
              <a:rPr lang="en-US" sz="1867" dirty="0">
                <a:solidFill>
                  <a:prstClr val="white"/>
                </a:solidFill>
                <a:latin typeface="Calibri" pitchFamily="34" charset="0"/>
                <a:cs typeface="Arial" charset="0"/>
                <a:sym typeface="Wingdings 2"/>
              </a:rPr>
              <a:t></a:t>
            </a:r>
            <a:endParaRPr lang="en-US" sz="2400" dirty="0">
              <a:solidFill>
                <a:prstClr val="white"/>
              </a:solidFill>
              <a:latin typeface="Calibri" pitchFamily="34" charset="0"/>
              <a:cs typeface="Arial" charset="0"/>
            </a:endParaRPr>
          </a:p>
        </p:txBody>
      </p:sp>
    </p:spTree>
    <p:extLst>
      <p:ext uri="{BB962C8B-B14F-4D97-AF65-F5344CB8AC3E}">
        <p14:creationId xmlns:p14="http://schemas.microsoft.com/office/powerpoint/2010/main" val="189263990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96</a:t>
            </a:fld>
            <a:endParaRPr lang="en-US">
              <a:solidFill>
                <a:prstClr val="white">
                  <a:lumMod val="50000"/>
                </a:prstClr>
              </a:solidFill>
              <a:latin typeface="Calibri"/>
            </a:endParaRPr>
          </a:p>
        </p:txBody>
      </p:sp>
      <p:pic>
        <p:nvPicPr>
          <p:cNvPr id="3" name="Picture 2"/>
          <p:cNvPicPr>
            <a:picLocks noChangeAspect="1"/>
          </p:cNvPicPr>
          <p:nvPr/>
        </p:nvPicPr>
        <p:blipFill>
          <a:blip r:embed="rId2"/>
          <a:stretch>
            <a:fillRect/>
          </a:stretch>
        </p:blipFill>
        <p:spPr>
          <a:xfrm>
            <a:off x="1219200" y="177801"/>
            <a:ext cx="10261600" cy="5909241"/>
          </a:xfrm>
          <a:prstGeom prst="rect">
            <a:avLst/>
          </a:prstGeom>
        </p:spPr>
      </p:pic>
      <p:cxnSp>
        <p:nvCxnSpPr>
          <p:cNvPr id="5" name="Straight Arrow Connector 4"/>
          <p:cNvCxnSpPr/>
          <p:nvPr/>
        </p:nvCxnSpPr>
        <p:spPr>
          <a:xfrm>
            <a:off x="812800" y="1905000"/>
            <a:ext cx="609600" cy="40640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9" name="Rectangle 8"/>
          <p:cNvSpPr/>
          <p:nvPr/>
        </p:nvSpPr>
        <p:spPr>
          <a:xfrm>
            <a:off x="5892800" y="3429000"/>
            <a:ext cx="2133600"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a:endParaRPr>
          </a:p>
        </p:txBody>
      </p:sp>
    </p:spTree>
    <p:extLst>
      <p:ext uri="{BB962C8B-B14F-4D97-AF65-F5344CB8AC3E}">
        <p14:creationId xmlns:p14="http://schemas.microsoft.com/office/powerpoint/2010/main" val="2362379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97</a:t>
            </a:fld>
            <a:endParaRPr lang="en-US">
              <a:solidFill>
                <a:prstClr val="white">
                  <a:lumMod val="50000"/>
                </a:prstClr>
              </a:solidFill>
              <a:latin typeface="Calibri"/>
            </a:endParaRPr>
          </a:p>
        </p:txBody>
      </p:sp>
      <p:pic>
        <p:nvPicPr>
          <p:cNvPr id="3" name="Picture 2"/>
          <p:cNvPicPr>
            <a:picLocks noChangeAspect="1"/>
          </p:cNvPicPr>
          <p:nvPr/>
        </p:nvPicPr>
        <p:blipFill>
          <a:blip r:embed="rId2"/>
          <a:stretch>
            <a:fillRect/>
          </a:stretch>
        </p:blipFill>
        <p:spPr>
          <a:xfrm>
            <a:off x="1727200" y="438151"/>
            <a:ext cx="9455149" cy="5559771"/>
          </a:xfrm>
          <a:prstGeom prst="rect">
            <a:avLst/>
          </a:prstGeom>
        </p:spPr>
      </p:pic>
      <p:cxnSp>
        <p:nvCxnSpPr>
          <p:cNvPr id="4" name="Straight Arrow Connector 3"/>
          <p:cNvCxnSpPr/>
          <p:nvPr/>
        </p:nvCxnSpPr>
        <p:spPr>
          <a:xfrm>
            <a:off x="1625600" y="1397000"/>
            <a:ext cx="609600" cy="40640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6380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98</a:t>
            </a:fld>
            <a:endParaRPr lang="en-US">
              <a:solidFill>
                <a:prstClr val="white">
                  <a:lumMod val="50000"/>
                </a:prstClr>
              </a:solidFill>
              <a:latin typeface="Calibri"/>
            </a:endParaRPr>
          </a:p>
        </p:txBody>
      </p:sp>
      <p:sp>
        <p:nvSpPr>
          <p:cNvPr id="4" name="TextBox 3"/>
          <p:cNvSpPr txBox="1"/>
          <p:nvPr/>
        </p:nvSpPr>
        <p:spPr>
          <a:xfrm>
            <a:off x="711200" y="618968"/>
            <a:ext cx="4064000" cy="5140831"/>
          </a:xfrm>
          <a:prstGeom prst="rect">
            <a:avLst/>
          </a:prstGeom>
          <a:noFill/>
        </p:spPr>
        <p:txBody>
          <a:bodyPr wrap="square" rtlCol="0">
            <a:spAutoFit/>
          </a:bodyPr>
          <a:lstStyle/>
          <a:p>
            <a:pPr defTabSz="1219170" fontAlgn="base">
              <a:spcBef>
                <a:spcPct val="0"/>
              </a:spcBef>
              <a:spcAft>
                <a:spcPct val="0"/>
              </a:spcAft>
            </a:pPr>
            <a:r>
              <a:rPr lang="en-US" sz="1867" dirty="0">
                <a:solidFill>
                  <a:srgbClr val="7F7F7F"/>
                </a:solidFill>
                <a:latin typeface="Calibri" pitchFamily="34" charset="0"/>
                <a:cs typeface="Arial" charset="0"/>
              </a:rPr>
              <a:t>Please note:</a:t>
            </a:r>
          </a:p>
          <a:p>
            <a:pPr defTabSz="1219170" fontAlgn="base">
              <a:spcBef>
                <a:spcPct val="0"/>
              </a:spcBef>
              <a:spcAft>
                <a:spcPct val="0"/>
              </a:spcAft>
            </a:pPr>
            <a:r>
              <a:rPr lang="en-US" sz="1867" dirty="0">
                <a:solidFill>
                  <a:srgbClr val="7F7F7F"/>
                </a:solidFill>
                <a:latin typeface="Calibri" pitchFamily="34" charset="0"/>
                <a:cs typeface="Arial" charset="0"/>
              </a:rPr>
              <a:t>the Vendor Profile has 5 tabs for completion –</a:t>
            </a:r>
          </a:p>
          <a:p>
            <a:pPr defTabSz="1219170" fontAlgn="base">
              <a:spcBef>
                <a:spcPct val="0"/>
              </a:spcBef>
              <a:spcAft>
                <a:spcPct val="0"/>
              </a:spcAft>
            </a:pPr>
            <a:endParaRPr lang="en-US" sz="1867" dirty="0">
              <a:solidFill>
                <a:srgbClr val="7F7F7F"/>
              </a:solidFill>
              <a:latin typeface="Calibri" pitchFamily="34" charset="0"/>
              <a:cs typeface="Arial" charset="0"/>
            </a:endParaRPr>
          </a:p>
          <a:p>
            <a:pPr defTabSz="1219170" fontAlgn="base">
              <a:spcBef>
                <a:spcPct val="0"/>
              </a:spcBef>
              <a:spcAft>
                <a:spcPct val="0"/>
              </a:spcAft>
            </a:pPr>
            <a:r>
              <a:rPr lang="en-US" sz="1867" dirty="0">
                <a:solidFill>
                  <a:srgbClr val="7F7F7F"/>
                </a:solidFill>
                <a:latin typeface="Calibri" pitchFamily="34" charset="0"/>
                <a:cs typeface="Arial" charset="0"/>
              </a:rPr>
              <a:t>    1.  </a:t>
            </a:r>
            <a:r>
              <a:rPr lang="en-US" sz="1867" b="1" dirty="0">
                <a:solidFill>
                  <a:srgbClr val="7F7F7F"/>
                </a:solidFill>
                <a:latin typeface="Calibri" pitchFamily="34" charset="0"/>
                <a:cs typeface="Arial" charset="0"/>
              </a:rPr>
              <a:t>Company Info</a:t>
            </a:r>
          </a:p>
          <a:p>
            <a:pPr defTabSz="1219170" fontAlgn="base">
              <a:spcBef>
                <a:spcPct val="0"/>
              </a:spcBef>
              <a:spcAft>
                <a:spcPct val="0"/>
              </a:spcAft>
            </a:pPr>
            <a:endParaRPr lang="en-US" sz="1200" dirty="0">
              <a:solidFill>
                <a:srgbClr val="7F7F7F"/>
              </a:solidFill>
              <a:latin typeface="Calibri" pitchFamily="34" charset="0"/>
              <a:cs typeface="Arial" charset="0"/>
            </a:endParaRPr>
          </a:p>
          <a:p>
            <a:pPr defTabSz="1219170" fontAlgn="base">
              <a:spcBef>
                <a:spcPct val="0"/>
              </a:spcBef>
              <a:spcAft>
                <a:spcPct val="0"/>
              </a:spcAft>
            </a:pPr>
            <a:r>
              <a:rPr lang="en-US" sz="1867" dirty="0">
                <a:solidFill>
                  <a:srgbClr val="7F7F7F"/>
                </a:solidFill>
                <a:latin typeface="Calibri" pitchFamily="34" charset="0"/>
                <a:cs typeface="Arial" charset="0"/>
              </a:rPr>
              <a:t>    2.  </a:t>
            </a:r>
            <a:r>
              <a:rPr lang="en-US" sz="1867" b="1" dirty="0">
                <a:solidFill>
                  <a:srgbClr val="7F7F7F"/>
                </a:solidFill>
                <a:latin typeface="Calibri" pitchFamily="34" charset="0"/>
                <a:cs typeface="Arial" charset="0"/>
              </a:rPr>
              <a:t>Additional Addresses</a:t>
            </a:r>
          </a:p>
          <a:p>
            <a:pPr defTabSz="1219170" fontAlgn="base">
              <a:spcBef>
                <a:spcPct val="0"/>
              </a:spcBef>
              <a:spcAft>
                <a:spcPct val="0"/>
              </a:spcAft>
            </a:pPr>
            <a:endParaRPr lang="en-US" sz="1200" dirty="0">
              <a:solidFill>
                <a:srgbClr val="7F7F7F"/>
              </a:solidFill>
              <a:latin typeface="Calibri" pitchFamily="34" charset="0"/>
              <a:cs typeface="Arial" charset="0"/>
            </a:endParaRPr>
          </a:p>
          <a:p>
            <a:pPr defTabSz="1219170" fontAlgn="base">
              <a:spcBef>
                <a:spcPct val="0"/>
              </a:spcBef>
              <a:spcAft>
                <a:spcPct val="0"/>
              </a:spcAft>
            </a:pPr>
            <a:r>
              <a:rPr lang="en-US" sz="1867" dirty="0">
                <a:solidFill>
                  <a:srgbClr val="7F7F7F"/>
                </a:solidFill>
                <a:latin typeface="Calibri" pitchFamily="34" charset="0"/>
                <a:cs typeface="Arial" charset="0"/>
              </a:rPr>
              <a:t>    3.  </a:t>
            </a:r>
            <a:r>
              <a:rPr lang="en-US" sz="1867" b="1" dirty="0">
                <a:solidFill>
                  <a:srgbClr val="7F7F7F"/>
                </a:solidFill>
                <a:latin typeface="Calibri" pitchFamily="34" charset="0"/>
                <a:cs typeface="Arial" charset="0"/>
              </a:rPr>
              <a:t>Classifications/Licenses</a:t>
            </a:r>
          </a:p>
          <a:p>
            <a:pPr defTabSz="1219170" fontAlgn="base">
              <a:spcBef>
                <a:spcPct val="0"/>
              </a:spcBef>
              <a:spcAft>
                <a:spcPct val="0"/>
              </a:spcAft>
            </a:pPr>
            <a:endParaRPr lang="en-US" sz="1200" dirty="0">
              <a:solidFill>
                <a:srgbClr val="7F7F7F"/>
              </a:solidFill>
              <a:latin typeface="Calibri" pitchFamily="34" charset="0"/>
              <a:cs typeface="Arial" charset="0"/>
            </a:endParaRPr>
          </a:p>
          <a:p>
            <a:pPr defTabSz="1219170" fontAlgn="base">
              <a:spcBef>
                <a:spcPct val="0"/>
              </a:spcBef>
              <a:spcAft>
                <a:spcPct val="0"/>
              </a:spcAft>
            </a:pPr>
            <a:r>
              <a:rPr lang="en-US" sz="1867" dirty="0">
                <a:solidFill>
                  <a:srgbClr val="7F7F7F"/>
                </a:solidFill>
                <a:latin typeface="Calibri" pitchFamily="34" charset="0"/>
                <a:cs typeface="Arial" charset="0"/>
              </a:rPr>
              <a:t>    4.  </a:t>
            </a:r>
            <a:r>
              <a:rPr lang="en-US" sz="1867" b="1" dirty="0">
                <a:solidFill>
                  <a:srgbClr val="7F7F7F"/>
                </a:solidFill>
                <a:latin typeface="Calibri" pitchFamily="34" charset="0"/>
                <a:cs typeface="Arial" charset="0"/>
              </a:rPr>
              <a:t>Other Business Info</a:t>
            </a:r>
          </a:p>
          <a:p>
            <a:pPr defTabSz="1219170" fontAlgn="base">
              <a:spcBef>
                <a:spcPct val="0"/>
              </a:spcBef>
              <a:spcAft>
                <a:spcPct val="0"/>
              </a:spcAft>
            </a:pPr>
            <a:endParaRPr lang="en-US" sz="1200" dirty="0">
              <a:solidFill>
                <a:srgbClr val="7F7F7F"/>
              </a:solidFill>
              <a:latin typeface="Calibri" pitchFamily="34" charset="0"/>
              <a:cs typeface="Arial" charset="0"/>
            </a:endParaRPr>
          </a:p>
          <a:p>
            <a:pPr defTabSz="1219170" fontAlgn="base">
              <a:spcBef>
                <a:spcPct val="0"/>
              </a:spcBef>
              <a:spcAft>
                <a:spcPct val="0"/>
              </a:spcAft>
            </a:pPr>
            <a:r>
              <a:rPr lang="en-US" sz="1867" dirty="0">
                <a:solidFill>
                  <a:srgbClr val="7F7F7F"/>
                </a:solidFill>
                <a:latin typeface="Calibri" pitchFamily="34" charset="0"/>
                <a:cs typeface="Arial" charset="0"/>
              </a:rPr>
              <a:t>    5.  </a:t>
            </a:r>
            <a:r>
              <a:rPr lang="en-US" sz="1867" b="1" dirty="0">
                <a:solidFill>
                  <a:srgbClr val="7F7F7F"/>
                </a:solidFill>
                <a:latin typeface="Calibri" pitchFamily="34" charset="0"/>
                <a:cs typeface="Arial" charset="0"/>
              </a:rPr>
              <a:t>Category/Description</a:t>
            </a:r>
          </a:p>
          <a:p>
            <a:pPr marL="507987" indent="-507987" defTabSz="1219170" fontAlgn="base">
              <a:spcBef>
                <a:spcPct val="0"/>
              </a:spcBef>
              <a:spcAft>
                <a:spcPct val="0"/>
              </a:spcAft>
              <a:tabLst>
                <a:tab pos="533387" algn="l"/>
              </a:tabLst>
            </a:pPr>
            <a:r>
              <a:rPr lang="en-US" sz="1867" dirty="0">
                <a:solidFill>
                  <a:srgbClr val="7F7F7F"/>
                </a:solidFill>
                <a:latin typeface="Calibri" pitchFamily="34" charset="0"/>
                <a:cs typeface="Arial" charset="0"/>
              </a:rPr>
              <a:t>	describe your company’s primary activities.  </a:t>
            </a:r>
            <a:r>
              <a:rPr lang="en-US" sz="1867" u="sng" dirty="0">
                <a:solidFill>
                  <a:srgbClr val="7F7F7F"/>
                </a:solidFill>
                <a:latin typeface="Calibri" pitchFamily="34" charset="0"/>
                <a:cs typeface="Arial" charset="0"/>
              </a:rPr>
              <a:t>IMPORTANT</a:t>
            </a:r>
            <a:r>
              <a:rPr lang="en-US" sz="1867" dirty="0">
                <a:solidFill>
                  <a:srgbClr val="7F7F7F"/>
                </a:solidFill>
                <a:latin typeface="Calibri" pitchFamily="34" charset="0"/>
                <a:cs typeface="Arial" charset="0"/>
              </a:rPr>
              <a:t>:  also choose category(s) from choices i.e., 238130 – Framing Contractor [multiple categories increases bidding opportunities]</a:t>
            </a:r>
          </a:p>
        </p:txBody>
      </p:sp>
      <p:pic>
        <p:nvPicPr>
          <p:cNvPr id="5" name="Picture 4"/>
          <p:cNvPicPr>
            <a:picLocks noChangeAspect="1"/>
          </p:cNvPicPr>
          <p:nvPr/>
        </p:nvPicPr>
        <p:blipFill>
          <a:blip r:embed="rId2"/>
          <a:stretch>
            <a:fillRect/>
          </a:stretch>
        </p:blipFill>
        <p:spPr>
          <a:xfrm>
            <a:off x="4673601" y="1441451"/>
            <a:ext cx="6791508" cy="3714749"/>
          </a:xfrm>
          <a:prstGeom prst="rect">
            <a:avLst/>
          </a:prstGeom>
        </p:spPr>
      </p:pic>
    </p:spTree>
    <p:extLst>
      <p:ext uri="{BB962C8B-B14F-4D97-AF65-F5344CB8AC3E}">
        <p14:creationId xmlns:p14="http://schemas.microsoft.com/office/powerpoint/2010/main" val="37926917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170">
              <a:defRPr/>
            </a:pPr>
            <a:fld id="{E5D563DC-F8B1-430E-A2DB-49138818D981}" type="slidenum">
              <a:rPr lang="en-US">
                <a:solidFill>
                  <a:prstClr val="white">
                    <a:lumMod val="50000"/>
                  </a:prstClr>
                </a:solidFill>
                <a:latin typeface="Calibri"/>
              </a:rPr>
              <a:pPr defTabSz="1219170">
                <a:defRPr/>
              </a:pPr>
              <a:t>99</a:t>
            </a:fld>
            <a:endParaRPr lang="en-US">
              <a:solidFill>
                <a:prstClr val="white">
                  <a:lumMod val="50000"/>
                </a:prstClr>
              </a:solidFill>
              <a:latin typeface="Calibri"/>
            </a:endParaRPr>
          </a:p>
        </p:txBody>
      </p:sp>
      <p:pic>
        <p:nvPicPr>
          <p:cNvPr id="5" name="Picture 4"/>
          <p:cNvPicPr>
            <a:picLocks noChangeAspect="1"/>
          </p:cNvPicPr>
          <p:nvPr/>
        </p:nvPicPr>
        <p:blipFill>
          <a:blip r:embed="rId2"/>
          <a:stretch>
            <a:fillRect/>
          </a:stretch>
        </p:blipFill>
        <p:spPr>
          <a:xfrm>
            <a:off x="1727200" y="438151"/>
            <a:ext cx="9455149" cy="5559771"/>
          </a:xfrm>
          <a:prstGeom prst="rect">
            <a:avLst/>
          </a:prstGeom>
        </p:spPr>
      </p:pic>
      <p:cxnSp>
        <p:nvCxnSpPr>
          <p:cNvPr id="6" name="Straight Arrow Connector 5"/>
          <p:cNvCxnSpPr/>
          <p:nvPr/>
        </p:nvCxnSpPr>
        <p:spPr>
          <a:xfrm flipH="1">
            <a:off x="10871200" y="1397000"/>
            <a:ext cx="508000" cy="40640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598303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ood Feelings">
      <a:dk1>
        <a:srgbClr val="000000"/>
      </a:dk1>
      <a:lt1>
        <a:srgbClr val="FFFFFF"/>
      </a:lt1>
      <a:dk2>
        <a:srgbClr val="44546A"/>
      </a:dk2>
      <a:lt2>
        <a:srgbClr val="E7E6E6"/>
      </a:lt2>
      <a:accent1>
        <a:srgbClr val="1B688D"/>
      </a:accent1>
      <a:accent2>
        <a:srgbClr val="00A5A5"/>
      </a:accent2>
      <a:accent3>
        <a:srgbClr val="EC9B2D"/>
      </a:accent3>
      <a:accent4>
        <a:srgbClr val="5EB245"/>
      </a:accent4>
      <a:accent5>
        <a:srgbClr val="00ACDB"/>
      </a:accent5>
      <a:accent6>
        <a:srgbClr val="BDD23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F749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Good Feelings">
      <a:dk1>
        <a:srgbClr val="000000"/>
      </a:dk1>
      <a:lt1>
        <a:srgbClr val="FFFFFF"/>
      </a:lt1>
      <a:dk2>
        <a:srgbClr val="44546A"/>
      </a:dk2>
      <a:lt2>
        <a:srgbClr val="E7E6E6"/>
      </a:lt2>
      <a:accent1>
        <a:srgbClr val="1B688D"/>
      </a:accent1>
      <a:accent2>
        <a:srgbClr val="00A5A5"/>
      </a:accent2>
      <a:accent3>
        <a:srgbClr val="EC9B2D"/>
      </a:accent3>
      <a:accent4>
        <a:srgbClr val="5EB245"/>
      </a:accent4>
      <a:accent5>
        <a:srgbClr val="00ACDB"/>
      </a:accent5>
      <a:accent6>
        <a:srgbClr val="BDD23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Go w/o footer">
  <a:themeElements>
    <a:clrScheme name="SAN">
      <a:dk1>
        <a:srgbClr val="3F3F3F"/>
      </a:dk1>
      <a:lt1>
        <a:sysClr val="window" lastClr="FFFFFF"/>
      </a:lt1>
      <a:dk2>
        <a:srgbClr val="0673A0"/>
      </a:dk2>
      <a:lt2>
        <a:srgbClr val="EEECE1"/>
      </a:lt2>
      <a:accent1>
        <a:srgbClr val="4BB5C3"/>
      </a:accent1>
      <a:accent2>
        <a:srgbClr val="05A5E5"/>
      </a:accent2>
      <a:accent3>
        <a:srgbClr val="A2C851"/>
      </a:accent3>
      <a:accent4>
        <a:srgbClr val="EF3E6F"/>
      </a:accent4>
      <a:accent5>
        <a:srgbClr val="ED773E"/>
      </a:accent5>
      <a:accent6>
        <a:srgbClr val="F05555"/>
      </a:accent6>
      <a:hlink>
        <a:srgbClr val="4FBEBE"/>
      </a:hlink>
      <a:folHlink>
        <a:srgbClr val="0792CA"/>
      </a:folHlink>
    </a:clrScheme>
    <a:fontScheme name="SAN - standard fonts">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O Powerpoint Template v2.0">
  <a:themeElements>
    <a:clrScheme name="SAN">
      <a:dk1>
        <a:srgbClr val="3F3F3F"/>
      </a:dk1>
      <a:lt1>
        <a:sysClr val="window" lastClr="FFFFFF"/>
      </a:lt1>
      <a:dk2>
        <a:srgbClr val="0673A0"/>
      </a:dk2>
      <a:lt2>
        <a:srgbClr val="EEECE1"/>
      </a:lt2>
      <a:accent1>
        <a:srgbClr val="4BB5C3"/>
      </a:accent1>
      <a:accent2>
        <a:srgbClr val="05A5E5"/>
      </a:accent2>
      <a:accent3>
        <a:srgbClr val="A2C851"/>
      </a:accent3>
      <a:accent4>
        <a:srgbClr val="0673A0"/>
      </a:accent4>
      <a:accent5>
        <a:srgbClr val="EF3E6F"/>
      </a:accent5>
      <a:accent6>
        <a:srgbClr val="ED773E"/>
      </a:accent6>
      <a:hlink>
        <a:srgbClr val="4FBEBE"/>
      </a:hlink>
      <a:folHlink>
        <a:srgbClr val="0792CA"/>
      </a:folHlink>
    </a:clrScheme>
    <a:fontScheme name="SAN - standard fonts">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GO Powerpoint Template v2.0">
  <a:themeElements>
    <a:clrScheme name="SAN">
      <a:dk1>
        <a:srgbClr val="3F3F3F"/>
      </a:dk1>
      <a:lt1>
        <a:sysClr val="window" lastClr="FFFFFF"/>
      </a:lt1>
      <a:dk2>
        <a:srgbClr val="0673A0"/>
      </a:dk2>
      <a:lt2>
        <a:srgbClr val="EEECE1"/>
      </a:lt2>
      <a:accent1>
        <a:srgbClr val="4BB5C3"/>
      </a:accent1>
      <a:accent2>
        <a:srgbClr val="05A5E5"/>
      </a:accent2>
      <a:accent3>
        <a:srgbClr val="A2C851"/>
      </a:accent3>
      <a:accent4>
        <a:srgbClr val="0673A0"/>
      </a:accent4>
      <a:accent5>
        <a:srgbClr val="EF3E6F"/>
      </a:accent5>
      <a:accent6>
        <a:srgbClr val="ED773E"/>
      </a:accent6>
      <a:hlink>
        <a:srgbClr val="4FBEBE"/>
      </a:hlink>
      <a:folHlink>
        <a:srgbClr val="0792CA"/>
      </a:folHlink>
    </a:clrScheme>
    <a:fontScheme name="SAN - standard fonts">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o w/o footer">
  <a:themeElements>
    <a:clrScheme name="SAN">
      <a:dk1>
        <a:srgbClr val="3F3F3F"/>
      </a:dk1>
      <a:lt1>
        <a:sysClr val="window" lastClr="FFFFFF"/>
      </a:lt1>
      <a:dk2>
        <a:srgbClr val="0673A0"/>
      </a:dk2>
      <a:lt2>
        <a:srgbClr val="EEECE1"/>
      </a:lt2>
      <a:accent1>
        <a:srgbClr val="4BB5C3"/>
      </a:accent1>
      <a:accent2>
        <a:srgbClr val="05A5E5"/>
      </a:accent2>
      <a:accent3>
        <a:srgbClr val="A2C851"/>
      </a:accent3>
      <a:accent4>
        <a:srgbClr val="EF3E6F"/>
      </a:accent4>
      <a:accent5>
        <a:srgbClr val="ED773E"/>
      </a:accent5>
      <a:accent6>
        <a:srgbClr val="F05555"/>
      </a:accent6>
      <a:hlink>
        <a:srgbClr val="4FBEBE"/>
      </a:hlink>
      <a:folHlink>
        <a:srgbClr val="0792CA"/>
      </a:folHlink>
    </a:clrScheme>
    <a:fontScheme name="SAN - standard fonts">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1818</TotalTime>
  <Words>5279</Words>
  <Application>Microsoft Office PowerPoint</Application>
  <PresentationFormat>Widescreen</PresentationFormat>
  <Paragraphs>984</Paragraphs>
  <Slides>111</Slides>
  <Notes>54</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111</vt:i4>
      </vt:variant>
    </vt:vector>
  </HeadingPairs>
  <TitlesOfParts>
    <vt:vector size="136" baseType="lpstr">
      <vt:lpstr>Arial</vt:lpstr>
      <vt:lpstr>Arial Narrow</vt:lpstr>
      <vt:lpstr>Calibri</vt:lpstr>
      <vt:lpstr>Calibri Light</vt:lpstr>
      <vt:lpstr>Calisto MT</vt:lpstr>
      <vt:lpstr>Gill Sans MT</vt:lpstr>
      <vt:lpstr>Gotham</vt:lpstr>
      <vt:lpstr>Gotham Black</vt:lpstr>
      <vt:lpstr>Gotham Medium</vt:lpstr>
      <vt:lpstr>Gotham-Black</vt:lpstr>
      <vt:lpstr>Gotham-Medium</vt:lpstr>
      <vt:lpstr>Open Sans</vt:lpstr>
      <vt:lpstr>Open Sans Light</vt:lpstr>
      <vt:lpstr>Raleway</vt:lpstr>
      <vt:lpstr>Trebuchet MS</vt:lpstr>
      <vt:lpstr>1_Office Theme</vt:lpstr>
      <vt:lpstr>2_Office Theme</vt:lpstr>
      <vt:lpstr>Office Theme</vt:lpstr>
      <vt:lpstr>3_Office Theme</vt:lpstr>
      <vt:lpstr>4_Office Theme</vt:lpstr>
      <vt:lpstr>6_Go w/o footer</vt:lpstr>
      <vt:lpstr>GO Powerpoint Template v2.0</vt:lpstr>
      <vt:lpstr>1_GO Powerpoint Template v2.0</vt:lpstr>
      <vt:lpstr>Go w/o footer</vt:lpstr>
      <vt:lpstr>5_Office Theme</vt:lpstr>
      <vt:lpstr>PowerPoint Presentation</vt:lpstr>
      <vt:lpstr>PowerPoint Presentation</vt:lpstr>
      <vt:lpstr>Airport Capital Program Status - Sept 2021</vt:lpstr>
      <vt:lpstr>Capital Improvement Program (CIP)</vt:lpstr>
      <vt:lpstr>Airport Development Plan (ADP)</vt:lpstr>
      <vt:lpstr> New Administration Building </vt:lpstr>
      <vt:lpstr>Site Plan  </vt:lpstr>
      <vt:lpstr>View from McCain Road  </vt:lpstr>
      <vt:lpstr>New Administration Building Budget &amp; Schedule   </vt:lpstr>
      <vt:lpstr> Airside Improvements</vt:lpstr>
      <vt:lpstr>Airside Apron and Taxiway Pavement Phasing  </vt:lpstr>
      <vt:lpstr>Airside Improvements Budget &amp; Schedule  </vt:lpstr>
      <vt:lpstr>Terminal &amp; Roadways </vt:lpstr>
      <vt:lpstr>Airport Development Plan (ADP)</vt:lpstr>
      <vt:lpstr>PowerPoint Presentation</vt:lpstr>
      <vt:lpstr>T1RP New T1 Campus  </vt:lpstr>
      <vt:lpstr>Terminal &amp; Roadways Budget &amp; Schedule  </vt:lpstr>
      <vt:lpstr>Contact Information</vt:lpstr>
      <vt:lpstr>PowerPoint Presentation</vt:lpstr>
      <vt:lpstr>PowerPoint Presentation</vt:lpstr>
      <vt:lpstr>CIP 104263: T2E Electrical Modernization</vt:lpstr>
      <vt:lpstr>CIP 104291: ARFF Building HVAC Improvement </vt:lpstr>
      <vt:lpstr>CIP/ADP 413002: Shuttle Lot Relocation</vt:lpstr>
      <vt:lpstr>CIP 104264: Runway Electrical Vault Upgrades </vt:lpstr>
      <vt:lpstr>CIP 104265: T2W Sidewalk &amp; Crosswalk Improvements</vt:lpstr>
      <vt:lpstr>CIP 104240: T2E Roof Replacement</vt:lpstr>
      <vt:lpstr>PowerPoint Presentation</vt:lpstr>
      <vt:lpstr>CIP#:104251  Northside Apron Improvements</vt:lpstr>
      <vt:lpstr>CIP#: 104252 Northside Utility Infrastructure </vt:lpstr>
      <vt:lpstr>CIP 104299: Off-Airport Intersection and  Roadway Segment Improvements</vt:lpstr>
      <vt:lpstr>CIP 104300: Hyoco Digital Sign  Replacement at EDR</vt:lpstr>
      <vt:lpstr>CIP 104194B: PBB Refurbishments at T2</vt:lpstr>
      <vt:lpstr>CIP 104205: Widen Sassafras Street</vt:lpstr>
      <vt:lpstr>PowerPoint Presentation</vt:lpstr>
      <vt:lpstr>CIP 104289: Replace T2E Roof Hydronic Pipe Insulation </vt:lpstr>
      <vt:lpstr>CIP 104290 Remodel T2E for ACO &amp; HPD Relocations </vt:lpstr>
      <vt:lpstr>T2E</vt:lpstr>
      <vt:lpstr>CIP 104274: East Solid &amp; Liquid Waste Facilities</vt:lpstr>
      <vt:lpstr>CIP 104249A: West Refueler Loading Facility</vt:lpstr>
      <vt:lpstr>CIP 104274A: West Solid Waste Facility</vt:lpstr>
      <vt:lpstr>West Refueler Loading and  West Solid and Liquid Waste Facilities</vt:lpstr>
      <vt:lpstr>PowerPoint Presentation</vt:lpstr>
      <vt:lpstr>PowerPoint Presentation</vt:lpstr>
      <vt:lpstr>PowerPoint Presentation</vt:lpstr>
      <vt:lpstr>We now live in a  personalization economy.</vt:lpstr>
      <vt:lpstr>This is  a different era from  the product-centric economy  of the past.</vt:lpstr>
      <vt:lpstr>Organizations using  data-driven  decisions  see dramatic increases  in ROI by  delivering strategically  creative experiences that feel  personal to the customer.</vt:lpstr>
      <vt:lpstr>At SAN, our Customer  Experience Design &amp; Innovation  team has a personalization-  centric strategy:</vt:lpstr>
      <vt:lpstr>Data Research</vt:lpstr>
      <vt:lpstr>Using Data to Uncover Patterns</vt:lpstr>
      <vt:lpstr>Turning Opportunities into Action</vt:lpstr>
      <vt:lpstr>Innovation Examples &amp; Impact</vt:lpstr>
      <vt:lpstr>Customer Experience Design &amp; Innovation</vt:lpstr>
      <vt:lpstr>Questions?</vt:lpstr>
      <vt:lpstr>PowerPoint Presentation</vt:lpstr>
      <vt:lpstr>Everything from A – Z Sample Opportunities</vt:lpstr>
      <vt:lpstr>Solicitation Methods</vt:lpstr>
      <vt:lpstr>Procurement’s Commitment to the Small Business Community</vt:lpstr>
      <vt:lpstr>California Department of Industrial Relations Registration Requirement</vt:lpstr>
      <vt:lpstr>Authority’s Website www.san.org</vt:lpstr>
      <vt:lpstr>Contracting Information</vt:lpstr>
      <vt:lpstr>Web Page and Vendor Registration</vt:lpstr>
      <vt:lpstr>Highlights from the Authority’s Contracting Webpage</vt:lpstr>
      <vt:lpstr>Information to Have Available Prior to Registering</vt:lpstr>
      <vt:lpstr>Vendor Registration</vt:lpstr>
      <vt:lpstr>Contracting Responsibilities</vt:lpstr>
      <vt:lpstr>Tips &amp; Tricks</vt:lpstr>
      <vt:lpstr>Authority Contracting Process</vt:lpstr>
      <vt:lpstr>Email Contact</vt:lpstr>
      <vt:lpstr>PowerPoint Presentation</vt:lpstr>
      <vt:lpstr>PowerPoint Presentation</vt:lpstr>
      <vt:lpstr>WHO IS THE FACILITIES MANAGEMENT DEPARTMENT</vt:lpstr>
      <vt:lpstr>Agreements</vt:lpstr>
      <vt:lpstr>2 Types of Agreements</vt:lpstr>
      <vt:lpstr>Service Provider Agreements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Service Contracting</vt:lpstr>
      <vt:lpstr>Ready Service Contractor Roles</vt:lpstr>
      <vt:lpstr>Ready Service Contractors Make Sense</vt:lpstr>
      <vt:lpstr>How the project process works</vt:lpstr>
      <vt:lpstr>PowerPoint Presentation</vt:lpstr>
      <vt:lpstr>PowerPoint Presentation</vt:lpstr>
      <vt:lpstr>PowerPoint Presentation</vt:lpstr>
      <vt:lpstr>PowerPoint Presentation</vt:lpstr>
      <vt:lpstr>Getting on board</vt:lpstr>
      <vt:lpstr>How do you become part of the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we looking for?</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Cristina Lee</dc:creator>
  <cp:lastModifiedBy>Pham Christine</cp:lastModifiedBy>
  <cp:revision>73</cp:revision>
  <dcterms:created xsi:type="dcterms:W3CDTF">2020-08-25T21:04:30Z</dcterms:created>
  <dcterms:modified xsi:type="dcterms:W3CDTF">2021-09-23T21:54:06Z</dcterms:modified>
</cp:coreProperties>
</file>