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78" r:id="rId2"/>
    <p:sldMasterId id="2147483693" r:id="rId3"/>
  </p:sldMasterIdLst>
  <p:notesMasterIdLst>
    <p:notesMasterId r:id="rId19"/>
  </p:notesMasterIdLst>
  <p:handoutMasterIdLst>
    <p:handoutMasterId r:id="rId20"/>
  </p:handoutMasterIdLst>
  <p:sldIdLst>
    <p:sldId id="350" r:id="rId4"/>
    <p:sldId id="307" r:id="rId5"/>
    <p:sldId id="341" r:id="rId6"/>
    <p:sldId id="404" r:id="rId7"/>
    <p:sldId id="425" r:id="rId8"/>
    <p:sldId id="354" r:id="rId9"/>
    <p:sldId id="381" r:id="rId10"/>
    <p:sldId id="364" r:id="rId11"/>
    <p:sldId id="407" r:id="rId12"/>
    <p:sldId id="365" r:id="rId13"/>
    <p:sldId id="422" r:id="rId14"/>
    <p:sldId id="351" r:id="rId15"/>
    <p:sldId id="353" r:id="rId16"/>
    <p:sldId id="424" r:id="rId17"/>
    <p:sldId id="426" r:id="rId18"/>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9FA"/>
    <a:srgbClr val="4BB5C3"/>
    <a:srgbClr val="4BACC6"/>
    <a:srgbClr val="05A5E5"/>
    <a:srgbClr val="0673A0"/>
    <a:srgbClr val="A2C851"/>
    <a:srgbClr val="000000"/>
    <a:srgbClr val="45C1A4"/>
    <a:srgbClr val="B9D51F"/>
    <a:srgbClr val="0E7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7" autoAdjust="0"/>
    <p:restoredTop sz="89262" autoAdjust="0"/>
  </p:normalViewPr>
  <p:slideViewPr>
    <p:cSldViewPr>
      <p:cViewPr>
        <p:scale>
          <a:sx n="100" d="100"/>
          <a:sy n="100" d="100"/>
        </p:scale>
        <p:origin x="-888" y="269"/>
      </p:cViewPr>
      <p:guideLst>
        <p:guide orient="horz" pos="1620"/>
        <p:guide pos="2880"/>
      </p:guideLst>
    </p:cSldViewPr>
  </p:slideViewPr>
  <p:outlineViewPr>
    <p:cViewPr>
      <p:scale>
        <a:sx n="33" d="100"/>
        <a:sy n="33" d="100"/>
      </p:scale>
      <p:origin x="0" y="1614"/>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b="1"/>
              <a:t>2016 Missed Approaches by Month</a:t>
            </a:r>
          </a:p>
        </c:rich>
      </c:tx>
      <c:layout/>
      <c:overlay val="0"/>
      <c:spPr>
        <a:noFill/>
        <a:ln>
          <a:noFill/>
        </a:ln>
        <a:effectLst/>
      </c:spPr>
    </c:title>
    <c:autoTitleDeleted val="0"/>
    <c:plotArea>
      <c:layout>
        <c:manualLayout>
          <c:layoutTarget val="inner"/>
          <c:xMode val="edge"/>
          <c:yMode val="edge"/>
          <c:x val="0.11298889325051377"/>
          <c:y val="0.16289062500000001"/>
          <c:w val="0.85483044230925898"/>
          <c:h val="0.7802175183211717"/>
        </c:manualLayout>
      </c:layout>
      <c:barChart>
        <c:barDir val="bar"/>
        <c:grouping val="stacked"/>
        <c:varyColors val="0"/>
        <c:ser>
          <c:idx val="0"/>
          <c:order val="0"/>
          <c:tx>
            <c:strRef>
              <c:f>Sheet1!$B$1</c:f>
              <c:strCache>
                <c:ptCount val="1"/>
                <c:pt idx="0">
                  <c:v>2016 Missed Approaches by Months</c:v>
                </c:pt>
              </c:strCache>
            </c:strRef>
          </c:tx>
          <c:spPr>
            <a:solidFill>
              <a:srgbClr val="92D050"/>
            </a:solidFill>
            <a:ln>
              <a:noFill/>
            </a:ln>
            <a:effectLst/>
          </c:spPr>
          <c:invertIfNegative val="0"/>
          <c:dLbls>
            <c:dLbl>
              <c:idx val="0"/>
              <c:layout>
                <c:manualLayout>
                  <c:x val="0.39056495438437133"/>
                  <c:y val="1.1272628520774942E-5"/>
                </c:manualLayout>
              </c:layout>
              <c:tx>
                <c:rich>
                  <a:bodyPr/>
                  <a:lstStyle/>
                  <a:p>
                    <a:r>
                      <a:rPr lang="en-US"/>
                      <a:t>86</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562-4A3F-BB9A-933C9F18725B}"/>
                </c:ext>
              </c:extLst>
            </c:dLbl>
            <c:dLbl>
              <c:idx val="1"/>
              <c:layout>
                <c:manualLayout>
                  <c:x val="0.31682368818719991"/>
                  <c:y val="-4.3495266350008282E-3"/>
                </c:manualLayout>
              </c:layout>
              <c:tx>
                <c:rich>
                  <a:bodyPr/>
                  <a:lstStyle/>
                  <a:p>
                    <a:r>
                      <a:rPr lang="en-US"/>
                      <a:t>69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562-4A3F-BB9A-933C9F18725B}"/>
                </c:ext>
              </c:extLst>
            </c:dLbl>
            <c:dLbl>
              <c:idx val="2"/>
              <c:layout>
                <c:manualLayout>
                  <c:x val="0.33911848247608456"/>
                  <c:y val="-4.3382540064800532E-3"/>
                </c:manualLayout>
              </c:layout>
              <c:dLblPos val="ctr"/>
              <c:showLegendKey val="0"/>
              <c:showVal val="1"/>
              <c:showCatName val="0"/>
              <c:showSerName val="0"/>
              <c:showPercent val="0"/>
              <c:showBubbleSize val="0"/>
            </c:dLbl>
            <c:dLbl>
              <c:idx val="3"/>
              <c:layout>
                <c:manualLayout>
                  <c:x val="0.38629324899772993"/>
                  <c:y val="-4.3382540064800532E-3"/>
                </c:manualLayout>
              </c:layout>
              <c:dLblPos val="ctr"/>
              <c:showLegendKey val="0"/>
              <c:showVal val="1"/>
              <c:showCatName val="0"/>
              <c:showSerName val="0"/>
              <c:showPercent val="0"/>
              <c:showBubbleSize val="0"/>
            </c:dLbl>
            <c:dLbl>
              <c:idx val="4"/>
              <c:layout>
                <c:manualLayout>
                  <c:x val="0.22697668063925092"/>
                  <c:y val="-9.2470630300365155E-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62-4A3F-BB9A-933C9F18725B}"/>
                </c:ext>
              </c:extLst>
            </c:dLbl>
            <c:dLbl>
              <c:idx val="5"/>
              <c:layout>
                <c:manualLayout>
                  <c:x val="0.20618674945144011"/>
                  <c:y val="-4.338254006480053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62-4A3F-BB9A-933C9F18725B}"/>
                </c:ext>
              </c:extLst>
            </c:dLbl>
            <c:dLbl>
              <c:idx val="6"/>
              <c:layout>
                <c:manualLayout>
                  <c:x val="0.22084301448087357"/>
                  <c:y val="-4.3382540064800532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62-4A3F-BB9A-933C9F18725B}"/>
                </c:ext>
              </c:extLst>
            </c:dLbl>
            <c:dLbl>
              <c:idx val="7"/>
              <c:layout>
                <c:manualLayout>
                  <c:x val="0.24982022374412785"/>
                  <c:y val="-8.6765080129601064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62-4A3F-BB9A-933C9F18725B}"/>
                </c:ext>
              </c:extLst>
            </c:dLbl>
            <c:dLbl>
              <c:idx val="8"/>
              <c:layout>
                <c:manualLayout>
                  <c:x val="0.30258651645772006"/>
                  <c:y val="2.2545257041549885E-5"/>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62-4A3F-BB9A-933C9F18725B}"/>
                </c:ext>
              </c:extLst>
            </c:dLbl>
            <c:dLbl>
              <c:idx val="9"/>
              <c:layout>
                <c:manualLayout>
                  <c:x val="0.2055287113501057"/>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E562-4A3F-BB9A-933C9F18725B}"/>
                </c:ext>
              </c:extLst>
            </c:dLbl>
            <c:dLbl>
              <c:idx val="10"/>
              <c:layout>
                <c:manualLayout>
                  <c:x val="0.23411279687600026"/>
                  <c:y val="-3.9426067844190946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562-4A3F-BB9A-933C9F18725B}"/>
                </c:ext>
              </c:extLst>
            </c:dLbl>
            <c:dLbl>
              <c:idx val="11"/>
              <c:layout>
                <c:manualLayout>
                  <c:x val="0.28311401318737595"/>
                  <c:y val="-1.9713033922095473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562-4A3F-BB9A-933C9F18725B}"/>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c:v>
                </c:pt>
                <c:pt idx="1">
                  <c:v>Aug</c:v>
                </c:pt>
                <c:pt idx="2">
                  <c:v>Jul</c:v>
                </c:pt>
                <c:pt idx="3">
                  <c:v>Jun</c:v>
                </c:pt>
                <c:pt idx="4">
                  <c:v>May</c:v>
                </c:pt>
                <c:pt idx="5">
                  <c:v>Apr</c:v>
                </c:pt>
                <c:pt idx="6">
                  <c:v>Mar</c:v>
                </c:pt>
                <c:pt idx="7">
                  <c:v>Feb</c:v>
                </c:pt>
                <c:pt idx="8">
                  <c:v>Jan</c:v>
                </c:pt>
              </c:strCache>
            </c:strRef>
          </c:cat>
          <c:val>
            <c:numRef>
              <c:f>Sheet1!$B$2:$B$10</c:f>
              <c:numCache>
                <c:formatCode>General</c:formatCode>
                <c:ptCount val="9"/>
                <c:pt idx="0">
                  <c:v>86</c:v>
                </c:pt>
                <c:pt idx="1">
                  <c:v>69</c:v>
                </c:pt>
                <c:pt idx="2">
                  <c:v>75</c:v>
                </c:pt>
                <c:pt idx="3">
                  <c:v>85</c:v>
                </c:pt>
                <c:pt idx="4">
                  <c:v>47</c:v>
                </c:pt>
                <c:pt idx="5">
                  <c:v>43</c:v>
                </c:pt>
                <c:pt idx="6">
                  <c:v>46</c:v>
                </c:pt>
                <c:pt idx="7">
                  <c:v>53</c:v>
                </c:pt>
                <c:pt idx="8">
                  <c:v>65</c:v>
                </c:pt>
              </c:numCache>
            </c:numRef>
          </c:val>
          <c:extLst xmlns:c16r2="http://schemas.microsoft.com/office/drawing/2015/06/chart">
            <c:ext xmlns:c16="http://schemas.microsoft.com/office/drawing/2014/chart" uri="{C3380CC4-5D6E-409C-BE32-E72D297353CC}">
              <c16:uniqueId val="{00000000-E562-4A3F-BB9A-933C9F18725B}"/>
            </c:ext>
          </c:extLst>
        </c:ser>
        <c:dLbls>
          <c:showLegendKey val="0"/>
          <c:showVal val="1"/>
          <c:showCatName val="0"/>
          <c:showSerName val="0"/>
          <c:showPercent val="0"/>
          <c:showBubbleSize val="0"/>
        </c:dLbls>
        <c:gapWidth val="150"/>
        <c:overlap val="100"/>
        <c:axId val="42930560"/>
        <c:axId val="42933248"/>
      </c:barChart>
      <c:catAx>
        <c:axId val="42930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933248"/>
        <c:crosses val="autoZero"/>
        <c:auto val="1"/>
        <c:lblAlgn val="ctr"/>
        <c:lblOffset val="100"/>
        <c:noMultiLvlLbl val="0"/>
      </c:catAx>
      <c:valAx>
        <c:axId val="42933248"/>
        <c:scaling>
          <c:orientation val="minMax"/>
          <c:max val="100"/>
        </c:scaling>
        <c:delete val="1"/>
        <c:axPos val="b"/>
        <c:numFmt formatCode="General" sourceLinked="1"/>
        <c:majorTickMark val="none"/>
        <c:minorTickMark val="none"/>
        <c:tickLblPos val="nextTo"/>
        <c:crossAx val="429305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a:t>Total Operations</a:t>
            </a:r>
          </a:p>
        </c:rich>
      </c:tx>
      <c:layout>
        <c:manualLayout>
          <c:xMode val="edge"/>
          <c:yMode val="edge"/>
          <c:x val="0.25238959467634603"/>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Arr</c:v>
                </c:pt>
              </c:strCache>
            </c:strRef>
          </c:tx>
          <c:spPr>
            <a:solidFill>
              <a:schemeClr val="accent1"/>
            </a:solidFill>
            <a:ln>
              <a:noFill/>
            </a:ln>
            <a:effectLst/>
          </c:spPr>
          <c:invertIfNegative val="0"/>
          <c:dLbls>
            <c:dLbl>
              <c:idx val="0"/>
              <c:layout/>
              <c:tx>
                <c:rich>
                  <a:bodyPr/>
                  <a:lstStyle/>
                  <a:p>
                    <a:r>
                      <a:rPr lang="en-US"/>
                      <a:t>8,921</a:t>
                    </a:r>
                  </a:p>
                </c:rich>
              </c:tx>
              <c:showLegendKey val="0"/>
              <c:showVal val="1"/>
              <c:showCatName val="0"/>
              <c:showSerName val="0"/>
              <c:showPercent val="0"/>
              <c:showBubbleSize val="0"/>
            </c:dLbl>
            <c:dLbl>
              <c:idx val="1"/>
              <c:layout/>
              <c:tx>
                <c:rich>
                  <a:bodyPr/>
                  <a:lstStyle/>
                  <a:p>
                    <a:r>
                      <a:rPr lang="en-US"/>
                      <a:t>8,057</a:t>
                    </a:r>
                  </a:p>
                </c:rich>
              </c:tx>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August</c:v>
                </c:pt>
                <c:pt idx="1">
                  <c:v>September</c:v>
                </c:pt>
              </c:strCache>
            </c:strRef>
          </c:cat>
          <c:val>
            <c:numRef>
              <c:f>Sheet1!$B$2:$B$3</c:f>
              <c:numCache>
                <c:formatCode>#,##0</c:formatCode>
                <c:ptCount val="2"/>
                <c:pt idx="0">
                  <c:v>8921</c:v>
                </c:pt>
                <c:pt idx="1">
                  <c:v>8057</c:v>
                </c:pt>
              </c:numCache>
            </c:numRef>
          </c:val>
          <c:extLst xmlns:c16r2="http://schemas.microsoft.com/office/drawing/2015/06/chart">
            <c:ext xmlns:c16="http://schemas.microsoft.com/office/drawing/2014/chart" uri="{C3380CC4-5D6E-409C-BE32-E72D297353CC}">
              <c16:uniqueId val="{00000000-D872-493A-8EFD-FEBBB2E10B7D}"/>
            </c:ext>
          </c:extLst>
        </c:ser>
        <c:ser>
          <c:idx val="1"/>
          <c:order val="1"/>
          <c:tx>
            <c:strRef>
              <c:f>Sheet1!$C$1</c:f>
              <c:strCache>
                <c:ptCount val="1"/>
                <c:pt idx="0">
                  <c:v>Dep</c:v>
                </c:pt>
              </c:strCache>
            </c:strRef>
          </c:tx>
          <c:spPr>
            <a:solidFill>
              <a:srgbClr val="92D050"/>
            </a:solidFill>
            <a:ln>
              <a:solidFill>
                <a:srgbClr val="92D050"/>
              </a:solidFill>
            </a:ln>
            <a:effectLst/>
          </c:spPr>
          <c:invertIfNegative val="0"/>
          <c:dLbls>
            <c:dLbl>
              <c:idx val="0"/>
              <c:layout/>
              <c:tx>
                <c:rich>
                  <a:bodyPr/>
                  <a:lstStyle/>
                  <a:p>
                    <a:r>
                      <a:rPr lang="en-US"/>
                      <a:t>8,917</a:t>
                    </a:r>
                  </a:p>
                </c:rich>
              </c:tx>
              <c:showLegendKey val="0"/>
              <c:showVal val="1"/>
              <c:showCatName val="0"/>
              <c:showSerName val="0"/>
              <c:showPercent val="0"/>
              <c:showBubbleSize val="0"/>
            </c:dLbl>
            <c:dLbl>
              <c:idx val="1"/>
              <c:layout/>
              <c:tx>
                <c:rich>
                  <a:bodyPr/>
                  <a:lstStyle/>
                  <a:p>
                    <a:r>
                      <a:rPr lang="en-US"/>
                      <a:t>7,955</a:t>
                    </a:r>
                  </a:p>
                </c:rich>
              </c:tx>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August</c:v>
                </c:pt>
                <c:pt idx="1">
                  <c:v>September</c:v>
                </c:pt>
              </c:strCache>
            </c:strRef>
          </c:cat>
          <c:val>
            <c:numRef>
              <c:f>Sheet1!$C$2:$C$3</c:f>
              <c:numCache>
                <c:formatCode>#,##0</c:formatCode>
                <c:ptCount val="2"/>
                <c:pt idx="0">
                  <c:v>8917</c:v>
                </c:pt>
                <c:pt idx="1">
                  <c:v>7955</c:v>
                </c:pt>
              </c:numCache>
            </c:numRef>
          </c:val>
          <c:extLst xmlns:c16r2="http://schemas.microsoft.com/office/drawing/2015/06/chart">
            <c:ext xmlns:c16="http://schemas.microsoft.com/office/drawing/2014/chart" uri="{C3380CC4-5D6E-409C-BE32-E72D297353CC}">
              <c16:uniqueId val="{00000001-D872-493A-8EFD-FEBBB2E10B7D}"/>
            </c:ext>
          </c:extLst>
        </c:ser>
        <c:dLbls>
          <c:showLegendKey val="0"/>
          <c:showVal val="0"/>
          <c:showCatName val="0"/>
          <c:showSerName val="0"/>
          <c:showPercent val="0"/>
          <c:showBubbleSize val="0"/>
        </c:dLbls>
        <c:gapWidth val="219"/>
        <c:overlap val="-27"/>
        <c:axId val="43701760"/>
        <c:axId val="43703296"/>
      </c:barChart>
      <c:catAx>
        <c:axId val="4370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703296"/>
        <c:crosses val="autoZero"/>
        <c:auto val="1"/>
        <c:lblAlgn val="ctr"/>
        <c:lblOffset val="100"/>
        <c:noMultiLvlLbl val="0"/>
      </c:catAx>
      <c:valAx>
        <c:axId val="43703296"/>
        <c:scaling>
          <c:orientation val="minMax"/>
          <c:min val="0"/>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701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alpha val="0"/>
      </a:schemeClr>
    </a:solidFill>
    <a:ln w="9525" cap="flat" cmpd="sng" algn="ctr">
      <a:noFill/>
      <a:round/>
    </a:ln>
    <a:effectLst/>
  </c:spPr>
  <c:txPr>
    <a:bodyPr/>
    <a:lstStyle/>
    <a:p>
      <a:pPr>
        <a:defRPr>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42317787199677E-2"/>
          <c:y val="2.3738464143594953E-3"/>
          <c:w val="0.93827680193821927"/>
          <c:h val="0.80850372534078396"/>
        </c:manualLayout>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Sheet1!$A$2:$A$10</c:f>
              <c:strCache>
                <c:ptCount val="9"/>
                <c:pt idx="0">
                  <c:v>Jan</c:v>
                </c:pt>
                <c:pt idx="1">
                  <c:v>Feb</c:v>
                </c:pt>
                <c:pt idx="2">
                  <c:v>Mar</c:v>
                </c:pt>
                <c:pt idx="3">
                  <c:v>Apr</c:v>
                </c:pt>
                <c:pt idx="4">
                  <c:v>May</c:v>
                </c:pt>
                <c:pt idx="5">
                  <c:v>Jun</c:v>
                </c:pt>
                <c:pt idx="6">
                  <c:v>Jul</c:v>
                </c:pt>
                <c:pt idx="7">
                  <c:v>Aug</c:v>
                </c:pt>
                <c:pt idx="8">
                  <c:v>Sept</c:v>
                </c:pt>
              </c:strCache>
            </c:strRef>
          </c:cat>
          <c:val>
            <c:numRef>
              <c:f>Sheet1!$B$2:$B$10</c:f>
              <c:numCache>
                <c:formatCode>General</c:formatCode>
                <c:ptCount val="9"/>
                <c:pt idx="0">
                  <c:v>21</c:v>
                </c:pt>
                <c:pt idx="1">
                  <c:v>6</c:v>
                </c:pt>
                <c:pt idx="2">
                  <c:v>18</c:v>
                </c:pt>
                <c:pt idx="3">
                  <c:v>13</c:v>
                </c:pt>
                <c:pt idx="4">
                  <c:v>2</c:v>
                </c:pt>
                <c:pt idx="5">
                  <c:v>29</c:v>
                </c:pt>
                <c:pt idx="6">
                  <c:v>13</c:v>
                </c:pt>
                <c:pt idx="7">
                  <c:v>15</c:v>
                </c:pt>
                <c:pt idx="8">
                  <c:v>22</c:v>
                </c:pt>
              </c:numCache>
            </c:numRef>
          </c:val>
          <c:extLst xmlns:c16r2="http://schemas.microsoft.com/office/drawing/2015/06/chart">
            <c:ext xmlns:c16="http://schemas.microsoft.com/office/drawing/2014/chart" uri="{C3380CC4-5D6E-409C-BE32-E72D297353CC}">
              <c16:uniqueId val="{00000000-6BC2-4BFB-9D49-861AEE0F9172}"/>
            </c:ext>
          </c:extLst>
        </c:ser>
        <c:dLbls>
          <c:showLegendKey val="0"/>
          <c:showVal val="0"/>
          <c:showCatName val="0"/>
          <c:showSerName val="0"/>
          <c:showPercent val="0"/>
          <c:showBubbleSize val="0"/>
        </c:dLbls>
        <c:gapWidth val="150"/>
        <c:axId val="44039168"/>
        <c:axId val="43803392"/>
      </c:barChart>
      <c:catAx>
        <c:axId val="44039168"/>
        <c:scaling>
          <c:orientation val="minMax"/>
        </c:scaling>
        <c:delete val="0"/>
        <c:axPos val="b"/>
        <c:numFmt formatCode="General" sourceLinked="0"/>
        <c:majorTickMark val="out"/>
        <c:minorTickMark val="none"/>
        <c:tickLblPos val="nextTo"/>
        <c:crossAx val="43803392"/>
        <c:crosses val="autoZero"/>
        <c:auto val="1"/>
        <c:lblAlgn val="ctr"/>
        <c:lblOffset val="100"/>
        <c:noMultiLvlLbl val="0"/>
      </c:catAx>
      <c:valAx>
        <c:axId val="43803392"/>
        <c:scaling>
          <c:orientation val="minMax"/>
          <c:max val="100"/>
          <c:min val="0"/>
        </c:scaling>
        <c:delete val="1"/>
        <c:axPos val="l"/>
        <c:majorGridlines>
          <c:spPr>
            <a:ln>
              <a:noFill/>
            </a:ln>
          </c:spPr>
        </c:majorGridlines>
        <c:numFmt formatCode="General" sourceLinked="1"/>
        <c:majorTickMark val="out"/>
        <c:minorTickMark val="none"/>
        <c:tickLblPos val="nextTo"/>
        <c:crossAx val="44039168"/>
        <c:crosses val="autoZero"/>
        <c:crossBetween val="between"/>
        <c:majorUnit val="20"/>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RIGHT</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General</c:formatCode>
                <c:ptCount val="9"/>
                <c:pt idx="0">
                  <c:v>95</c:v>
                </c:pt>
                <c:pt idx="1">
                  <c:v>10</c:v>
                </c:pt>
                <c:pt idx="2">
                  <c:v>53</c:v>
                </c:pt>
                <c:pt idx="3">
                  <c:v>32</c:v>
                </c:pt>
                <c:pt idx="4">
                  <c:v>20</c:v>
                </c:pt>
                <c:pt idx="5">
                  <c:v>27</c:v>
                </c:pt>
                <c:pt idx="6">
                  <c:v>30</c:v>
                </c:pt>
                <c:pt idx="7">
                  <c:v>17</c:v>
                </c:pt>
                <c:pt idx="8">
                  <c:v>20</c:v>
                </c:pt>
              </c:numCache>
            </c:numRef>
          </c:val>
          <c:extLst xmlns:c16r2="http://schemas.microsoft.com/office/drawing/2015/06/chart">
            <c:ext xmlns:c16="http://schemas.microsoft.com/office/drawing/2014/chart" uri="{C3380CC4-5D6E-409C-BE32-E72D297353CC}">
              <c16:uniqueId val="{00000000-039C-420B-B796-045E9E3B4D57}"/>
            </c:ext>
          </c:extLst>
        </c:ser>
        <c:dLbls>
          <c:showLegendKey val="0"/>
          <c:showVal val="0"/>
          <c:showCatName val="0"/>
          <c:showSerName val="0"/>
          <c:showPercent val="0"/>
          <c:showBubbleSize val="0"/>
        </c:dLbls>
        <c:gapWidth val="150"/>
        <c:axId val="43741184"/>
        <c:axId val="43742720"/>
      </c:barChart>
      <c:catAx>
        <c:axId val="43741184"/>
        <c:scaling>
          <c:orientation val="minMax"/>
        </c:scaling>
        <c:delete val="0"/>
        <c:axPos val="b"/>
        <c:numFmt formatCode="General" sourceLinked="0"/>
        <c:majorTickMark val="out"/>
        <c:minorTickMark val="none"/>
        <c:tickLblPos val="nextTo"/>
        <c:crossAx val="43742720"/>
        <c:crosses val="autoZero"/>
        <c:auto val="1"/>
        <c:lblAlgn val="ctr"/>
        <c:lblOffset val="100"/>
        <c:noMultiLvlLbl val="0"/>
      </c:catAx>
      <c:valAx>
        <c:axId val="43742720"/>
        <c:scaling>
          <c:orientation val="minMax"/>
          <c:max val="100"/>
          <c:min val="0"/>
        </c:scaling>
        <c:delete val="1"/>
        <c:axPos val="l"/>
        <c:majorGridlines>
          <c:spPr>
            <a:ln>
              <a:noFill/>
            </a:ln>
          </c:spPr>
        </c:majorGridlines>
        <c:numFmt formatCode="General" sourceLinked="1"/>
        <c:majorTickMark val="out"/>
        <c:minorTickMark val="none"/>
        <c:tickLblPos val="nextTo"/>
        <c:crossAx val="43741184"/>
        <c:crosses val="autoZero"/>
        <c:crossBetween val="between"/>
      </c:valAx>
      <c:spPr>
        <a:noFill/>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Sheet1!$A$2:$A$10</c:f>
              <c:strCache>
                <c:ptCount val="9"/>
                <c:pt idx="0">
                  <c:v>September</c:v>
                </c:pt>
                <c:pt idx="1">
                  <c:v>August</c:v>
                </c:pt>
                <c:pt idx="2">
                  <c:v>July</c:v>
                </c:pt>
                <c:pt idx="3">
                  <c:v>June</c:v>
                </c:pt>
                <c:pt idx="4">
                  <c:v>May</c:v>
                </c:pt>
                <c:pt idx="5">
                  <c:v>April </c:v>
                </c:pt>
                <c:pt idx="6">
                  <c:v>March</c:v>
                </c:pt>
                <c:pt idx="7">
                  <c:v>February </c:v>
                </c:pt>
                <c:pt idx="8">
                  <c:v>January </c:v>
                </c:pt>
              </c:strCache>
            </c:strRef>
          </c:cat>
          <c:val>
            <c:numRef>
              <c:f>Sheet1!$B$2:$B$10</c:f>
              <c:numCache>
                <c:formatCode>General</c:formatCode>
                <c:ptCount val="9"/>
                <c:pt idx="0">
                  <c:v>42</c:v>
                </c:pt>
                <c:pt idx="1">
                  <c:v>32</c:v>
                </c:pt>
                <c:pt idx="2">
                  <c:v>43</c:v>
                </c:pt>
                <c:pt idx="3">
                  <c:v>56</c:v>
                </c:pt>
                <c:pt idx="4">
                  <c:v>22</c:v>
                </c:pt>
                <c:pt idx="5">
                  <c:v>45</c:v>
                </c:pt>
                <c:pt idx="6">
                  <c:v>71</c:v>
                </c:pt>
                <c:pt idx="7">
                  <c:v>16</c:v>
                </c:pt>
                <c:pt idx="8">
                  <c:v>116</c:v>
                </c:pt>
              </c:numCache>
            </c:numRef>
          </c:val>
        </c:ser>
        <c:dLbls>
          <c:showLegendKey val="0"/>
          <c:showVal val="0"/>
          <c:showCatName val="0"/>
          <c:showSerName val="0"/>
          <c:showPercent val="0"/>
          <c:showBubbleSize val="0"/>
        </c:dLbls>
        <c:gapWidth val="150"/>
        <c:axId val="43124224"/>
        <c:axId val="43125760"/>
      </c:barChart>
      <c:catAx>
        <c:axId val="43124224"/>
        <c:scaling>
          <c:orientation val="minMax"/>
        </c:scaling>
        <c:delete val="0"/>
        <c:axPos val="l"/>
        <c:majorTickMark val="out"/>
        <c:minorTickMark val="none"/>
        <c:tickLblPos val="nextTo"/>
        <c:crossAx val="43125760"/>
        <c:crosses val="autoZero"/>
        <c:auto val="1"/>
        <c:lblAlgn val="ctr"/>
        <c:lblOffset val="100"/>
        <c:noMultiLvlLbl val="0"/>
      </c:catAx>
      <c:valAx>
        <c:axId val="43125760"/>
        <c:scaling>
          <c:orientation val="minMax"/>
        </c:scaling>
        <c:delete val="1"/>
        <c:axPos val="b"/>
        <c:majorGridlines>
          <c:spPr>
            <a:ln>
              <a:noFill/>
            </a:ln>
          </c:spPr>
        </c:majorGridlines>
        <c:numFmt formatCode="General" sourceLinked="1"/>
        <c:majorTickMark val="out"/>
        <c:minorTickMark val="none"/>
        <c:tickLblPos val="nextTo"/>
        <c:crossAx val="43124224"/>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2016 Complaints</a:t>
            </a:r>
            <a:r>
              <a:rPr lang="en-US" sz="1600" b="1" baseline="0">
                <a:solidFill>
                  <a:sysClr val="windowText" lastClr="000000"/>
                </a:solidFill>
              </a:rPr>
              <a:t> </a:t>
            </a:r>
            <a:r>
              <a:rPr lang="en-US" sz="1600" b="1">
                <a:solidFill>
                  <a:sysClr val="windowText" lastClr="000000"/>
                </a:solidFill>
              </a:rPr>
              <a:t>by Month</a:t>
            </a:r>
          </a:p>
        </c:rich>
      </c:tx>
      <c:layout/>
      <c:overlay val="0"/>
      <c:spPr>
        <a:noFill/>
        <a:ln>
          <a:noFill/>
        </a:ln>
        <a:effectLst/>
      </c:spPr>
    </c:title>
    <c:autoTitleDeleted val="0"/>
    <c:plotArea>
      <c:layout/>
      <c:barChart>
        <c:barDir val="bar"/>
        <c:grouping val="stacked"/>
        <c:varyColors val="0"/>
        <c:ser>
          <c:idx val="0"/>
          <c:order val="0"/>
          <c:spPr>
            <a:solidFill>
              <a:srgbClr val="92D050"/>
            </a:solidFill>
            <a:ln>
              <a:solidFill>
                <a:srgbClr val="92D050"/>
              </a:solidFill>
            </a:ln>
            <a:effectLst/>
          </c:spPr>
          <c:invertIfNegative val="0"/>
          <c:dLbls>
            <c:dLbl>
              <c:idx val="0"/>
              <c:layout>
                <c:manualLayout>
                  <c:x val="0.18525450276162289"/>
                  <c:y val="6.154117516508299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F81-41AF-A09B-1526F9B9764D}"/>
                </c:ext>
              </c:extLst>
            </c:dLbl>
            <c:dLbl>
              <c:idx val="1"/>
              <c:layout>
                <c:manualLayout>
                  <c:x val="0.18540927064967944"/>
                  <c:y val="-1.6034625875689735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F81-41AF-A09B-1526F9B9764D}"/>
                </c:ext>
              </c:extLst>
            </c:dLbl>
            <c:dLbl>
              <c:idx val="2"/>
              <c:layout>
                <c:manualLayout>
                  <c:x val="0.31664712123750488"/>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CF81-41AF-A09B-1526F9B9764D}"/>
                </c:ext>
              </c:extLst>
            </c:dLbl>
            <c:dLbl>
              <c:idx val="3"/>
              <c:layout>
                <c:manualLayout>
                  <c:x val="0.24761665430119106"/>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F81-41AF-A09B-1526F9B9764D}"/>
                </c:ext>
              </c:extLst>
            </c:dLbl>
            <c:dLbl>
              <c:idx val="4"/>
              <c:layout>
                <c:manualLayout>
                  <c:x val="0.30284272976516236"/>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0.27089938225806881"/>
                  <c:y val="-4.7914892915932334E-3"/>
                </c:manualLayout>
              </c:layout>
              <c:showLegendKey val="0"/>
              <c:showVal val="1"/>
              <c:showCatName val="0"/>
              <c:showSerName val="0"/>
              <c:showPercent val="0"/>
              <c:showBubbleSize val="0"/>
            </c:dLbl>
            <c:dLbl>
              <c:idx val="6"/>
              <c:layout>
                <c:manualLayout>
                  <c:x val="0.3020962805181267"/>
                  <c:y val="0"/>
                </c:manualLayout>
              </c:layout>
              <c:showLegendKey val="0"/>
              <c:showVal val="1"/>
              <c:showCatName val="0"/>
              <c:showSerName val="0"/>
              <c:showPercent val="0"/>
              <c:showBubbleSize val="0"/>
            </c:dLbl>
            <c:dLbl>
              <c:idx val="7"/>
              <c:layout>
                <c:manualLayout>
                  <c:x val="0.40189125295508277"/>
                  <c:y val="6.1541175165082994E-3"/>
                </c:manualLayout>
              </c:layout>
              <c:showLegendKey val="0"/>
              <c:showVal val="1"/>
              <c:showCatName val="0"/>
              <c:showSerName val="0"/>
              <c:showPercent val="0"/>
              <c:showBubbleSize val="0"/>
            </c:dLbl>
            <c:dLbl>
              <c:idx val="8"/>
              <c:layout>
                <c:manualLayout>
                  <c:x val="0.2735562310030395"/>
                  <c:y val="0"/>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Summary!$J$8:$J$16</c:f>
              <c:strCache>
                <c:ptCount val="9"/>
                <c:pt idx="0">
                  <c:v>Sep</c:v>
                </c:pt>
                <c:pt idx="1">
                  <c:v>Aug</c:v>
                </c:pt>
                <c:pt idx="2">
                  <c:v>July</c:v>
                </c:pt>
                <c:pt idx="3">
                  <c:v>June</c:v>
                </c:pt>
                <c:pt idx="4">
                  <c:v>May</c:v>
                </c:pt>
                <c:pt idx="5">
                  <c:v>April</c:v>
                </c:pt>
                <c:pt idx="6">
                  <c:v>March</c:v>
                </c:pt>
                <c:pt idx="7">
                  <c:v>Feb</c:v>
                </c:pt>
                <c:pt idx="8">
                  <c:v>Jan</c:v>
                </c:pt>
              </c:strCache>
            </c:strRef>
          </c:cat>
          <c:val>
            <c:numRef>
              <c:f>Summary!$K$8:$K$16</c:f>
              <c:numCache>
                <c:formatCode>General</c:formatCode>
                <c:ptCount val="9"/>
                <c:pt idx="0">
                  <c:v>1805</c:v>
                </c:pt>
                <c:pt idx="1">
                  <c:v>1875</c:v>
                </c:pt>
                <c:pt idx="2" formatCode="#,##0">
                  <c:v>3834</c:v>
                </c:pt>
                <c:pt idx="3" formatCode="#,##0">
                  <c:v>2814</c:v>
                </c:pt>
                <c:pt idx="4" formatCode="#,##0">
                  <c:v>3674</c:v>
                </c:pt>
                <c:pt idx="5" formatCode="#,##0">
                  <c:v>2993</c:v>
                </c:pt>
                <c:pt idx="6" formatCode="#,##0">
                  <c:v>3531</c:v>
                </c:pt>
                <c:pt idx="7" formatCode="#,##0">
                  <c:v>4965</c:v>
                </c:pt>
                <c:pt idx="8" formatCode="#,##0">
                  <c:v>3185</c:v>
                </c:pt>
              </c:numCache>
            </c:numRef>
          </c:val>
          <c:extLst xmlns:c16r2="http://schemas.microsoft.com/office/drawing/2015/06/chart">
            <c:ext xmlns:c16="http://schemas.microsoft.com/office/drawing/2014/chart" uri="{C3380CC4-5D6E-409C-BE32-E72D297353CC}">
              <c16:uniqueId val="{0000000A-CF81-41AF-A09B-1526F9B9764D}"/>
            </c:ext>
          </c:extLst>
        </c:ser>
        <c:dLbls>
          <c:showLegendKey val="0"/>
          <c:showVal val="1"/>
          <c:showCatName val="0"/>
          <c:showSerName val="0"/>
          <c:showPercent val="0"/>
          <c:showBubbleSize val="0"/>
        </c:dLbls>
        <c:gapWidth val="150"/>
        <c:overlap val="100"/>
        <c:axId val="42468096"/>
        <c:axId val="42469632"/>
      </c:barChart>
      <c:catAx>
        <c:axId val="424680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2469632"/>
        <c:crosses val="autoZero"/>
        <c:auto val="1"/>
        <c:lblAlgn val="ctr"/>
        <c:lblOffset val="100"/>
        <c:noMultiLvlLbl val="0"/>
      </c:catAx>
      <c:valAx>
        <c:axId val="42469632"/>
        <c:scaling>
          <c:orientation val="minMax"/>
        </c:scaling>
        <c:delete val="1"/>
        <c:axPos val="b"/>
        <c:numFmt formatCode="General" sourceLinked="1"/>
        <c:majorTickMark val="none"/>
        <c:minorTickMark val="none"/>
        <c:tickLblPos val="nextTo"/>
        <c:crossAx val="424680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90" tIns="46394" rIns="92790" bIns="4639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790" tIns="46394" rIns="92790" bIns="46394" rtlCol="0"/>
          <a:lstStyle>
            <a:lvl1pPr algn="r">
              <a:defRPr sz="1200"/>
            </a:lvl1pPr>
          </a:lstStyle>
          <a:p>
            <a:fld id="{52330C9B-50DF-470B-B416-C11C3E2D13A9}" type="datetimeFigureOut">
              <a:rPr lang="en-US" smtClean="0"/>
              <a:t>10/19/2016</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790" tIns="46394" rIns="92790" bIns="4639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790" tIns="46394" rIns="92790" bIns="46394" rtlCol="0" anchor="b"/>
          <a:lstStyle>
            <a:lvl1pPr algn="r">
              <a:defRPr sz="1200"/>
            </a:lvl1pPr>
          </a:lstStyle>
          <a:p>
            <a:fld id="{8332EFF6-B283-4E32-B3D7-FB88B2A52C93}" type="slidenum">
              <a:rPr lang="en-US" smtClean="0"/>
              <a:t>‹#›</a:t>
            </a:fld>
            <a:endParaRPr lang="en-US"/>
          </a:p>
        </p:txBody>
      </p:sp>
    </p:spTree>
    <p:extLst>
      <p:ext uri="{BB962C8B-B14F-4D97-AF65-F5344CB8AC3E}">
        <p14:creationId xmlns:p14="http://schemas.microsoft.com/office/powerpoint/2010/main" val="39667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90" tIns="46394" rIns="92790" bIns="4639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90" tIns="46394" rIns="92790" bIns="46394" rtlCol="0"/>
          <a:lstStyle>
            <a:lvl1pPr algn="r" fontAlgn="auto">
              <a:spcBef>
                <a:spcPts val="0"/>
              </a:spcBef>
              <a:spcAft>
                <a:spcPts val="0"/>
              </a:spcAft>
              <a:defRPr sz="1200" smtClean="0">
                <a:latin typeface="+mn-lt"/>
                <a:cs typeface="+mn-cs"/>
              </a:defRPr>
            </a:lvl1pPr>
          </a:lstStyle>
          <a:p>
            <a:pPr>
              <a:defRPr/>
            </a:pPr>
            <a:fld id="{19B2D4D3-CE04-4E5D-9886-1AF986A24A0B}" type="datetimeFigureOut">
              <a:rPr lang="en-US"/>
              <a:pPr>
                <a:defRPr/>
              </a:pPr>
              <a:t>10/19/2016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790" tIns="46394" rIns="92790" bIns="46394"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90" tIns="46394" rIns="92790" bIns="4639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790" tIns="46394" rIns="92790" bIns="4639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90" tIns="46394" rIns="92790" bIns="46394" rtlCol="0" anchor="b"/>
          <a:lstStyle>
            <a:lvl1pPr algn="r" fontAlgn="auto">
              <a:spcBef>
                <a:spcPts val="0"/>
              </a:spcBef>
              <a:spcAft>
                <a:spcPts val="0"/>
              </a:spcAft>
              <a:defRPr sz="1200" smtClean="0">
                <a:latin typeface="+mn-lt"/>
                <a:cs typeface="+mn-cs"/>
              </a:defRPr>
            </a:lvl1pPr>
          </a:lstStyle>
          <a:p>
            <a:pPr>
              <a:defRPr/>
            </a:pPr>
            <a:fld id="{0C869DBB-A696-4227-B848-9CD0B8AD0CEE}" type="slidenum">
              <a:rPr lang="en-US"/>
              <a:pPr>
                <a:defRPr/>
              </a:pPr>
              <a:t>‹#›</a:t>
            </a:fld>
            <a:endParaRPr lang="en-US"/>
          </a:p>
        </p:txBody>
      </p:sp>
    </p:spTree>
    <p:extLst>
      <p:ext uri="{BB962C8B-B14F-4D97-AF65-F5344CB8AC3E}">
        <p14:creationId xmlns:p14="http://schemas.microsoft.com/office/powerpoint/2010/main" val="4261605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a:t>
            </a:fld>
            <a:endParaRPr lang="en-US"/>
          </a:p>
        </p:txBody>
      </p:sp>
    </p:spTree>
    <p:extLst>
      <p:ext uri="{BB962C8B-B14F-4D97-AF65-F5344CB8AC3E}">
        <p14:creationId xmlns:p14="http://schemas.microsoft.com/office/powerpoint/2010/main" val="398994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10</a:t>
            </a:fld>
            <a:endParaRPr lang="en-US"/>
          </a:p>
        </p:txBody>
      </p:sp>
    </p:spTree>
    <p:extLst>
      <p:ext uri="{BB962C8B-B14F-4D97-AF65-F5344CB8AC3E}">
        <p14:creationId xmlns:p14="http://schemas.microsoft.com/office/powerpoint/2010/main" val="130214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11</a:t>
            </a:fld>
            <a:endParaRPr lang="en-US"/>
          </a:p>
        </p:txBody>
      </p:sp>
    </p:spTree>
    <p:extLst>
      <p:ext uri="{BB962C8B-B14F-4D97-AF65-F5344CB8AC3E}">
        <p14:creationId xmlns:p14="http://schemas.microsoft.com/office/powerpoint/2010/main" val="130214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12</a:t>
            </a:fld>
            <a:endParaRPr lang="en-US"/>
          </a:p>
        </p:txBody>
      </p:sp>
    </p:spTree>
    <p:extLst>
      <p:ext uri="{BB962C8B-B14F-4D97-AF65-F5344CB8AC3E}">
        <p14:creationId xmlns:p14="http://schemas.microsoft.com/office/powerpoint/2010/main" val="235106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13</a:t>
            </a:fld>
            <a:endParaRPr lang="en-US"/>
          </a:p>
        </p:txBody>
      </p:sp>
    </p:spTree>
    <p:extLst>
      <p:ext uri="{BB962C8B-B14F-4D97-AF65-F5344CB8AC3E}">
        <p14:creationId xmlns:p14="http://schemas.microsoft.com/office/powerpoint/2010/main" val="48320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meeting?</a:t>
            </a:r>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a:t>
            </a:fld>
            <a:endParaRPr lang="en-US"/>
          </a:p>
        </p:txBody>
      </p:sp>
    </p:spTree>
    <p:extLst>
      <p:ext uri="{BB962C8B-B14F-4D97-AF65-F5344CB8AC3E}">
        <p14:creationId xmlns:p14="http://schemas.microsoft.com/office/powerpoint/2010/main" val="71550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3</a:t>
            </a:fld>
            <a:endParaRPr lang="en-US"/>
          </a:p>
        </p:txBody>
      </p:sp>
    </p:spTree>
    <p:extLst>
      <p:ext uri="{BB962C8B-B14F-4D97-AF65-F5344CB8AC3E}">
        <p14:creationId xmlns:p14="http://schemas.microsoft.com/office/powerpoint/2010/main" val="411180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4</a:t>
            </a:fld>
            <a:endParaRPr lang="en-US"/>
          </a:p>
        </p:txBody>
      </p:sp>
    </p:spTree>
    <p:extLst>
      <p:ext uri="{BB962C8B-B14F-4D97-AF65-F5344CB8AC3E}">
        <p14:creationId xmlns:p14="http://schemas.microsoft.com/office/powerpoint/2010/main" val="264444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5</a:t>
            </a:fld>
            <a:endParaRPr lang="en-US"/>
          </a:p>
        </p:txBody>
      </p:sp>
    </p:spTree>
    <p:extLst>
      <p:ext uri="{BB962C8B-B14F-4D97-AF65-F5344CB8AC3E}">
        <p14:creationId xmlns:p14="http://schemas.microsoft.com/office/powerpoint/2010/main" val="264444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6</a:t>
            </a:fld>
            <a:endParaRPr lang="en-US"/>
          </a:p>
        </p:txBody>
      </p:sp>
    </p:spTree>
    <p:extLst>
      <p:ext uri="{BB962C8B-B14F-4D97-AF65-F5344CB8AC3E}">
        <p14:creationId xmlns:p14="http://schemas.microsoft.com/office/powerpoint/2010/main" val="247967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7</a:t>
            </a:fld>
            <a:endParaRPr lang="en-US" dirty="0"/>
          </a:p>
        </p:txBody>
      </p:sp>
    </p:spTree>
    <p:extLst>
      <p:ext uri="{BB962C8B-B14F-4D97-AF65-F5344CB8AC3E}">
        <p14:creationId xmlns:p14="http://schemas.microsoft.com/office/powerpoint/2010/main" val="795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8</a:t>
            </a:fld>
            <a:endParaRPr lang="en-US"/>
          </a:p>
        </p:txBody>
      </p:sp>
    </p:spTree>
    <p:extLst>
      <p:ext uri="{BB962C8B-B14F-4D97-AF65-F5344CB8AC3E}">
        <p14:creationId xmlns:p14="http://schemas.microsoft.com/office/powerpoint/2010/main" val="243398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9</a:t>
            </a:fld>
            <a:endParaRPr lang="en-US" dirty="0"/>
          </a:p>
        </p:txBody>
      </p:sp>
    </p:spTree>
    <p:extLst>
      <p:ext uri="{BB962C8B-B14F-4D97-AF65-F5344CB8AC3E}">
        <p14:creationId xmlns:p14="http://schemas.microsoft.com/office/powerpoint/2010/main" val="7956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smtClean="0"/>
              <a:t>10/19/2016</a:t>
            </a:fld>
            <a:endParaRPr lang="en-US" dirty="0"/>
          </a:p>
        </p:txBody>
      </p:sp>
      <p:sp>
        <p:nvSpPr>
          <p:cNvPr id="6" name="Slide Number Placeholder 5"/>
          <p:cNvSpPr>
            <a:spLocks noGrp="1"/>
          </p:cNvSpPr>
          <p:nvPr>
            <p:ph type="sldNum" sz="quarter" idx="12"/>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548391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332A00FF-7F1A-4ACB-8C38-B80808C988FB}" type="datetime1">
              <a:rPr lang="en-US" smtClean="0"/>
              <a:t>10/19/2016</a:t>
            </a:fld>
            <a:endParaRPr lang="en-US" dirty="0"/>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4535913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pPr>
              <a:defRPr/>
            </a:pPr>
            <a:fld id="{A6ACF282-6309-4819-82E5-51D92287B6CA}" type="datetime1">
              <a:rPr lang="en-US" smtClean="0"/>
              <a:t>10/19/2016</a:t>
            </a:fld>
            <a:endParaRPr lang="en-US" dirty="0"/>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pPr>
                <a:defRPr/>
              </a:pPr>
              <a:t>‹#›</a:t>
            </a:fld>
            <a:endParaRPr lang="en-US" dirty="0"/>
          </a:p>
        </p:txBody>
      </p:sp>
    </p:spTree>
    <p:extLst>
      <p:ext uri="{BB962C8B-B14F-4D97-AF65-F5344CB8AC3E}">
        <p14:creationId xmlns:p14="http://schemas.microsoft.com/office/powerpoint/2010/main" val="4938291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t>10/19/2016</a:t>
            </a:fld>
            <a:endParaRPr lang="en-US"/>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pPr>
                <a:defRPr/>
              </a:pPr>
              <a:t>‹#›</a:t>
            </a:fld>
            <a:endParaRPr lang="en-US"/>
          </a:p>
        </p:txBody>
      </p:sp>
    </p:spTree>
    <p:extLst>
      <p:ext uri="{BB962C8B-B14F-4D97-AF65-F5344CB8AC3E}">
        <p14:creationId xmlns:p14="http://schemas.microsoft.com/office/powerpoint/2010/main" val="30211942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t>10/19/2016</a:t>
            </a:fld>
            <a:endParaRPr lang="en-US"/>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pPr>
                <a:defRPr/>
              </a:pPr>
              <a:t>‹#›</a:t>
            </a:fld>
            <a:endParaRPr lang="en-US"/>
          </a:p>
        </p:txBody>
      </p:sp>
    </p:spTree>
    <p:extLst>
      <p:ext uri="{BB962C8B-B14F-4D97-AF65-F5344CB8AC3E}">
        <p14:creationId xmlns:p14="http://schemas.microsoft.com/office/powerpoint/2010/main" val="26611281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smtClean="0"/>
              <a:t>10/19/2016</a:t>
            </a:fld>
            <a:endParaRPr lang="en-US" dirty="0"/>
          </a:p>
        </p:txBody>
      </p:sp>
      <p:sp>
        <p:nvSpPr>
          <p:cNvPr id="6" name="Slide Number Placeholder 5"/>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8405059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230117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a:solidFill>
                  <a:prstClr val="white">
                    <a:lumMod val="50000"/>
                  </a:prstClr>
                </a:solidFill>
              </a:rPr>
              <a:pPr>
                <a:defRPr/>
              </a:pPr>
              <a:t>10/19/2016</a:t>
            </a:fld>
            <a:endParaRPr lang="en-US" dirty="0">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5486590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6485D84D-6CDE-4604-A408-0B80D5374669}" type="datetime1">
              <a:rPr lang="en-US">
                <a:solidFill>
                  <a:prstClr val="white">
                    <a:lumMod val="50000"/>
                  </a:prstClr>
                </a:solidFill>
              </a:rPr>
              <a:pPr>
                <a:defRPr/>
              </a:pPr>
              <a:t>10/19/2016</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4238314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dirty="0"/>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EEEBA01C-3340-4BBD-BB27-32A971F14128}" type="datetime1">
              <a:rPr lang="en-US">
                <a:solidFill>
                  <a:prstClr val="white">
                    <a:lumMod val="50000"/>
                  </a:prstClr>
                </a:solidFill>
              </a:rPr>
              <a:pPr>
                <a:defRPr/>
              </a:pPr>
              <a:t>10/19/2016</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3488276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432743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smtClean="0"/>
              <a:t>10/19/2016</a:t>
            </a:fld>
            <a:endParaRPr lang="en-US" dirty="0"/>
          </a:p>
        </p:txBody>
      </p:sp>
      <p:sp>
        <p:nvSpPr>
          <p:cNvPr id="7" name="Slide Number Placeholder 6"/>
          <p:cNvSpPr>
            <a:spLocks noGrp="1"/>
          </p:cNvSpPr>
          <p:nvPr>
            <p:ph type="sldNum" sz="quarter" idx="13"/>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8308128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9750742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3"/>
            <a:ext cx="2133600" cy="274637"/>
          </a:xfrm>
        </p:spPr>
        <p:txBody>
          <a:bodyPr/>
          <a:lstStyle/>
          <a:p>
            <a:pPr>
              <a:defRPr/>
            </a:pPr>
            <a:fld id="{3F2474C8-4D50-4599-B317-634CA3929BDF}" type="datetime1">
              <a:rPr lang="en-US">
                <a:solidFill>
                  <a:prstClr val="white">
                    <a:lumMod val="50000"/>
                  </a:prstClr>
                </a:solidFill>
              </a:rPr>
              <a:pPr>
                <a:defRPr/>
              </a:pPr>
              <a:t>10/19/2016</a:t>
            </a:fld>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0420015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85758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dirty="0"/>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dirty="0"/>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dirty="0"/>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dirty="0"/>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dirty="0"/>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dirty="0"/>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dirty="0"/>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dirty="0"/>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26485488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332A00FF-7F1A-4ACB-8C38-B80808C988FB}" type="datetime1">
              <a:rPr lang="en-US" smtClean="0">
                <a:solidFill>
                  <a:prstClr val="white">
                    <a:lumMod val="50000"/>
                  </a:prstClr>
                </a:solidFill>
              </a:rPr>
              <a:pPr>
                <a:defRPr/>
              </a:pPr>
              <a:t>10/19/2016</a:t>
            </a:fld>
            <a:endParaRPr lang="en-US" dirty="0">
              <a:solidFill>
                <a:prstClr val="white">
                  <a:lumMod val="50000"/>
                </a:prstClr>
              </a:solidFill>
            </a:endParaRPr>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8028649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pPr>
              <a:defRPr/>
            </a:pPr>
            <a:fld id="{A6ACF282-6309-4819-82E5-51D92287B6CA}" type="datetime1">
              <a:rPr lang="en-US" smtClean="0">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2056584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solidFill>
                  <a:prstClr val="white">
                    <a:lumMod val="50000"/>
                  </a:prstClr>
                </a:solidFill>
              </a:rPr>
              <a:pPr>
                <a:defRPr/>
              </a:pPr>
              <a:t>10/19/2016</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227433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solidFill>
                  <a:prstClr val="white">
                    <a:lumMod val="50000"/>
                  </a:prstClr>
                </a:solidFill>
              </a:rPr>
              <a:pPr>
                <a:defRPr/>
              </a:pPr>
              <a:t>10/19/2016</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940088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989225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409055BB-DF19-4423-A496-55352A8B828A}"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88549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6485D84D-6CDE-4604-A408-0B80D5374669}" type="datetime1">
              <a:rPr lang="en-US" smtClean="0"/>
              <a:t>10/19/2016</a:t>
            </a:fld>
            <a:endParaRPr lang="en-US" dirty="0"/>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42718921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16BE464-C2C9-4715-8A1F-FC003C2CBE97}" type="datetime1">
              <a:rPr lang="en-US">
                <a:solidFill>
                  <a:prstClr val="white">
                    <a:lumMod val="50000"/>
                  </a:prstClr>
                </a:solidFill>
              </a:rPr>
              <a:pPr>
                <a:defRPr/>
              </a:pPr>
              <a:t>10/19/2016</a:t>
            </a:fld>
            <a:endParaRPr lang="en-US" dirty="0">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991327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B0A15BA3-D127-4F08-A2BB-65122CD8F3D5}" type="datetime1">
              <a:rPr lang="en-US">
                <a:solidFill>
                  <a:prstClr val="white">
                    <a:lumMod val="50000"/>
                  </a:prstClr>
                </a:solidFill>
              </a:rPr>
              <a:pPr>
                <a:defRPr/>
              </a:pPr>
              <a:t>10/19/2016</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7092123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dirty="0"/>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85F23A6F-60CC-487E-83F2-B2A8B1A4D075}" type="datetime1">
              <a:rPr lang="en-US">
                <a:solidFill>
                  <a:prstClr val="white">
                    <a:lumMod val="50000"/>
                  </a:prstClr>
                </a:solidFill>
              </a:rPr>
              <a:pPr>
                <a:defRPr/>
              </a:pPr>
              <a:t>10/19/2016</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11077906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8701786-EBE3-4738-A289-6B279F656E57}"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1339665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091666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3"/>
            <a:ext cx="2133600" cy="274637"/>
          </a:xfrm>
        </p:spPr>
        <p:txBody>
          <a:bodyPr/>
          <a:lstStyle/>
          <a:p>
            <a:pPr>
              <a:defRPr/>
            </a:pPr>
            <a:fld id="{FBEE8A5F-4CCA-4D4F-896D-E8F4F8F5F585}" type="datetime1">
              <a:rPr lang="en-US">
                <a:solidFill>
                  <a:prstClr val="white">
                    <a:lumMod val="50000"/>
                  </a:prstClr>
                </a:solidFill>
              </a:rPr>
              <a:pPr>
                <a:defRPr/>
              </a:pPr>
              <a:t>10/19/2016</a:t>
            </a:fld>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1254786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6999015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dirty="0"/>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dirty="0"/>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dirty="0"/>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dirty="0"/>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dirty="0"/>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dirty="0"/>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dirty="0"/>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dirty="0"/>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14506798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1A59D085-1B36-47A7-BEDB-E071B525CBE8}" type="datetime1">
              <a:rPr lang="en-US" smtClean="0">
                <a:solidFill>
                  <a:prstClr val="white">
                    <a:lumMod val="50000"/>
                  </a:prstClr>
                </a:solidFill>
              </a:rPr>
              <a:pPr>
                <a:defRPr/>
              </a:pPr>
              <a:t>10/19/2016</a:t>
            </a:fld>
            <a:endParaRPr lang="en-US" dirty="0">
              <a:solidFill>
                <a:prstClr val="white">
                  <a:lumMod val="50000"/>
                </a:prstClr>
              </a:solidFill>
            </a:endParaRPr>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6751918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pPr>
              <a:defRPr/>
            </a:pPr>
            <a:fld id="{841270AF-E9CB-4F45-AEF7-04C794C62399}" type="datetime1">
              <a:rPr lang="en-US" smtClean="0">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79247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dirty="0"/>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EEEBA01C-3340-4BBD-BB27-32A971F14128}" type="datetime1">
              <a:rPr lang="en-US" smtClean="0"/>
              <a:t>10/19/2016</a:t>
            </a:fld>
            <a:endParaRPr lang="en-US" dirty="0"/>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98317581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9996164-6A9E-4870-AF5B-FE1628E87824}" type="datetime1">
              <a:rPr lang="en-US" smtClean="0">
                <a:solidFill>
                  <a:prstClr val="white">
                    <a:lumMod val="50000"/>
                  </a:prstClr>
                </a:solidFill>
              </a:rPr>
              <a:pPr>
                <a:defRPr/>
              </a:pPr>
              <a:t>10/19/2016</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2884768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88889-DBAC-40B7-864E-CC6DAA03DBB1}" type="datetime1">
              <a:rPr lang="en-US" smtClean="0">
                <a:solidFill>
                  <a:prstClr val="white">
                    <a:lumMod val="50000"/>
                  </a:prstClr>
                </a:solidFill>
              </a:rPr>
              <a:pPr>
                <a:defRPr/>
              </a:pPr>
              <a:t>10/19/2016</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182754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968678-D099-4ABE-9F30-563B8FFD2FDF}"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76426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smtClean="0"/>
              <a:t>10/19/2016</a:t>
            </a:fld>
            <a:endParaRPr lang="en-US" dirty="0"/>
          </a:p>
        </p:txBody>
      </p:sp>
      <p:sp>
        <p:nvSpPr>
          <p:cNvPr id="6" name="Slide Number Placeholder 5"/>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23020142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269599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3"/>
            <a:ext cx="2133600" cy="274637"/>
          </a:xfrm>
        </p:spPr>
        <p:txBody>
          <a:bodyPr/>
          <a:lstStyle/>
          <a:p>
            <a:pPr>
              <a:defRPr/>
            </a:pPr>
            <a:fld id="{3F2474C8-4D50-4599-B317-634CA3929BDF}" type="datetime1">
              <a:rPr lang="en-US" smtClean="0"/>
              <a:t>10/19/2016</a:t>
            </a:fld>
            <a:endParaRPr lang="en-US" dirty="0"/>
          </a:p>
        </p:txBody>
      </p:sp>
      <p:sp>
        <p:nvSpPr>
          <p:cNvPr id="4" name="Slide Number Placeholder 3"/>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3900043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842089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dirty="0"/>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dirty="0"/>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dirty="0"/>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dirty="0"/>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dirty="0"/>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dirty="0"/>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dirty="0"/>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dirty="0"/>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27977812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365D2F98-2B52-467D-8FA6-CE4B51B2A692}" type="datetime1">
              <a:rPr lang="en-US" smtClean="0"/>
              <a:t>10/19/2016</a:t>
            </a:fld>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383759429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6" r:id="rId3"/>
    <p:sldLayoutId id="2147483677" r:id="rId4"/>
    <p:sldLayoutId id="2147483667" r:id="rId5"/>
    <p:sldLayoutId id="2147483674" r:id="rId6"/>
    <p:sldLayoutId id="2147483675" r:id="rId7"/>
    <p:sldLayoutId id="2147483676" r:id="rId8"/>
    <p:sldLayoutId id="2147483671" r:id="rId9"/>
    <p:sldLayoutId id="2147483673" r:id="rId10"/>
    <p:sldLayoutId id="2147483662" r:id="rId11"/>
    <p:sldLayoutId id="2147483664" r:id="rId12"/>
    <p:sldLayoutId id="2147483668" r:id="rId13"/>
    <p:sldLayoutId id="2147483669" r:id="rId14"/>
  </p:sldLayoutIdLst>
  <p:timing>
    <p:tnLst>
      <p:par>
        <p:cTn id="1" dur="indefinite" restart="never" nodeType="tmRoot"/>
      </p:par>
    </p:tnLst>
  </p:timing>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365D2F98-2B52-467D-8FA6-CE4B51B2A692}"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2953120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iming>
    <p:tnLst>
      <p:par>
        <p:cTn id="1" dur="indefinite" restart="never" nodeType="tmRoot"/>
      </p:par>
    </p:tnLst>
  </p:timing>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D26AAAD8-932D-430B-B129-D44D9F11A5C7}" type="datetime1">
              <a:rPr lang="en-US">
                <a:solidFill>
                  <a:prstClr val="white">
                    <a:lumMod val="50000"/>
                  </a:prstClr>
                </a:solidFill>
              </a:rPr>
              <a:pPr>
                <a:defRPr/>
              </a:pPr>
              <a:t>10/19/2016</a:t>
            </a:fld>
            <a:endParaRPr lang="en-US" dirty="0">
              <a:solidFill>
                <a:prstClr val="white">
                  <a:lumMod val="50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2871774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iming>
    <p:tnLst>
      <p:par>
        <p:cTn id="1" dur="indefinite" restart="never" nodeType="tmRoot"/>
      </p:par>
    </p:tnLst>
  </p:timing>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b"/>
          <a:lstStyle/>
          <a:p>
            <a:r>
              <a:rPr lang="en-US" dirty="0" smtClean="0">
                <a:latin typeface="Trebuchet MS" panose="020B0603020202020204" pitchFamily="34" charset="0"/>
              </a:rPr>
              <a:t>Airport Noise Advisory Committee</a:t>
            </a:r>
            <a:endParaRPr lang="en-US" dirty="0">
              <a:latin typeface="Trebuchet MS" panose="020B0603020202020204" pitchFamily="34" charset="0"/>
            </a:endParaRPr>
          </a:p>
        </p:txBody>
      </p:sp>
      <p:sp>
        <p:nvSpPr>
          <p:cNvPr id="6" name="Subtitle 5"/>
          <p:cNvSpPr>
            <a:spLocks noGrp="1"/>
          </p:cNvSpPr>
          <p:nvPr>
            <p:ph type="subTitle" idx="1"/>
          </p:nvPr>
        </p:nvSpPr>
        <p:spPr>
          <a:xfrm>
            <a:off x="4419600" y="2647950"/>
            <a:ext cx="3200400" cy="1173481"/>
          </a:xfrm>
        </p:spPr>
        <p:txBody>
          <a:bodyPr anchor="t"/>
          <a:lstStyle/>
          <a:p>
            <a:r>
              <a:rPr lang="en-US" dirty="0" smtClean="0">
                <a:latin typeface="Calibri" panose="020F0502020204030204" pitchFamily="34" charset="0"/>
              </a:rPr>
              <a:t>October 19, 2016</a:t>
            </a:r>
            <a:endParaRPr lang="en-US" dirty="0">
              <a:latin typeface="Calibri" panose="020F0502020204030204" pitchFamily="34" charset="0"/>
            </a:endParaRPr>
          </a:p>
        </p:txBody>
      </p:sp>
    </p:spTree>
    <p:extLst>
      <p:ext uri="{BB962C8B-B14F-4D97-AF65-F5344CB8AC3E}">
        <p14:creationId xmlns:p14="http://schemas.microsoft.com/office/powerpoint/2010/main" val="2235859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Turn Statistics - Left</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10</a:t>
            </a:fld>
            <a:endParaRPr lang="en-US" dirty="0"/>
          </a:p>
        </p:txBody>
      </p:sp>
      <p:sp>
        <p:nvSpPr>
          <p:cNvPr id="9" name="Text Box 2"/>
          <p:cNvSpPr txBox="1">
            <a:spLocks noChangeArrowheads="1"/>
          </p:cNvSpPr>
          <p:nvPr/>
        </p:nvSpPr>
        <p:spPr bwMode="auto">
          <a:xfrm>
            <a:off x="7948613" y="6538913"/>
            <a:ext cx="2374900" cy="39528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500"/>
              </a:spcBef>
              <a:spcAft>
                <a:spcPts val="500"/>
              </a:spcAft>
            </a:pPr>
            <a:r>
              <a:rPr lang="en-US" sz="1050">
                <a:effectLst/>
                <a:latin typeface="Calibri"/>
                <a:ea typeface="Times New Roman"/>
                <a:cs typeface="Times New Roman"/>
              </a:rPr>
              <a:t>*As of June 30, 2015</a:t>
            </a:r>
          </a:p>
        </p:txBody>
      </p:sp>
      <p:sp>
        <p:nvSpPr>
          <p:cNvPr id="8" name="Text Box 10"/>
          <p:cNvSpPr txBox="1">
            <a:spLocks noChangeArrowheads="1"/>
          </p:cNvSpPr>
          <p:nvPr/>
        </p:nvSpPr>
        <p:spPr bwMode="auto">
          <a:xfrm>
            <a:off x="4724400" y="1123153"/>
            <a:ext cx="3962400" cy="1985159"/>
          </a:xfrm>
          <a:prstGeom prst="rect">
            <a:avLst/>
          </a:prstGeom>
          <a:noFill/>
          <a:ln w="9525">
            <a:noFill/>
            <a:miter lim="800000"/>
            <a:headEnd/>
            <a:tailEnd/>
          </a:ln>
        </p:spPr>
        <p:txBody>
          <a:bodyPr wrap="square" lIns="45720" tIns="22860" rIns="45720" bIns="22860">
            <a:spAutoFit/>
          </a:bodyPr>
          <a:lstStyle/>
          <a:p>
            <a:r>
              <a:rPr lang="en-US" sz="2000" b="1" dirty="0" smtClean="0"/>
              <a:t>August &amp; September 2016 </a:t>
            </a:r>
          </a:p>
          <a:p>
            <a:r>
              <a:rPr lang="en-US" sz="2000" b="1" dirty="0" smtClean="0"/>
              <a:t>Early Turns to the LEFT</a:t>
            </a:r>
            <a:endParaRPr lang="en-US" sz="2000" dirty="0"/>
          </a:p>
          <a:p>
            <a:pPr marL="285750" lvl="0" indent="-285750">
              <a:buFont typeface="Arial" panose="020B0604020202020204" pitchFamily="34" charset="0"/>
              <a:buChar char="•"/>
            </a:pPr>
            <a:r>
              <a:rPr lang="en-US" dirty="0" smtClean="0"/>
              <a:t>Increase over this time last year. </a:t>
            </a:r>
          </a:p>
          <a:p>
            <a:pPr marL="285750" lvl="0" indent="-285750">
              <a:buFont typeface="Arial" panose="020B0604020202020204" pitchFamily="34" charset="0"/>
              <a:buChar char="•"/>
            </a:pPr>
            <a:r>
              <a:rPr lang="en-US" dirty="0" smtClean="0"/>
              <a:t>Overall, less than one early turn per day. </a:t>
            </a:r>
          </a:p>
          <a:p>
            <a:pPr marL="285750" lvl="0" indent="-285750">
              <a:buFont typeface="Arial" panose="020B0604020202020204" pitchFamily="34" charset="0"/>
              <a:buChar char="•"/>
            </a:pPr>
            <a:r>
              <a:rPr lang="en-US" dirty="0" smtClean="0"/>
              <a:t>Less than the previous 2 months.</a:t>
            </a:r>
          </a:p>
          <a:p>
            <a:pPr marL="285750" lvl="0" indent="-285750">
              <a:buFont typeface="Arial" panose="020B0604020202020204" pitchFamily="34" charset="0"/>
              <a:buChar char="•"/>
            </a:pPr>
            <a:endParaRPr lang="en-US" sz="1400" dirty="0"/>
          </a:p>
        </p:txBody>
      </p:sp>
      <p:grpSp>
        <p:nvGrpSpPr>
          <p:cNvPr id="21" name="Group 20"/>
          <p:cNvGrpSpPr/>
          <p:nvPr/>
        </p:nvGrpSpPr>
        <p:grpSpPr>
          <a:xfrm>
            <a:off x="350520" y="0"/>
            <a:ext cx="4099560" cy="2834640"/>
            <a:chOff x="0" y="412745"/>
            <a:chExt cx="3962400" cy="3533775"/>
          </a:xfrm>
        </p:grpSpPr>
        <p:graphicFrame>
          <p:nvGraphicFramePr>
            <p:cNvPr id="22" name="Chart 21"/>
            <p:cNvGraphicFramePr/>
            <p:nvPr>
              <p:extLst>
                <p:ext uri="{D42A27DB-BD31-4B8C-83A1-F6EECF244321}">
                  <p14:modId xmlns:p14="http://schemas.microsoft.com/office/powerpoint/2010/main" val="2798527713"/>
                </p:ext>
              </p:extLst>
            </p:nvPr>
          </p:nvGraphicFramePr>
          <p:xfrm>
            <a:off x="0" y="412745"/>
            <a:ext cx="3962400" cy="353377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3"/>
            <p:cNvSpPr txBox="1">
              <a:spLocks noChangeArrowheads="1"/>
            </p:cNvSpPr>
            <p:nvPr/>
          </p:nvSpPr>
          <p:spPr bwMode="auto">
            <a:xfrm>
              <a:off x="1203960" y="1646213"/>
              <a:ext cx="1809750" cy="342899"/>
            </a:xfrm>
            <a:prstGeom prst="rect">
              <a:avLst/>
            </a:prstGeom>
            <a:noFill/>
            <a:ln w="9525">
              <a:noFill/>
              <a:miter lim="800000"/>
              <a:headEnd/>
              <a:tailEnd/>
            </a:ln>
          </p:spPr>
          <p:txBody>
            <a:bodyPr wrap="square" lIns="45720" tIns="22860" rIns="45720" bIns="2286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ysClr val="windowText" lastClr="000000"/>
                  </a:solidFill>
                  <a:effectLst/>
                  <a:uLnTx/>
                  <a:uFillTx/>
                  <a:latin typeface="Calibri"/>
                  <a:ea typeface="Open Sans"/>
                  <a:cs typeface="Open Sans"/>
                </a:rPr>
                <a:t>Over Point Loma </a:t>
              </a:r>
              <a:endParaRPr kumimoji="0" lang="en-US" sz="1200" b="0" i="0" u="none" strike="noStrike" kern="0" cap="none" spc="0" normalizeH="0" baseline="0" noProof="0" dirty="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a:ea typeface="Times New Roman"/>
                </a:rPr>
                <a:t> </a:t>
              </a:r>
            </a:p>
          </p:txBody>
        </p:sp>
      </p:grpSp>
      <p:pic>
        <p:nvPicPr>
          <p:cNvPr id="33" name="Picture 32"/>
          <p:cNvPicPr/>
          <p:nvPr/>
        </p:nvPicPr>
        <p:blipFill>
          <a:blip r:embed="rId4">
            <a:extLst>
              <a:ext uri="{28A0092B-C50C-407E-A947-70E740481C1C}">
                <a14:useLocalDpi xmlns:a14="http://schemas.microsoft.com/office/drawing/2010/main" val="0"/>
              </a:ext>
            </a:extLst>
          </a:blip>
          <a:stretch>
            <a:fillRect/>
          </a:stretch>
        </p:blipFill>
        <p:spPr>
          <a:xfrm>
            <a:off x="609600" y="2876550"/>
            <a:ext cx="3733800" cy="207645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3663" y="2940341"/>
            <a:ext cx="2774950" cy="20621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6997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Turn Statistics - Right</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11</a:t>
            </a:fld>
            <a:endParaRPr lang="en-US" dirty="0"/>
          </a:p>
        </p:txBody>
      </p:sp>
      <p:sp>
        <p:nvSpPr>
          <p:cNvPr id="9" name="Text Box 2"/>
          <p:cNvSpPr txBox="1">
            <a:spLocks noChangeArrowheads="1"/>
          </p:cNvSpPr>
          <p:nvPr/>
        </p:nvSpPr>
        <p:spPr bwMode="auto">
          <a:xfrm>
            <a:off x="7948613" y="6538913"/>
            <a:ext cx="2374900" cy="39528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500"/>
              </a:spcBef>
              <a:spcAft>
                <a:spcPts val="500"/>
              </a:spcAft>
            </a:pPr>
            <a:r>
              <a:rPr lang="en-US" sz="1050">
                <a:effectLst/>
                <a:latin typeface="Calibri"/>
                <a:ea typeface="Times New Roman"/>
                <a:cs typeface="Times New Roman"/>
              </a:rPr>
              <a:t>*As of June 30, 2015</a:t>
            </a:r>
          </a:p>
        </p:txBody>
      </p:sp>
      <p:sp>
        <p:nvSpPr>
          <p:cNvPr id="8" name="Text Box 10"/>
          <p:cNvSpPr txBox="1">
            <a:spLocks noChangeArrowheads="1"/>
          </p:cNvSpPr>
          <p:nvPr/>
        </p:nvSpPr>
        <p:spPr bwMode="auto">
          <a:xfrm>
            <a:off x="5410200" y="971550"/>
            <a:ext cx="3276600" cy="1985159"/>
          </a:xfrm>
          <a:prstGeom prst="rect">
            <a:avLst/>
          </a:prstGeom>
          <a:noFill/>
          <a:ln w="9525">
            <a:noFill/>
            <a:miter lim="800000"/>
            <a:headEnd/>
            <a:tailEnd/>
          </a:ln>
        </p:spPr>
        <p:txBody>
          <a:bodyPr wrap="square" lIns="45720" tIns="22860" rIns="45720" bIns="22860">
            <a:spAutoFit/>
          </a:bodyPr>
          <a:lstStyle/>
          <a:p>
            <a:r>
              <a:rPr lang="en-US" sz="2000" b="1" dirty="0" smtClean="0"/>
              <a:t>August &amp; September 2016</a:t>
            </a:r>
          </a:p>
          <a:p>
            <a:r>
              <a:rPr lang="en-US" sz="2000" b="1" dirty="0" smtClean="0"/>
              <a:t>Early Turns to the RIGHT</a:t>
            </a:r>
            <a:endParaRPr lang="en-US" sz="2000" dirty="0"/>
          </a:p>
          <a:p>
            <a:pPr marL="285750" lvl="0" indent="-285750">
              <a:buFont typeface="Arial" panose="020B0604020202020204" pitchFamily="34" charset="0"/>
              <a:buChar char="•"/>
            </a:pPr>
            <a:r>
              <a:rPr lang="en-US" dirty="0" smtClean="0"/>
              <a:t>Tracking higher than last year.</a:t>
            </a:r>
          </a:p>
          <a:p>
            <a:pPr marL="285750" lvl="0" indent="-285750">
              <a:buFont typeface="Arial" panose="020B0604020202020204" pitchFamily="34" charset="0"/>
              <a:buChar char="•"/>
            </a:pPr>
            <a:r>
              <a:rPr lang="en-US" dirty="0" smtClean="0"/>
              <a:t>Less than one early turn per day.</a:t>
            </a:r>
          </a:p>
          <a:p>
            <a:pPr lvl="0"/>
            <a:endParaRPr lang="en-US" dirty="0" smtClean="0"/>
          </a:p>
          <a:p>
            <a:pPr marL="285750" lvl="0" indent="-285750">
              <a:buFont typeface="Arial" panose="020B0604020202020204" pitchFamily="34" charset="0"/>
              <a:buChar char="•"/>
            </a:pPr>
            <a:endParaRPr lang="en-US" sz="1400" dirty="0"/>
          </a:p>
        </p:txBody>
      </p:sp>
      <p:grpSp>
        <p:nvGrpSpPr>
          <p:cNvPr id="10" name="Group 9"/>
          <p:cNvGrpSpPr/>
          <p:nvPr/>
        </p:nvGrpSpPr>
        <p:grpSpPr>
          <a:xfrm>
            <a:off x="339091" y="1000125"/>
            <a:ext cx="4232909" cy="2124075"/>
            <a:chOff x="0" y="104775"/>
            <a:chExt cx="3362325" cy="2124075"/>
          </a:xfrm>
        </p:grpSpPr>
        <p:graphicFrame>
          <p:nvGraphicFramePr>
            <p:cNvPr id="11" name="Chart 10"/>
            <p:cNvGraphicFramePr/>
            <p:nvPr>
              <p:extLst>
                <p:ext uri="{D42A27DB-BD31-4B8C-83A1-F6EECF244321}">
                  <p14:modId xmlns:p14="http://schemas.microsoft.com/office/powerpoint/2010/main" val="2696956003"/>
                </p:ext>
              </p:extLst>
            </p:nvPr>
          </p:nvGraphicFramePr>
          <p:xfrm>
            <a:off x="0" y="114300"/>
            <a:ext cx="3362325" cy="21145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4"/>
            <p:cNvSpPr txBox="1">
              <a:spLocks noChangeArrowheads="1"/>
            </p:cNvSpPr>
            <p:nvPr/>
          </p:nvSpPr>
          <p:spPr bwMode="auto">
            <a:xfrm>
              <a:off x="1171575" y="104775"/>
              <a:ext cx="1809750" cy="342900"/>
            </a:xfrm>
            <a:prstGeom prst="rect">
              <a:avLst/>
            </a:prstGeom>
            <a:noFill/>
            <a:ln w="9525">
              <a:noFill/>
              <a:miter lim="800000"/>
              <a:headEnd/>
              <a:tailEnd/>
            </a:ln>
          </p:spPr>
          <p:txBody>
            <a:bodyPr wrap="square" lIns="45720" tIns="22860" rIns="45720" bIns="22860">
              <a:noAutofit/>
            </a:bodyPr>
            <a:lstStyle/>
            <a:p>
              <a:pPr marL="0" marR="0">
                <a:spcBef>
                  <a:spcPts val="0"/>
                </a:spcBef>
                <a:spcAft>
                  <a:spcPts val="0"/>
                </a:spcAft>
              </a:pPr>
              <a:r>
                <a:rPr lang="en-US" sz="1500" b="1" kern="1200">
                  <a:effectLst/>
                  <a:latin typeface="Calibri"/>
                  <a:ea typeface="Open Sans"/>
                  <a:cs typeface="Open Sans"/>
                </a:rPr>
                <a:t>Over Mission Beach</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p>
          </p:txBody>
        </p:sp>
      </p:grpSp>
      <p:pic>
        <p:nvPicPr>
          <p:cNvPr id="22" name="Picture 21"/>
          <p:cNvPicPr/>
          <p:nvPr/>
        </p:nvPicPr>
        <p:blipFill>
          <a:blip r:embed="rId4">
            <a:extLst>
              <a:ext uri="{28A0092B-C50C-407E-A947-70E740481C1C}">
                <a14:useLocalDpi xmlns:a14="http://schemas.microsoft.com/office/drawing/2010/main" val="0"/>
              </a:ext>
            </a:extLst>
          </a:blip>
          <a:stretch>
            <a:fillRect/>
          </a:stretch>
        </p:blipFill>
        <p:spPr>
          <a:xfrm>
            <a:off x="457216" y="3248025"/>
            <a:ext cx="4314063" cy="1225296"/>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340" y="2459355"/>
            <a:ext cx="3268980" cy="23452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9957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Turn Statistics</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12</a:t>
            </a:fld>
            <a:endParaRPr lang="en-US" dirty="0"/>
          </a:p>
        </p:txBody>
      </p:sp>
      <p:sp>
        <p:nvSpPr>
          <p:cNvPr id="9" name="Text Box 2"/>
          <p:cNvSpPr txBox="1">
            <a:spLocks noChangeArrowheads="1"/>
          </p:cNvSpPr>
          <p:nvPr/>
        </p:nvSpPr>
        <p:spPr bwMode="auto">
          <a:xfrm>
            <a:off x="7948613" y="6538913"/>
            <a:ext cx="2374900" cy="39528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500"/>
              </a:spcBef>
              <a:spcAft>
                <a:spcPts val="500"/>
              </a:spcAft>
            </a:pPr>
            <a:r>
              <a:rPr lang="en-US" sz="1050">
                <a:effectLst/>
                <a:latin typeface="Calibri"/>
                <a:ea typeface="Times New Roman"/>
                <a:cs typeface="Times New Roman"/>
              </a:rPr>
              <a:t>*As of June 30, 2015</a:t>
            </a:r>
          </a:p>
        </p:txBody>
      </p:sp>
      <p:sp>
        <p:nvSpPr>
          <p:cNvPr id="10" name="TextBox 9"/>
          <p:cNvSpPr txBox="1"/>
          <p:nvPr/>
        </p:nvSpPr>
        <p:spPr>
          <a:xfrm>
            <a:off x="352425" y="3801263"/>
            <a:ext cx="2438400" cy="307777"/>
          </a:xfrm>
          <a:prstGeom prst="rect">
            <a:avLst/>
          </a:prstGeom>
          <a:noFill/>
        </p:spPr>
        <p:txBody>
          <a:bodyPr wrap="square" rtlCol="0">
            <a:spAutoFit/>
          </a:bodyPr>
          <a:lstStyle/>
          <a:p>
            <a:r>
              <a:rPr lang="en-US" sz="1400" dirty="0" smtClean="0"/>
              <a:t>*Through September 30, 2016</a:t>
            </a:r>
            <a:endParaRPr lang="en-US" sz="1400" dirty="0"/>
          </a:p>
        </p:txBody>
      </p:sp>
      <p:grpSp>
        <p:nvGrpSpPr>
          <p:cNvPr id="12" name="Group 11"/>
          <p:cNvGrpSpPr/>
          <p:nvPr/>
        </p:nvGrpSpPr>
        <p:grpSpPr>
          <a:xfrm>
            <a:off x="3885210" y="3431932"/>
            <a:ext cx="3789120" cy="1088711"/>
            <a:chOff x="286265" y="1264288"/>
            <a:chExt cx="3789120" cy="1088711"/>
          </a:xfrm>
        </p:grpSpPr>
        <p:sp>
          <p:nvSpPr>
            <p:cNvPr id="13" name="Rectangle 12"/>
            <p:cNvSpPr/>
            <p:nvPr/>
          </p:nvSpPr>
          <p:spPr>
            <a:xfrm>
              <a:off x="286265" y="1276287"/>
              <a:ext cx="3670449" cy="1076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4" name="Text Box 7"/>
            <p:cNvSpPr txBox="1">
              <a:spLocks noChangeArrowheads="1"/>
            </p:cNvSpPr>
            <p:nvPr/>
          </p:nvSpPr>
          <p:spPr bwMode="auto">
            <a:xfrm>
              <a:off x="289376" y="1264288"/>
              <a:ext cx="35052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400" dirty="0" smtClean="0">
                  <a:solidFill>
                    <a:schemeClr val="bg1"/>
                  </a:solidFill>
                  <a:latin typeface="+mj-lt"/>
                  <a:cs typeface="Open Sans" pitchFamily="34" charset="0"/>
                </a:rPr>
                <a:t>From August 1 – September 30, 2016 there were </a:t>
              </a:r>
              <a:endParaRPr lang="en-US" sz="1400" dirty="0">
                <a:solidFill>
                  <a:schemeClr val="bg1"/>
                </a:solidFill>
                <a:latin typeface="+mj-lt"/>
                <a:cs typeface="Open Sans" pitchFamily="34" charset="0"/>
              </a:endParaRPr>
            </a:p>
          </p:txBody>
        </p:sp>
        <p:sp>
          <p:nvSpPr>
            <p:cNvPr id="15" name="Text Box 7"/>
            <p:cNvSpPr txBox="1">
              <a:spLocks noChangeArrowheads="1"/>
            </p:cNvSpPr>
            <p:nvPr/>
          </p:nvSpPr>
          <p:spPr bwMode="auto">
            <a:xfrm>
              <a:off x="368889" y="2045592"/>
              <a:ext cx="3505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400" b="1" dirty="0" smtClean="0">
                  <a:solidFill>
                    <a:schemeClr val="bg1"/>
                  </a:solidFill>
                  <a:latin typeface="+mj-lt"/>
                  <a:cs typeface="Open Sans" pitchFamily="34" charset="0"/>
                </a:rPr>
                <a:t>Departures to the west.</a:t>
              </a:r>
              <a:endParaRPr lang="en-US" sz="1400" b="1" dirty="0">
                <a:solidFill>
                  <a:schemeClr val="bg1"/>
                </a:solidFill>
                <a:latin typeface="+mj-lt"/>
                <a:cs typeface="Open Sans" pitchFamily="34" charset="0"/>
              </a:endParaRPr>
            </a:p>
          </p:txBody>
        </p:sp>
        <p:sp>
          <p:nvSpPr>
            <p:cNvPr id="16" name="Text Box 7"/>
            <p:cNvSpPr txBox="1">
              <a:spLocks noChangeArrowheads="1"/>
            </p:cNvSpPr>
            <p:nvPr/>
          </p:nvSpPr>
          <p:spPr bwMode="auto">
            <a:xfrm>
              <a:off x="570185" y="1683019"/>
              <a:ext cx="3505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2400" dirty="0" smtClean="0">
                  <a:solidFill>
                    <a:schemeClr val="bg1"/>
                  </a:solidFill>
                  <a:latin typeface="+mj-lt"/>
                  <a:cs typeface="Open Sans" pitchFamily="34" charset="0"/>
                </a:rPr>
                <a:t>16,905</a:t>
              </a:r>
              <a:endParaRPr lang="en-US" sz="2400" dirty="0">
                <a:solidFill>
                  <a:schemeClr val="bg1"/>
                </a:solidFill>
                <a:latin typeface="+mj-lt"/>
                <a:cs typeface="Open Sans" pitchFamily="34" charset="0"/>
              </a:endParaRPr>
            </a:p>
          </p:txBody>
        </p:sp>
      </p:grpSp>
      <p:grpSp>
        <p:nvGrpSpPr>
          <p:cNvPr id="17" name="Group 16"/>
          <p:cNvGrpSpPr/>
          <p:nvPr/>
        </p:nvGrpSpPr>
        <p:grpSpPr>
          <a:xfrm>
            <a:off x="6138897" y="3970322"/>
            <a:ext cx="4356357" cy="1039828"/>
            <a:chOff x="2539952" y="1802678"/>
            <a:chExt cx="4356357" cy="1039828"/>
          </a:xfrm>
        </p:grpSpPr>
        <p:sp>
          <p:nvSpPr>
            <p:cNvPr id="18" name="Rectangle 17"/>
            <p:cNvSpPr/>
            <p:nvPr/>
          </p:nvSpPr>
          <p:spPr>
            <a:xfrm>
              <a:off x="2539952" y="1802678"/>
              <a:ext cx="1535433" cy="1039828"/>
            </a:xfrm>
            <a:prstGeom prst="rect">
              <a:avLst/>
            </a:prstGeom>
            <a:solidFill>
              <a:srgbClr val="0E7F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9" name="Text Box 7"/>
            <p:cNvSpPr txBox="1">
              <a:spLocks noChangeArrowheads="1"/>
            </p:cNvSpPr>
            <p:nvPr/>
          </p:nvSpPr>
          <p:spPr bwMode="auto">
            <a:xfrm>
              <a:off x="2540974" y="2427008"/>
              <a:ext cx="14157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200" b="1" dirty="0" smtClean="0">
                  <a:solidFill>
                    <a:schemeClr val="bg1"/>
                  </a:solidFill>
                  <a:latin typeface="+mj-lt"/>
                  <a:cs typeface="Open Sans" pitchFamily="34" charset="0"/>
                </a:rPr>
                <a:t>Were early turns.</a:t>
              </a:r>
              <a:endParaRPr lang="en-US" sz="1200" b="1" dirty="0">
                <a:solidFill>
                  <a:schemeClr val="bg1"/>
                </a:solidFill>
                <a:latin typeface="+mj-lt"/>
                <a:cs typeface="Open Sans" pitchFamily="34" charset="0"/>
              </a:endParaRPr>
            </a:p>
          </p:txBody>
        </p:sp>
        <p:sp>
          <p:nvSpPr>
            <p:cNvPr id="20" name="Text Box 7"/>
            <p:cNvSpPr txBox="1">
              <a:spLocks noChangeArrowheads="1"/>
            </p:cNvSpPr>
            <p:nvPr/>
          </p:nvSpPr>
          <p:spPr bwMode="auto">
            <a:xfrm>
              <a:off x="3391109" y="1822455"/>
              <a:ext cx="3505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2400" dirty="0" smtClean="0">
                  <a:solidFill>
                    <a:schemeClr val="bg1"/>
                  </a:solidFill>
                  <a:latin typeface="+mj-lt"/>
                  <a:cs typeface="Open Sans" pitchFamily="34" charset="0"/>
                </a:rPr>
                <a:t>0.4%</a:t>
              </a:r>
              <a:endParaRPr lang="en-US" sz="2400" dirty="0">
                <a:solidFill>
                  <a:schemeClr val="bg1"/>
                </a:solidFill>
                <a:latin typeface="+mj-lt"/>
                <a:cs typeface="Open Sans"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val="2559811810"/>
              </p:ext>
            </p:extLst>
          </p:nvPr>
        </p:nvGraphicFramePr>
        <p:xfrm>
          <a:off x="371475" y="1000125"/>
          <a:ext cx="2438400" cy="2796704"/>
        </p:xfrm>
        <a:graphic>
          <a:graphicData uri="http://schemas.openxmlformats.org/drawingml/2006/table">
            <a:tbl>
              <a:tblPr firstRow="1" firstCol="1" bandRow="1">
                <a:tableStyleId>{B301B821-A1FF-4177-AEE7-76D212191A09}</a:tableStyleId>
              </a:tblPr>
              <a:tblGrid>
                <a:gridCol w="1146305"/>
                <a:gridCol w="1292095"/>
              </a:tblGrid>
              <a:tr h="799059">
                <a:tc>
                  <a:txBody>
                    <a:bodyPr/>
                    <a:lstStyle/>
                    <a:p>
                      <a:pPr marL="0" marR="0" algn="ctr">
                        <a:spcBef>
                          <a:spcPts val="500"/>
                        </a:spcBef>
                        <a:spcAft>
                          <a:spcPts val="500"/>
                        </a:spcAft>
                      </a:pPr>
                      <a:r>
                        <a:rPr lang="en-US" sz="1600" dirty="0">
                          <a:effectLst/>
                        </a:rPr>
                        <a:t>YEAR</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500"/>
                        </a:spcBef>
                        <a:spcAft>
                          <a:spcPts val="500"/>
                        </a:spcAft>
                      </a:pPr>
                      <a:r>
                        <a:rPr lang="en-US" sz="1600" dirty="0">
                          <a:effectLst/>
                        </a:rPr>
                        <a:t>Total Early Turns</a:t>
                      </a:r>
                      <a:endParaRPr lang="en-US" sz="1600" dirty="0">
                        <a:effectLst/>
                        <a:latin typeface="Calibri"/>
                        <a:ea typeface="Times New Roman"/>
                        <a:cs typeface="Times New Roman"/>
                      </a:endParaRPr>
                    </a:p>
                  </a:txBody>
                  <a:tcPr marL="68580" marR="68580" marT="0" marB="0" anchor="ctr"/>
                </a:tc>
              </a:tr>
              <a:tr h="399529">
                <a:tc>
                  <a:txBody>
                    <a:bodyPr/>
                    <a:lstStyle/>
                    <a:p>
                      <a:pPr marL="0" marR="0" algn="ctr">
                        <a:spcBef>
                          <a:spcPts val="500"/>
                        </a:spcBef>
                        <a:spcAft>
                          <a:spcPts val="500"/>
                        </a:spcAft>
                      </a:pPr>
                      <a:r>
                        <a:rPr lang="en-US" sz="1600">
                          <a:effectLst/>
                        </a:rPr>
                        <a:t>2012</a:t>
                      </a:r>
                      <a:endParaRPr lang="en-US" sz="1600">
                        <a:effectLst/>
                        <a:latin typeface="Calibri"/>
                        <a:ea typeface="Times New Roman"/>
                        <a:cs typeface="Times New Roman"/>
                      </a:endParaRPr>
                    </a:p>
                  </a:txBody>
                  <a:tcPr marL="68580" marR="68580" marT="0" marB="0" anchor="ctr"/>
                </a:tc>
                <a:tc>
                  <a:txBody>
                    <a:bodyPr/>
                    <a:lstStyle/>
                    <a:p>
                      <a:pPr marL="0" marR="0" algn="ctr">
                        <a:spcBef>
                          <a:spcPts val="500"/>
                        </a:spcBef>
                        <a:spcAft>
                          <a:spcPts val="500"/>
                        </a:spcAft>
                      </a:pPr>
                      <a:r>
                        <a:rPr lang="en-US" sz="1600">
                          <a:effectLst/>
                        </a:rPr>
                        <a:t>175</a:t>
                      </a:r>
                      <a:endParaRPr lang="en-US" sz="1600">
                        <a:effectLst/>
                        <a:latin typeface="Calibri"/>
                        <a:ea typeface="Times New Roman"/>
                        <a:cs typeface="Times New Roman"/>
                      </a:endParaRPr>
                    </a:p>
                  </a:txBody>
                  <a:tcPr marL="68580" marR="68580" marT="0" marB="0" anchor="ctr"/>
                </a:tc>
              </a:tr>
              <a:tr h="399529">
                <a:tc>
                  <a:txBody>
                    <a:bodyPr/>
                    <a:lstStyle/>
                    <a:p>
                      <a:pPr marL="0" marR="0" algn="ctr">
                        <a:spcBef>
                          <a:spcPts val="500"/>
                        </a:spcBef>
                        <a:spcAft>
                          <a:spcPts val="500"/>
                        </a:spcAft>
                      </a:pPr>
                      <a:r>
                        <a:rPr lang="en-US" sz="1600">
                          <a:effectLst/>
                        </a:rPr>
                        <a:t>2013</a:t>
                      </a:r>
                      <a:endParaRPr lang="en-US" sz="1600">
                        <a:effectLst/>
                        <a:latin typeface="Calibri"/>
                        <a:ea typeface="Times New Roman"/>
                        <a:cs typeface="Times New Roman"/>
                      </a:endParaRPr>
                    </a:p>
                  </a:txBody>
                  <a:tcPr marL="68580" marR="68580" marT="0" marB="0" anchor="ctr"/>
                </a:tc>
                <a:tc>
                  <a:txBody>
                    <a:bodyPr/>
                    <a:lstStyle/>
                    <a:p>
                      <a:pPr marL="0" marR="0" algn="ctr">
                        <a:spcBef>
                          <a:spcPts val="500"/>
                        </a:spcBef>
                        <a:spcAft>
                          <a:spcPts val="500"/>
                        </a:spcAft>
                      </a:pPr>
                      <a:r>
                        <a:rPr lang="en-US" sz="1600">
                          <a:effectLst/>
                        </a:rPr>
                        <a:t>196</a:t>
                      </a:r>
                      <a:endParaRPr lang="en-US" sz="1600">
                        <a:effectLst/>
                        <a:latin typeface="Calibri"/>
                        <a:ea typeface="Times New Roman"/>
                        <a:cs typeface="Times New Roman"/>
                      </a:endParaRPr>
                    </a:p>
                  </a:txBody>
                  <a:tcPr marL="68580" marR="68580" marT="0" marB="0" anchor="ctr"/>
                </a:tc>
              </a:tr>
              <a:tr h="399529">
                <a:tc>
                  <a:txBody>
                    <a:bodyPr/>
                    <a:lstStyle/>
                    <a:p>
                      <a:pPr marL="0" marR="0" algn="ctr">
                        <a:spcBef>
                          <a:spcPts val="500"/>
                        </a:spcBef>
                        <a:spcAft>
                          <a:spcPts val="500"/>
                        </a:spcAft>
                      </a:pPr>
                      <a:r>
                        <a:rPr lang="en-US" sz="1600">
                          <a:effectLst/>
                        </a:rPr>
                        <a:t>2014</a:t>
                      </a:r>
                      <a:endParaRPr lang="en-US" sz="1600">
                        <a:effectLst/>
                        <a:latin typeface="Calibri"/>
                        <a:ea typeface="Times New Roman"/>
                        <a:cs typeface="Times New Roman"/>
                      </a:endParaRPr>
                    </a:p>
                  </a:txBody>
                  <a:tcPr marL="68580" marR="68580" marT="0" marB="0" anchor="ctr"/>
                </a:tc>
                <a:tc>
                  <a:txBody>
                    <a:bodyPr/>
                    <a:lstStyle/>
                    <a:p>
                      <a:pPr marL="0" marR="0" algn="ctr">
                        <a:spcBef>
                          <a:spcPts val="500"/>
                        </a:spcBef>
                        <a:spcAft>
                          <a:spcPts val="500"/>
                        </a:spcAft>
                      </a:pPr>
                      <a:r>
                        <a:rPr lang="en-US" sz="1600">
                          <a:effectLst/>
                        </a:rPr>
                        <a:t>260</a:t>
                      </a:r>
                      <a:endParaRPr lang="en-US" sz="1600">
                        <a:effectLst/>
                        <a:latin typeface="Calibri"/>
                        <a:ea typeface="Times New Roman"/>
                        <a:cs typeface="Times New Roman"/>
                      </a:endParaRPr>
                    </a:p>
                  </a:txBody>
                  <a:tcPr marL="68580" marR="68580" marT="0" marB="0" anchor="ctr"/>
                </a:tc>
              </a:tr>
              <a:tr h="399529">
                <a:tc>
                  <a:txBody>
                    <a:bodyPr/>
                    <a:lstStyle/>
                    <a:p>
                      <a:pPr marL="0" marR="0" algn="ctr">
                        <a:spcBef>
                          <a:spcPts val="500"/>
                        </a:spcBef>
                        <a:spcAft>
                          <a:spcPts val="500"/>
                        </a:spcAft>
                      </a:pPr>
                      <a:r>
                        <a:rPr lang="en-US" sz="1600">
                          <a:effectLst/>
                        </a:rPr>
                        <a:t>2015</a:t>
                      </a:r>
                      <a:endParaRPr lang="en-US" sz="1600">
                        <a:effectLst/>
                        <a:latin typeface="Calibri"/>
                        <a:ea typeface="Times New Roman"/>
                        <a:cs typeface="Times New Roman"/>
                      </a:endParaRPr>
                    </a:p>
                  </a:txBody>
                  <a:tcPr marL="68580" marR="68580" marT="0" marB="0" anchor="ctr"/>
                </a:tc>
                <a:tc>
                  <a:txBody>
                    <a:bodyPr/>
                    <a:lstStyle/>
                    <a:p>
                      <a:pPr marL="0" marR="0" algn="ctr">
                        <a:spcBef>
                          <a:spcPts val="500"/>
                        </a:spcBef>
                        <a:spcAft>
                          <a:spcPts val="500"/>
                        </a:spcAft>
                      </a:pPr>
                      <a:r>
                        <a:rPr lang="en-US" sz="1600">
                          <a:effectLst/>
                        </a:rPr>
                        <a:t>395</a:t>
                      </a:r>
                      <a:endParaRPr lang="en-US" sz="1600">
                        <a:effectLst/>
                        <a:latin typeface="Calibri"/>
                        <a:ea typeface="Times New Roman"/>
                        <a:cs typeface="Times New Roman"/>
                      </a:endParaRPr>
                    </a:p>
                  </a:txBody>
                  <a:tcPr marL="68580" marR="68580" marT="0" marB="0" anchor="ctr"/>
                </a:tc>
              </a:tr>
              <a:tr h="399529">
                <a:tc>
                  <a:txBody>
                    <a:bodyPr/>
                    <a:lstStyle/>
                    <a:p>
                      <a:pPr marL="0" marR="0" algn="ctr">
                        <a:spcBef>
                          <a:spcPts val="500"/>
                        </a:spcBef>
                        <a:spcAft>
                          <a:spcPts val="500"/>
                        </a:spcAft>
                      </a:pPr>
                      <a:r>
                        <a:rPr lang="en-US" sz="1600" dirty="0">
                          <a:effectLst/>
                        </a:rPr>
                        <a:t>2016*</a:t>
                      </a:r>
                      <a:endParaRPr lang="en-US" sz="1600" dirty="0">
                        <a:effectLst/>
                        <a:latin typeface="Calibri"/>
                        <a:ea typeface="Times New Roman"/>
                        <a:cs typeface="Times New Roman"/>
                      </a:endParaRPr>
                    </a:p>
                  </a:txBody>
                  <a:tcPr marL="68580" marR="68580" marT="0" marB="0" anchor="ctr"/>
                </a:tc>
                <a:tc>
                  <a:txBody>
                    <a:bodyPr/>
                    <a:lstStyle/>
                    <a:p>
                      <a:pPr marL="0" marR="0" algn="ctr">
                        <a:spcBef>
                          <a:spcPts val="500"/>
                        </a:spcBef>
                        <a:spcAft>
                          <a:spcPts val="500"/>
                        </a:spcAft>
                      </a:pPr>
                      <a:r>
                        <a:rPr lang="en-US" sz="1600" dirty="0">
                          <a:effectLst/>
                        </a:rPr>
                        <a:t>443</a:t>
                      </a:r>
                      <a:endParaRPr lang="en-US" sz="1600" dirty="0">
                        <a:effectLst/>
                        <a:latin typeface="Calibri"/>
                        <a:ea typeface="Times New Roman"/>
                        <a:cs typeface="Times New Roman"/>
                      </a:endParaRPr>
                    </a:p>
                  </a:txBody>
                  <a:tcPr marL="68580" marR="68580" marT="0" marB="0" anchor="ctr"/>
                </a:tc>
              </a:tr>
            </a:tbl>
          </a:graphicData>
        </a:graphic>
      </p:graphicFrame>
      <p:grpSp>
        <p:nvGrpSpPr>
          <p:cNvPr id="22" name="Group 21"/>
          <p:cNvGrpSpPr/>
          <p:nvPr/>
        </p:nvGrpSpPr>
        <p:grpSpPr>
          <a:xfrm>
            <a:off x="3931920" y="909638"/>
            <a:ext cx="3790950" cy="2333625"/>
            <a:chOff x="0" y="0"/>
            <a:chExt cx="3790950" cy="2333625"/>
          </a:xfrm>
        </p:grpSpPr>
        <p:sp>
          <p:nvSpPr>
            <p:cNvPr id="23" name="Text Box 10"/>
            <p:cNvSpPr txBox="1">
              <a:spLocks noChangeArrowheads="1"/>
            </p:cNvSpPr>
            <p:nvPr/>
          </p:nvSpPr>
          <p:spPr bwMode="auto">
            <a:xfrm>
              <a:off x="0" y="0"/>
              <a:ext cx="3695700" cy="342900"/>
            </a:xfrm>
            <a:prstGeom prst="rect">
              <a:avLst/>
            </a:prstGeom>
            <a:noFill/>
            <a:ln w="9525">
              <a:noFill/>
              <a:miter lim="800000"/>
              <a:headEnd/>
              <a:tailEnd/>
            </a:ln>
          </p:spPr>
          <p:txBody>
            <a:bodyPr wrap="square" lIns="45720" tIns="22860" rIns="45720" bIns="22860">
              <a:noAutofit/>
            </a:bodyPr>
            <a:lstStyle/>
            <a:p>
              <a:pPr marL="0" marR="0">
                <a:spcBef>
                  <a:spcPts val="0"/>
                </a:spcBef>
                <a:spcAft>
                  <a:spcPts val="0"/>
                </a:spcAft>
              </a:pPr>
              <a:r>
                <a:rPr lang="en-US" sz="2000" b="1" kern="1200">
                  <a:effectLst/>
                  <a:latin typeface="Calibri"/>
                  <a:ea typeface="Open Sans"/>
                  <a:cs typeface="Open Sans"/>
                </a:rPr>
                <a:t>2016 Early Turns by Month</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p>
          </p:txBody>
        </p:sp>
        <p:graphicFrame>
          <p:nvGraphicFramePr>
            <p:cNvPr id="24" name="Chart 23"/>
            <p:cNvGraphicFramePr/>
            <p:nvPr>
              <p:extLst>
                <p:ext uri="{D42A27DB-BD31-4B8C-83A1-F6EECF244321}">
                  <p14:modId xmlns:p14="http://schemas.microsoft.com/office/powerpoint/2010/main" val="3859571904"/>
                </p:ext>
              </p:extLst>
            </p:nvPr>
          </p:nvGraphicFramePr>
          <p:xfrm>
            <a:off x="47625" y="342900"/>
            <a:ext cx="3743325" cy="199072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555796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13</a:t>
            </a:fld>
            <a:endParaRPr lang="en-US" dirty="0"/>
          </a:p>
        </p:txBody>
      </p:sp>
      <p:sp>
        <p:nvSpPr>
          <p:cNvPr id="2" name="Title 1"/>
          <p:cNvSpPr>
            <a:spLocks noGrp="1"/>
          </p:cNvSpPr>
          <p:nvPr>
            <p:ph type="title"/>
          </p:nvPr>
        </p:nvSpPr>
        <p:spPr/>
        <p:txBody>
          <a:bodyPr/>
          <a:lstStyle/>
          <a:p>
            <a:r>
              <a:rPr lang="en-US" dirty="0" smtClean="0"/>
              <a:t>Noise Complaint Statistics</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572003690"/>
              </p:ext>
            </p:extLst>
          </p:nvPr>
        </p:nvGraphicFramePr>
        <p:xfrm>
          <a:off x="438151" y="819151"/>
          <a:ext cx="3600450" cy="2490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76393529"/>
              </p:ext>
            </p:extLst>
          </p:nvPr>
        </p:nvGraphicFramePr>
        <p:xfrm>
          <a:off x="1828800" y="3562350"/>
          <a:ext cx="2057400" cy="1308175"/>
        </p:xfrm>
        <a:graphic>
          <a:graphicData uri="http://schemas.openxmlformats.org/drawingml/2006/table">
            <a:tbl>
              <a:tblPr/>
              <a:tblGrid>
                <a:gridCol w="872836"/>
                <a:gridCol w="1184564"/>
              </a:tblGrid>
              <a:tr h="394893">
                <a:tc>
                  <a:txBody>
                    <a:bodyPr/>
                    <a:lstStyle/>
                    <a:p>
                      <a:pPr algn="ctr" fontAlgn="ctr"/>
                      <a:r>
                        <a:rPr lang="en-US" sz="1400" b="1" i="0" u="none" strike="noStrike" dirty="0">
                          <a:solidFill>
                            <a:srgbClr val="000000"/>
                          </a:solidFill>
                          <a:effectLst/>
                          <a:latin typeface="Calibri"/>
                        </a:rPr>
                        <a:t>YEAR</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rgbClr val="4BB5C3"/>
                    </a:solidFill>
                  </a:tcPr>
                </a:tc>
                <a:tc>
                  <a:txBody>
                    <a:bodyPr/>
                    <a:lstStyle/>
                    <a:p>
                      <a:pPr algn="ctr" fontAlgn="ctr"/>
                      <a:r>
                        <a:rPr lang="en-US" sz="1400" b="1" i="0" u="none" strike="noStrike" dirty="0">
                          <a:solidFill>
                            <a:srgbClr val="000000"/>
                          </a:solidFill>
                          <a:effectLst/>
                          <a:latin typeface="Calibri"/>
                        </a:rPr>
                        <a:t>Total Complaints</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4BB5C3"/>
                    </a:solidFill>
                  </a:tcPr>
                </a:tc>
              </a:tr>
              <a:tr h="176291">
                <a:tc>
                  <a:txBody>
                    <a:bodyPr/>
                    <a:lstStyle/>
                    <a:p>
                      <a:pPr algn="ctr" fontAlgn="ctr"/>
                      <a:r>
                        <a:rPr lang="en-US" sz="1100" b="0" i="0" u="none" strike="noStrike">
                          <a:solidFill>
                            <a:srgbClr val="000000"/>
                          </a:solidFill>
                          <a:effectLst/>
                          <a:latin typeface="Calibri"/>
                        </a:rPr>
                        <a:t>2012</a:t>
                      </a:r>
                    </a:p>
                  </a:txBody>
                  <a:tcPr marL="0" marR="0" marT="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232</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r>
              <a:tr h="176291">
                <a:tc>
                  <a:txBody>
                    <a:bodyPr/>
                    <a:lstStyle/>
                    <a:p>
                      <a:pPr algn="ctr" fontAlgn="ctr"/>
                      <a:r>
                        <a:rPr lang="en-US" sz="1100" b="0" i="0" u="none" strike="noStrike">
                          <a:solidFill>
                            <a:srgbClr val="000000"/>
                          </a:solidFill>
                          <a:effectLst/>
                          <a:latin typeface="Calibri"/>
                        </a:rPr>
                        <a:t>2013</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rgbClr val="C4E8FA"/>
                    </a:solidFill>
                  </a:tcPr>
                </a:tc>
                <a:tc>
                  <a:txBody>
                    <a:bodyPr/>
                    <a:lstStyle/>
                    <a:p>
                      <a:pPr algn="ctr" fontAlgn="ctr"/>
                      <a:r>
                        <a:rPr lang="en-US" sz="1100" b="0" i="0" u="none" strike="noStrike">
                          <a:solidFill>
                            <a:srgbClr val="000000"/>
                          </a:solidFill>
                          <a:effectLst/>
                          <a:latin typeface="Calibri"/>
                        </a:rPr>
                        <a:t>172</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C4E8FA"/>
                    </a:solidFill>
                  </a:tcPr>
                </a:tc>
              </a:tr>
              <a:tr h="176291">
                <a:tc>
                  <a:txBody>
                    <a:bodyPr/>
                    <a:lstStyle/>
                    <a:p>
                      <a:pPr algn="ctr" fontAlgn="ctr"/>
                      <a:r>
                        <a:rPr lang="en-US" sz="1100" b="0" i="0" u="none" strike="noStrike">
                          <a:solidFill>
                            <a:srgbClr val="000000"/>
                          </a:solidFill>
                          <a:effectLst/>
                          <a:latin typeface="Calibri"/>
                        </a:rPr>
                        <a:t>2014</a:t>
                      </a:r>
                    </a:p>
                  </a:txBody>
                  <a:tcPr marL="0" marR="0" marT="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a:rPr>
                        <a:t>156</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r>
              <a:tr h="176291">
                <a:tc>
                  <a:txBody>
                    <a:bodyPr/>
                    <a:lstStyle/>
                    <a:p>
                      <a:pPr algn="ctr" fontAlgn="ctr"/>
                      <a:r>
                        <a:rPr lang="en-US" sz="1100" b="0" i="0" u="none" strike="noStrike">
                          <a:solidFill>
                            <a:srgbClr val="000000"/>
                          </a:solidFill>
                          <a:effectLst/>
                          <a:latin typeface="Calibri"/>
                        </a:rPr>
                        <a:t>2015</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rgbClr val="C4E8FA"/>
                    </a:solidFill>
                  </a:tcPr>
                </a:tc>
                <a:tc>
                  <a:txBody>
                    <a:bodyPr/>
                    <a:lstStyle/>
                    <a:p>
                      <a:pPr algn="ctr" fontAlgn="ctr"/>
                      <a:r>
                        <a:rPr lang="en-US" sz="1100" b="0" i="0" u="none" strike="noStrike">
                          <a:solidFill>
                            <a:srgbClr val="000000"/>
                          </a:solidFill>
                          <a:effectLst/>
                          <a:latin typeface="Calibri"/>
                        </a:rPr>
                        <a:t>3,926</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C4E8FA"/>
                    </a:solidFill>
                  </a:tcPr>
                </a:tc>
              </a:tr>
              <a:tr h="176291">
                <a:tc>
                  <a:txBody>
                    <a:bodyPr/>
                    <a:lstStyle/>
                    <a:p>
                      <a:pPr algn="ctr" fontAlgn="ctr"/>
                      <a:r>
                        <a:rPr lang="en-US" sz="1100" b="0" i="0" u="none" strike="noStrike" dirty="0">
                          <a:solidFill>
                            <a:srgbClr val="000000"/>
                          </a:solidFill>
                          <a:effectLst/>
                          <a:latin typeface="Calibri"/>
                        </a:rPr>
                        <a:t>2016*</a:t>
                      </a:r>
                    </a:p>
                  </a:txBody>
                  <a:tcPr marL="0" marR="0" marT="0"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28,676</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r>
            </a:tbl>
          </a:graphicData>
        </a:graphic>
      </p:graphicFrame>
      <p:pic>
        <p:nvPicPr>
          <p:cNvPr id="307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t="1573"/>
          <a:stretch/>
        </p:blipFill>
        <p:spPr bwMode="auto">
          <a:xfrm>
            <a:off x="4304075" y="1028700"/>
            <a:ext cx="4191000" cy="357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381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14</a:t>
            </a:fld>
            <a:endParaRPr lang="en-US" dirty="0"/>
          </a:p>
        </p:txBody>
      </p:sp>
      <p:sp>
        <p:nvSpPr>
          <p:cNvPr id="6" name="Picture Placeholder 5"/>
          <p:cNvSpPr>
            <a:spLocks noGrp="1"/>
          </p:cNvSpPr>
          <p:nvPr>
            <p:ph type="pic" sz="quarter" idx="13"/>
          </p:nvPr>
        </p:nvSpPr>
        <p:spPr/>
      </p:sp>
      <p:sp>
        <p:nvSpPr>
          <p:cNvPr id="9" name="Title 1"/>
          <p:cNvSpPr txBox="1">
            <a:spLocks/>
          </p:cNvSpPr>
          <p:nvPr/>
        </p:nvSpPr>
        <p:spPr bwMode="auto">
          <a:xfrm>
            <a:off x="1600200" y="287655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 r="15505" b="27394"/>
          <a:stretch/>
        </p:blipFill>
        <p:spPr bwMode="auto">
          <a:xfrm>
            <a:off x="457200" y="148590"/>
            <a:ext cx="795528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3848100" y="590550"/>
            <a:ext cx="439483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dirty="0" smtClean="0">
                <a:solidFill>
                  <a:schemeClr val="tx1">
                    <a:lumMod val="50000"/>
                  </a:schemeClr>
                </a:solidFill>
              </a:rPr>
              <a:t>Noise Complaint Locations</a:t>
            </a:r>
            <a:endParaRPr lang="en-US" dirty="0">
              <a:solidFill>
                <a:schemeClr val="tx1">
                  <a:lumMod val="50000"/>
                </a:schemeClr>
              </a:solidFill>
            </a:endParaRPr>
          </a:p>
        </p:txBody>
      </p:sp>
    </p:spTree>
    <p:extLst>
      <p:ext uri="{BB962C8B-B14F-4D97-AF65-F5344CB8AC3E}">
        <p14:creationId xmlns:p14="http://schemas.microsoft.com/office/powerpoint/2010/main" val="182042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625"/>
            <a:ext cx="9144000" cy="857250"/>
          </a:xfrm>
        </p:spPr>
        <p:txBody>
          <a:bodyPr/>
          <a:lstStyle/>
          <a:p>
            <a:r>
              <a:rPr lang="en-US" dirty="0"/>
              <a:t>ANAC Subcommittee Work Plan</a:t>
            </a:r>
          </a:p>
        </p:txBody>
      </p:sp>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15</a:t>
            </a:fld>
            <a:endParaRPr lang="en-US" dirty="0"/>
          </a:p>
        </p:txBody>
      </p:sp>
      <p:graphicFrame>
        <p:nvGraphicFramePr>
          <p:cNvPr id="7" name="Picture Placeholder 6"/>
          <p:cNvGraphicFramePr>
            <a:graphicFrameLocks noGrp="1"/>
          </p:cNvGraphicFramePr>
          <p:nvPr>
            <p:ph type="pic" sz="quarter" idx="13"/>
            <p:extLst>
              <p:ext uri="{D42A27DB-BD31-4B8C-83A1-F6EECF244321}">
                <p14:modId xmlns:p14="http://schemas.microsoft.com/office/powerpoint/2010/main" val="3097085406"/>
              </p:ext>
            </p:extLst>
          </p:nvPr>
        </p:nvGraphicFramePr>
        <p:xfrm>
          <a:off x="342900" y="666750"/>
          <a:ext cx="8458200" cy="4383484"/>
        </p:xfrm>
        <a:graphic>
          <a:graphicData uri="http://schemas.openxmlformats.org/drawingml/2006/table">
            <a:tbl>
              <a:tblPr firstRow="1" firstCol="1" bandRow="1">
                <a:tableStyleId>{5C22544A-7EE6-4342-B048-85BDC9FD1C3A}</a:tableStyleId>
              </a:tblPr>
              <a:tblGrid>
                <a:gridCol w="1382097"/>
                <a:gridCol w="4798896"/>
                <a:gridCol w="2277207"/>
              </a:tblGrid>
              <a:tr h="236617">
                <a:tc>
                  <a:txBody>
                    <a:bodyPr/>
                    <a:lstStyle/>
                    <a:p>
                      <a:pPr marL="0" marR="0" algn="ctr">
                        <a:spcBef>
                          <a:spcPts val="0"/>
                        </a:spcBef>
                        <a:spcAft>
                          <a:spcPts val="0"/>
                        </a:spcAft>
                      </a:pPr>
                      <a:r>
                        <a:rPr lang="en-US" sz="1400" dirty="0">
                          <a:effectLst/>
                          <a:latin typeface="+mn-lt"/>
                        </a:rPr>
                        <a:t>Meeting Date: </a:t>
                      </a:r>
                    </a:p>
                    <a:p>
                      <a:pPr marL="0" marR="0" algn="ctr">
                        <a:spcBef>
                          <a:spcPts val="0"/>
                        </a:spcBef>
                        <a:spcAft>
                          <a:spcPts val="0"/>
                        </a:spcAft>
                      </a:pPr>
                      <a:r>
                        <a:rPr lang="en-US" sz="1400" dirty="0">
                          <a:effectLst/>
                          <a:latin typeface="+mn-lt"/>
                        </a:rPr>
                        <a:t> </a:t>
                      </a:r>
                      <a:endParaRPr lang="en-US" sz="1400" dirty="0">
                        <a:effectLst/>
                        <a:latin typeface="+mn-lt"/>
                        <a:ea typeface="MS Mincho"/>
                        <a:cs typeface="Times New Roman"/>
                      </a:endParaRPr>
                    </a:p>
                  </a:txBody>
                  <a:tcPr marL="21067" marR="21067" marT="0" marB="0" anchor="ctr"/>
                </a:tc>
                <a:tc>
                  <a:txBody>
                    <a:bodyPr/>
                    <a:lstStyle/>
                    <a:p>
                      <a:pPr marL="0" marR="0" algn="ctr">
                        <a:spcBef>
                          <a:spcPts val="0"/>
                        </a:spcBef>
                        <a:spcAft>
                          <a:spcPts val="0"/>
                        </a:spcAft>
                      </a:pPr>
                      <a:r>
                        <a:rPr lang="en-US" sz="1400" dirty="0">
                          <a:effectLst/>
                          <a:latin typeface="+mn-lt"/>
                        </a:rPr>
                        <a:t>Topic: </a:t>
                      </a:r>
                    </a:p>
                    <a:p>
                      <a:pPr marL="0" marR="0" algn="ctr">
                        <a:spcBef>
                          <a:spcPts val="0"/>
                        </a:spcBef>
                        <a:spcAft>
                          <a:spcPts val="0"/>
                        </a:spcAft>
                      </a:pPr>
                      <a:r>
                        <a:rPr lang="en-US" sz="1400" dirty="0">
                          <a:effectLst/>
                          <a:latin typeface="+mn-lt"/>
                        </a:rPr>
                        <a:t> </a:t>
                      </a:r>
                      <a:endParaRPr lang="en-US" sz="1400" dirty="0">
                        <a:effectLst/>
                        <a:latin typeface="+mn-lt"/>
                        <a:ea typeface="MS Mincho"/>
                        <a:cs typeface="Times New Roman"/>
                      </a:endParaRPr>
                    </a:p>
                  </a:txBody>
                  <a:tcPr marL="21067" marR="21067" marT="0" marB="0" anchor="ctr"/>
                </a:tc>
                <a:tc>
                  <a:txBody>
                    <a:bodyPr/>
                    <a:lstStyle/>
                    <a:p>
                      <a:pPr marL="0" marR="0" algn="ctr">
                        <a:spcBef>
                          <a:spcPts val="0"/>
                        </a:spcBef>
                        <a:spcAft>
                          <a:spcPts val="0"/>
                        </a:spcAft>
                      </a:pPr>
                      <a:r>
                        <a:rPr lang="en-US" sz="1400" dirty="0">
                          <a:effectLst/>
                          <a:latin typeface="+mn-lt"/>
                        </a:rPr>
                        <a:t>Tentative Presenters: </a:t>
                      </a:r>
                    </a:p>
                    <a:p>
                      <a:pPr marL="0" marR="0" algn="ctr">
                        <a:spcBef>
                          <a:spcPts val="0"/>
                        </a:spcBef>
                        <a:spcAft>
                          <a:spcPts val="0"/>
                        </a:spcAft>
                      </a:pPr>
                      <a:r>
                        <a:rPr lang="en-US" sz="1400" dirty="0">
                          <a:effectLst/>
                          <a:latin typeface="+mn-lt"/>
                        </a:rPr>
                        <a:t> </a:t>
                      </a:r>
                      <a:endParaRPr lang="en-US" sz="1400" dirty="0">
                        <a:effectLst/>
                        <a:latin typeface="+mn-lt"/>
                        <a:ea typeface="MS Mincho"/>
                        <a:cs typeface="Times New Roman"/>
                      </a:endParaRPr>
                    </a:p>
                  </a:txBody>
                  <a:tcPr marL="21067" marR="21067" marT="0" marB="0" anchor="ctr"/>
                </a:tc>
              </a:tr>
              <a:tr h="473234">
                <a:tc>
                  <a:txBody>
                    <a:bodyPr/>
                    <a:lstStyle/>
                    <a:p>
                      <a:pPr marL="0" marR="0" algn="ctr">
                        <a:spcBef>
                          <a:spcPts val="0"/>
                        </a:spcBef>
                        <a:spcAft>
                          <a:spcPts val="0"/>
                        </a:spcAft>
                      </a:pPr>
                      <a:r>
                        <a:rPr lang="en-US" sz="1400" dirty="0">
                          <a:effectLst/>
                          <a:latin typeface="+mn-lt"/>
                        </a:rPr>
                        <a:t>November 16, 2016</a:t>
                      </a:r>
                      <a:endParaRPr lang="en-US" sz="1400" dirty="0">
                        <a:effectLst/>
                        <a:latin typeface="+mn-lt"/>
                        <a:ea typeface="MS Mincho"/>
                        <a:cs typeface="Times New Roman"/>
                      </a:endParaRPr>
                    </a:p>
                  </a:txBody>
                  <a:tcPr marL="21067" marR="21067" marT="0" marB="0" anchor="ctr"/>
                </a:tc>
                <a:tc>
                  <a:txBody>
                    <a:bodyPr/>
                    <a:lstStyle/>
                    <a:p>
                      <a:pPr marL="342900" marR="0" lvl="0" indent="-342900">
                        <a:spcBef>
                          <a:spcPts val="0"/>
                        </a:spcBef>
                        <a:spcAft>
                          <a:spcPts val="0"/>
                        </a:spcAft>
                        <a:buFont typeface="Cambria"/>
                        <a:buChar char="-"/>
                      </a:pPr>
                      <a:r>
                        <a:rPr lang="en-US" sz="1400">
                          <a:effectLst/>
                          <a:latin typeface="+mn-lt"/>
                        </a:rPr>
                        <a:t>FAA and Airline procedures for weather, safety and separation.</a:t>
                      </a:r>
                    </a:p>
                    <a:p>
                      <a:pPr marL="342900" marR="0" lvl="0" indent="-342900">
                        <a:spcBef>
                          <a:spcPts val="0"/>
                        </a:spcBef>
                        <a:spcAft>
                          <a:spcPts val="0"/>
                        </a:spcAft>
                        <a:buFont typeface="Cambria"/>
                        <a:buChar char="-"/>
                      </a:pPr>
                      <a:r>
                        <a:rPr lang="en-US" sz="1400">
                          <a:effectLst/>
                          <a:latin typeface="+mn-lt"/>
                        </a:rPr>
                        <a:t> Accuracy of flight track data (FAA, ANOMS and Webtrak) </a:t>
                      </a:r>
                      <a:endParaRPr lang="en-US" sz="1400">
                        <a:effectLst/>
                        <a:latin typeface="+mn-lt"/>
                        <a:ea typeface="MS Mincho"/>
                        <a:cs typeface="Times New Roman"/>
                      </a:endParaRPr>
                    </a:p>
                  </a:txBody>
                  <a:tcPr marL="21067" marR="21067" marT="0" marB="0"/>
                </a:tc>
                <a:tc>
                  <a:txBody>
                    <a:bodyPr/>
                    <a:lstStyle/>
                    <a:p>
                      <a:pPr marL="342900" marR="0" lvl="0" indent="-342900">
                        <a:spcBef>
                          <a:spcPts val="0"/>
                        </a:spcBef>
                        <a:spcAft>
                          <a:spcPts val="0"/>
                        </a:spcAft>
                        <a:buFont typeface="Cambria"/>
                        <a:buChar char="-"/>
                      </a:pPr>
                      <a:r>
                        <a:rPr lang="en-US" sz="1400">
                          <a:effectLst/>
                          <a:latin typeface="+mn-lt"/>
                        </a:rPr>
                        <a:t>FAA </a:t>
                      </a:r>
                    </a:p>
                    <a:p>
                      <a:pPr marL="342900" marR="0" lvl="0" indent="-342900">
                        <a:spcBef>
                          <a:spcPts val="0"/>
                        </a:spcBef>
                        <a:spcAft>
                          <a:spcPts val="0"/>
                        </a:spcAft>
                        <a:buFont typeface="Cambria"/>
                        <a:buChar char="-"/>
                      </a:pPr>
                      <a:r>
                        <a:rPr lang="en-US" sz="1400">
                          <a:effectLst/>
                          <a:latin typeface="+mn-lt"/>
                        </a:rPr>
                        <a:t>B&amp;K (WebTrak Vendor)</a:t>
                      </a:r>
                    </a:p>
                    <a:p>
                      <a:pPr marL="457200" marR="0">
                        <a:spcBef>
                          <a:spcPts val="0"/>
                        </a:spcBef>
                        <a:spcAft>
                          <a:spcPts val="0"/>
                        </a:spcAft>
                      </a:pPr>
                      <a:r>
                        <a:rPr lang="en-US" sz="1400">
                          <a:effectLst/>
                          <a:latin typeface="+mn-lt"/>
                        </a:rPr>
                        <a:t> </a:t>
                      </a:r>
                      <a:endParaRPr lang="en-US" sz="1400">
                        <a:effectLst/>
                        <a:latin typeface="+mn-lt"/>
                        <a:ea typeface="MS Mincho"/>
                        <a:cs typeface="Times New Roman"/>
                      </a:endParaRPr>
                    </a:p>
                  </a:txBody>
                  <a:tcPr marL="21067" marR="21067" marT="0" marB="0"/>
                </a:tc>
              </a:tr>
              <a:tr h="1183084">
                <a:tc>
                  <a:txBody>
                    <a:bodyPr/>
                    <a:lstStyle/>
                    <a:p>
                      <a:pPr marL="0" marR="0" algn="ctr">
                        <a:spcBef>
                          <a:spcPts val="0"/>
                        </a:spcBef>
                        <a:spcAft>
                          <a:spcPts val="0"/>
                        </a:spcAft>
                      </a:pPr>
                      <a:r>
                        <a:rPr lang="en-US" sz="1400" dirty="0">
                          <a:effectLst/>
                          <a:latin typeface="+mn-lt"/>
                        </a:rPr>
                        <a:t>January 18, 2017</a:t>
                      </a:r>
                      <a:endParaRPr lang="en-US" sz="1400" dirty="0">
                        <a:effectLst/>
                        <a:latin typeface="+mn-lt"/>
                        <a:ea typeface="MS Mincho"/>
                        <a:cs typeface="Times New Roman"/>
                      </a:endParaRPr>
                    </a:p>
                  </a:txBody>
                  <a:tcPr marL="21067" marR="21067" marT="0" marB="0" anchor="ctr"/>
                </a:tc>
                <a:tc>
                  <a:txBody>
                    <a:bodyPr/>
                    <a:lstStyle/>
                    <a:p>
                      <a:pPr marL="342900" marR="0" lvl="0" indent="-342900">
                        <a:spcBef>
                          <a:spcPts val="0"/>
                        </a:spcBef>
                        <a:spcAft>
                          <a:spcPts val="0"/>
                        </a:spcAft>
                        <a:buFont typeface="Cambria"/>
                        <a:buChar char="-"/>
                      </a:pPr>
                      <a:r>
                        <a:rPr lang="en-US" sz="1400">
                          <a:effectLst/>
                          <a:latin typeface="+mn-lt"/>
                        </a:rPr>
                        <a:t>Assessment of historical vs. current arrival and depart procedures.  Including FAA data overlay showing frequency and location over several years at specific locations (Bay Park, La Jolla Cove, Mt. Soledad, Mt. Helix, Sunset Cliffs, Wooded Area, Fleetridge, La Playa, and Mission Beach)</a:t>
                      </a:r>
                      <a:endParaRPr lang="en-US" sz="1400">
                        <a:effectLst/>
                        <a:latin typeface="+mn-lt"/>
                        <a:ea typeface="MS Mincho"/>
                        <a:cs typeface="Times New Roman"/>
                      </a:endParaRPr>
                    </a:p>
                  </a:txBody>
                  <a:tcPr marL="21067" marR="21067" marT="0" marB="0"/>
                </a:tc>
                <a:tc>
                  <a:txBody>
                    <a:bodyPr/>
                    <a:lstStyle/>
                    <a:p>
                      <a:pPr marL="342900" marR="0" lvl="0" indent="-342900">
                        <a:spcBef>
                          <a:spcPts val="0"/>
                        </a:spcBef>
                        <a:spcAft>
                          <a:spcPts val="0"/>
                        </a:spcAft>
                        <a:buFont typeface="Cambria"/>
                        <a:buChar char="-"/>
                      </a:pPr>
                      <a:r>
                        <a:rPr lang="en-US" sz="1400">
                          <a:effectLst/>
                          <a:latin typeface="+mn-lt"/>
                        </a:rPr>
                        <a:t>FAA</a:t>
                      </a:r>
                      <a:endParaRPr lang="en-US" sz="1400">
                        <a:effectLst/>
                        <a:latin typeface="+mn-lt"/>
                        <a:ea typeface="MS Mincho"/>
                        <a:cs typeface="Times New Roman"/>
                      </a:endParaRPr>
                    </a:p>
                  </a:txBody>
                  <a:tcPr marL="21067" marR="21067" marT="0" marB="0"/>
                </a:tc>
              </a:tr>
              <a:tr h="591542">
                <a:tc>
                  <a:txBody>
                    <a:bodyPr/>
                    <a:lstStyle/>
                    <a:p>
                      <a:pPr marL="0" marR="0" algn="ctr">
                        <a:spcBef>
                          <a:spcPts val="0"/>
                        </a:spcBef>
                        <a:spcAft>
                          <a:spcPts val="0"/>
                        </a:spcAft>
                      </a:pPr>
                      <a:r>
                        <a:rPr lang="en-US" sz="1400" dirty="0">
                          <a:effectLst/>
                          <a:latin typeface="+mn-lt"/>
                        </a:rPr>
                        <a:t>March 15, 2017</a:t>
                      </a:r>
                      <a:endParaRPr lang="en-US" sz="1400" dirty="0">
                        <a:effectLst/>
                        <a:latin typeface="+mn-lt"/>
                        <a:ea typeface="MS Mincho"/>
                        <a:cs typeface="Times New Roman"/>
                      </a:endParaRPr>
                    </a:p>
                  </a:txBody>
                  <a:tcPr marL="21067" marR="21067" marT="0" marB="0" anchor="ctr"/>
                </a:tc>
                <a:tc>
                  <a:txBody>
                    <a:bodyPr/>
                    <a:lstStyle/>
                    <a:p>
                      <a:pPr marL="342900" marR="0" lvl="0" indent="-342900">
                        <a:spcBef>
                          <a:spcPts val="0"/>
                        </a:spcBef>
                        <a:spcAft>
                          <a:spcPts val="0"/>
                        </a:spcAft>
                        <a:buFont typeface="Cambria"/>
                        <a:buChar char="-"/>
                      </a:pPr>
                      <a:r>
                        <a:rPr lang="en-US" sz="1400">
                          <a:effectLst/>
                          <a:latin typeface="+mn-lt"/>
                        </a:rPr>
                        <a:t>Review potential for procedure modifications to limit or prevent early turns and missed approaches. </a:t>
                      </a:r>
                    </a:p>
                    <a:p>
                      <a:pPr marL="342900" marR="0" lvl="0" indent="-342900">
                        <a:spcBef>
                          <a:spcPts val="0"/>
                        </a:spcBef>
                        <a:spcAft>
                          <a:spcPts val="0"/>
                        </a:spcAft>
                        <a:buFont typeface="Cambria"/>
                        <a:buChar char="-"/>
                      </a:pPr>
                      <a:r>
                        <a:rPr lang="en-US" sz="1400">
                          <a:effectLst/>
                          <a:latin typeface="+mn-lt"/>
                        </a:rPr>
                        <a:t>Review of FAA noise dots and applicability.</a:t>
                      </a:r>
                      <a:endParaRPr lang="en-US" sz="1400">
                        <a:effectLst/>
                        <a:latin typeface="+mn-lt"/>
                        <a:ea typeface="MS Mincho"/>
                        <a:cs typeface="Times New Roman"/>
                      </a:endParaRPr>
                    </a:p>
                  </a:txBody>
                  <a:tcPr marL="21067" marR="21067" marT="0" marB="0"/>
                </a:tc>
                <a:tc>
                  <a:txBody>
                    <a:bodyPr/>
                    <a:lstStyle/>
                    <a:p>
                      <a:pPr marL="342900" marR="0" lvl="0" indent="-342900">
                        <a:spcBef>
                          <a:spcPts val="0"/>
                        </a:spcBef>
                        <a:spcAft>
                          <a:spcPts val="0"/>
                        </a:spcAft>
                        <a:buFont typeface="Cambria"/>
                        <a:buChar char="-"/>
                      </a:pPr>
                      <a:r>
                        <a:rPr lang="en-US" sz="1400">
                          <a:effectLst/>
                          <a:latin typeface="+mn-lt"/>
                        </a:rPr>
                        <a:t>FAA</a:t>
                      </a:r>
                    </a:p>
                    <a:p>
                      <a:pPr marL="342900" marR="0" lvl="0" indent="-342900">
                        <a:spcBef>
                          <a:spcPts val="0"/>
                        </a:spcBef>
                        <a:spcAft>
                          <a:spcPts val="0"/>
                        </a:spcAft>
                        <a:buFont typeface="Cambria"/>
                        <a:buChar char="-"/>
                      </a:pPr>
                      <a:r>
                        <a:rPr lang="en-US" sz="1400">
                          <a:effectLst/>
                          <a:latin typeface="+mn-lt"/>
                        </a:rPr>
                        <a:t>TERPS (Procedure Development) Expert</a:t>
                      </a:r>
                      <a:endParaRPr lang="en-US" sz="1400">
                        <a:effectLst/>
                        <a:latin typeface="+mn-lt"/>
                        <a:ea typeface="MS Mincho"/>
                        <a:cs typeface="Times New Roman"/>
                      </a:endParaRPr>
                    </a:p>
                  </a:txBody>
                  <a:tcPr marL="21067" marR="21067" marT="0" marB="0"/>
                </a:tc>
              </a:tr>
              <a:tr h="1183084">
                <a:tc>
                  <a:txBody>
                    <a:bodyPr/>
                    <a:lstStyle/>
                    <a:p>
                      <a:pPr marL="0" marR="0" algn="ctr">
                        <a:spcBef>
                          <a:spcPts val="0"/>
                        </a:spcBef>
                        <a:spcAft>
                          <a:spcPts val="0"/>
                        </a:spcAft>
                      </a:pPr>
                      <a:r>
                        <a:rPr lang="en-US" sz="1400" dirty="0">
                          <a:effectLst/>
                          <a:latin typeface="+mn-lt"/>
                        </a:rPr>
                        <a:t>May 17, 2017</a:t>
                      </a:r>
                      <a:endParaRPr lang="en-US" sz="1400" dirty="0">
                        <a:effectLst/>
                        <a:latin typeface="+mn-lt"/>
                        <a:ea typeface="MS Mincho"/>
                        <a:cs typeface="Times New Roman"/>
                      </a:endParaRPr>
                    </a:p>
                  </a:txBody>
                  <a:tcPr marL="21067" marR="21067" marT="0" marB="0" anchor="ctr"/>
                </a:tc>
                <a:tc>
                  <a:txBody>
                    <a:bodyPr/>
                    <a:lstStyle/>
                    <a:p>
                      <a:pPr marL="342900" marR="0" lvl="0" indent="-342900">
                        <a:spcBef>
                          <a:spcPts val="0"/>
                        </a:spcBef>
                        <a:spcAft>
                          <a:spcPts val="0"/>
                        </a:spcAft>
                        <a:buFont typeface="Cambria"/>
                        <a:buChar char="-"/>
                      </a:pPr>
                      <a:r>
                        <a:rPr lang="en-US" sz="1400" dirty="0">
                          <a:effectLst/>
                          <a:latin typeface="+mn-lt"/>
                        </a:rPr>
                        <a:t>Curfew violation review process, including fine structure, policies for issuing fines, use of revenues in the community. </a:t>
                      </a:r>
                    </a:p>
                    <a:p>
                      <a:pPr marL="342900" marR="0" lvl="0" indent="-342900">
                        <a:spcBef>
                          <a:spcPts val="0"/>
                        </a:spcBef>
                        <a:spcAft>
                          <a:spcPts val="0"/>
                        </a:spcAft>
                        <a:buFont typeface="Cambria"/>
                        <a:buChar char="-"/>
                      </a:pPr>
                      <a:r>
                        <a:rPr lang="en-US" sz="1400" dirty="0">
                          <a:effectLst/>
                          <a:latin typeface="+mn-lt"/>
                        </a:rPr>
                        <a:t>Quieter Home Program overview of eligibility, and changes in the regulations. </a:t>
                      </a:r>
                    </a:p>
                    <a:p>
                      <a:pPr marL="342900" marR="0" lvl="0" indent="-342900">
                        <a:spcBef>
                          <a:spcPts val="0"/>
                        </a:spcBef>
                        <a:spcAft>
                          <a:spcPts val="0"/>
                        </a:spcAft>
                        <a:buFont typeface="Cambria"/>
                        <a:buChar char="-"/>
                      </a:pPr>
                      <a:r>
                        <a:rPr lang="en-US" sz="1400" dirty="0">
                          <a:effectLst/>
                          <a:latin typeface="+mn-lt"/>
                        </a:rPr>
                        <a:t>Noise monitors, location, costs, and results from portable monitoring. </a:t>
                      </a:r>
                      <a:endParaRPr lang="en-US" sz="1400" dirty="0">
                        <a:effectLst/>
                        <a:latin typeface="+mn-lt"/>
                        <a:ea typeface="MS Mincho"/>
                        <a:cs typeface="Times New Roman"/>
                      </a:endParaRPr>
                    </a:p>
                  </a:txBody>
                  <a:tcPr marL="21067" marR="21067" marT="0" marB="0"/>
                </a:tc>
                <a:tc>
                  <a:txBody>
                    <a:bodyPr/>
                    <a:lstStyle/>
                    <a:p>
                      <a:pPr marL="342900" marR="0" lvl="0" indent="-342900">
                        <a:spcBef>
                          <a:spcPts val="0"/>
                        </a:spcBef>
                        <a:spcAft>
                          <a:spcPts val="0"/>
                        </a:spcAft>
                        <a:buFont typeface="Cambria"/>
                        <a:buChar char="-"/>
                      </a:pPr>
                      <a:r>
                        <a:rPr lang="en-US" sz="1400" dirty="0">
                          <a:effectLst/>
                          <a:latin typeface="+mn-lt"/>
                        </a:rPr>
                        <a:t>Airport staff, including Legal Counsel </a:t>
                      </a:r>
                    </a:p>
                    <a:p>
                      <a:pPr marL="342900" marR="0" lvl="0" indent="-342900">
                        <a:spcBef>
                          <a:spcPts val="0"/>
                        </a:spcBef>
                        <a:spcAft>
                          <a:spcPts val="0"/>
                        </a:spcAft>
                        <a:buFont typeface="Cambria"/>
                        <a:buChar char="-"/>
                      </a:pPr>
                      <a:r>
                        <a:rPr lang="en-US" sz="1400" dirty="0">
                          <a:effectLst/>
                          <a:latin typeface="+mn-lt"/>
                        </a:rPr>
                        <a:t>Acoustical consultant dealing with noise contours and sound insulation programs</a:t>
                      </a:r>
                      <a:endParaRPr lang="en-US" sz="1400" dirty="0">
                        <a:effectLst/>
                        <a:latin typeface="+mn-lt"/>
                        <a:ea typeface="MS Mincho"/>
                        <a:cs typeface="Times New Roman"/>
                      </a:endParaRPr>
                    </a:p>
                  </a:txBody>
                  <a:tcPr marL="21067" marR="21067" marT="0" marB="0"/>
                </a:tc>
              </a:tr>
              <a:tr h="118308">
                <a:tc>
                  <a:txBody>
                    <a:bodyPr/>
                    <a:lstStyle/>
                    <a:p>
                      <a:pPr marL="0" marR="0" algn="ctr">
                        <a:spcBef>
                          <a:spcPts val="0"/>
                        </a:spcBef>
                        <a:spcAft>
                          <a:spcPts val="0"/>
                        </a:spcAft>
                      </a:pPr>
                      <a:r>
                        <a:rPr lang="en-US" sz="1400" dirty="0">
                          <a:effectLst/>
                          <a:latin typeface="+mn-lt"/>
                        </a:rPr>
                        <a:t>TBD</a:t>
                      </a:r>
                      <a:endParaRPr lang="en-US" sz="1400" dirty="0">
                        <a:effectLst/>
                        <a:latin typeface="+mn-lt"/>
                        <a:ea typeface="MS Mincho"/>
                        <a:cs typeface="Times New Roman"/>
                      </a:endParaRPr>
                    </a:p>
                  </a:txBody>
                  <a:tcPr marL="21067" marR="21067" marT="0" marB="0" anchor="ctr"/>
                </a:tc>
                <a:tc>
                  <a:txBody>
                    <a:bodyPr/>
                    <a:lstStyle/>
                    <a:p>
                      <a:pPr marL="342900" marR="0" lvl="0" indent="-342900">
                        <a:spcBef>
                          <a:spcPts val="0"/>
                        </a:spcBef>
                        <a:spcAft>
                          <a:spcPts val="0"/>
                        </a:spcAft>
                        <a:buFont typeface="Cambria"/>
                        <a:buChar char="-"/>
                      </a:pPr>
                      <a:r>
                        <a:rPr lang="en-US" sz="1400" dirty="0">
                          <a:effectLst/>
                          <a:latin typeface="+mn-lt"/>
                        </a:rPr>
                        <a:t>TBD</a:t>
                      </a:r>
                      <a:endParaRPr lang="en-US" sz="1400" dirty="0">
                        <a:effectLst/>
                        <a:latin typeface="+mn-lt"/>
                        <a:ea typeface="MS Mincho"/>
                        <a:cs typeface="Times New Roman"/>
                      </a:endParaRPr>
                    </a:p>
                  </a:txBody>
                  <a:tcPr marL="21067" marR="21067" marT="0" marB="0"/>
                </a:tc>
                <a:tc>
                  <a:txBody>
                    <a:bodyPr/>
                    <a:lstStyle/>
                    <a:p>
                      <a:pPr marL="457200" marR="0">
                        <a:spcBef>
                          <a:spcPts val="0"/>
                        </a:spcBef>
                        <a:spcAft>
                          <a:spcPts val="0"/>
                        </a:spcAft>
                      </a:pPr>
                      <a:r>
                        <a:rPr lang="en-US" sz="1400" dirty="0">
                          <a:effectLst/>
                          <a:latin typeface="+mn-lt"/>
                        </a:rPr>
                        <a:t> </a:t>
                      </a:r>
                      <a:endParaRPr lang="en-US" sz="1400" dirty="0">
                        <a:effectLst/>
                        <a:latin typeface="+mn-lt"/>
                        <a:ea typeface="MS Mincho"/>
                        <a:cs typeface="Times New Roman"/>
                      </a:endParaRPr>
                    </a:p>
                  </a:txBody>
                  <a:tcPr marL="21067" marR="21067" marT="0" marB="0"/>
                </a:tc>
              </a:tr>
            </a:tbl>
          </a:graphicData>
        </a:graphic>
      </p:graphicFrame>
    </p:spTree>
    <p:extLst>
      <p:ext uri="{BB962C8B-B14F-4D97-AF65-F5344CB8AC3E}">
        <p14:creationId xmlns:p14="http://schemas.microsoft.com/office/powerpoint/2010/main" val="39837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4267200" cy="51435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7"/>
          <p:cNvSpPr txBox="1">
            <a:spLocks noChangeArrowheads="1"/>
          </p:cNvSpPr>
          <p:nvPr/>
        </p:nvSpPr>
        <p:spPr bwMode="auto">
          <a:xfrm>
            <a:off x="152400" y="349538"/>
            <a:ext cx="35814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600" dirty="0" smtClean="0">
                <a:solidFill>
                  <a:schemeClr val="bg1"/>
                </a:solidFill>
                <a:latin typeface="+mj-lt"/>
                <a:cs typeface="Open Sans Semibold" pitchFamily="34" charset="0"/>
              </a:rPr>
              <a:t>Agenda</a:t>
            </a:r>
            <a:endParaRPr lang="en-US" sz="1600" dirty="0">
              <a:solidFill>
                <a:schemeClr val="bg1"/>
              </a:solidFill>
              <a:latin typeface="+mj-lt"/>
              <a:cs typeface="Open Sans Semibold" pitchFamily="34" charset="0"/>
            </a:endParaRPr>
          </a:p>
        </p:txBody>
      </p:sp>
      <p:sp>
        <p:nvSpPr>
          <p:cNvPr id="4" name="Text Box 10"/>
          <p:cNvSpPr txBox="1">
            <a:spLocks noChangeArrowheads="1"/>
          </p:cNvSpPr>
          <p:nvPr/>
        </p:nvSpPr>
        <p:spPr bwMode="auto">
          <a:xfrm>
            <a:off x="228600" y="666750"/>
            <a:ext cx="3989294" cy="4231928"/>
          </a:xfrm>
          <a:prstGeom prst="rect">
            <a:avLst/>
          </a:prstGeom>
          <a:noFill/>
          <a:ln w="9525">
            <a:noFill/>
            <a:miter lim="800000"/>
            <a:headEnd/>
            <a:tailEnd/>
          </a:ln>
        </p:spPr>
        <p:txBody>
          <a:bodyPr wrap="square" lIns="45720" tIns="22860" rIns="45720" bIns="22860">
            <a:spAutoFit/>
          </a:bodyPr>
          <a:lstStyle/>
          <a:p>
            <a:pPr marL="287338" indent="-287338"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Welcome and Introductions </a:t>
            </a:r>
            <a:endParaRPr lang="en-US" sz="1300" dirty="0" smtClean="0">
              <a:solidFill>
                <a:schemeClr val="bg1"/>
              </a:solidFill>
              <a:latin typeface="+mj-lt"/>
              <a:ea typeface="Open Sans" pitchFamily="34" charset="0"/>
              <a:cs typeface="Open Sans" pitchFamily="34" charset="0"/>
            </a:endParaRPr>
          </a:p>
          <a:p>
            <a:pPr marL="342900" indent="-342900" defTabSz="1088232" fontAlgn="auto">
              <a:spcBef>
                <a:spcPts val="0"/>
              </a:spcBef>
              <a:spcAft>
                <a:spcPts val="0"/>
              </a:spcAft>
              <a:buFont typeface="+mj-lt"/>
              <a:buAutoNum type="arabicPeriod"/>
              <a:defRPr/>
            </a:pPr>
            <a:r>
              <a:rPr lang="en-US" sz="1300" b="1" dirty="0" smtClean="0">
                <a:solidFill>
                  <a:schemeClr val="bg1"/>
                </a:solidFill>
                <a:latin typeface="+mj-lt"/>
                <a:ea typeface="Open Sans" pitchFamily="34" charset="0"/>
                <a:cs typeface="Open Sans" pitchFamily="34" charset="0"/>
              </a:rPr>
              <a:t>Presentation Items </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Quieter </a:t>
            </a:r>
            <a:r>
              <a:rPr lang="en-US" sz="1300" b="1" dirty="0" smtClean="0">
                <a:solidFill>
                  <a:schemeClr val="bg1"/>
                </a:solidFill>
                <a:latin typeface="+mj-lt"/>
                <a:ea typeface="Open Sans" pitchFamily="34" charset="0"/>
                <a:cs typeface="Open Sans" pitchFamily="34" charset="0"/>
              </a:rPr>
              <a:t>Home Program Update</a:t>
            </a:r>
          </a:p>
          <a:p>
            <a:pPr marL="800100" lvl="1" indent="-342900" defTabSz="1088232" fontAlgn="auto">
              <a:spcBef>
                <a:spcPts val="0"/>
              </a:spcBef>
              <a:spcAft>
                <a:spcPts val="0"/>
              </a:spcAft>
              <a:buFont typeface="+mj-lt"/>
              <a:buAutoNum type="alphaLcPeriod"/>
              <a:defRPr/>
            </a:pPr>
            <a:r>
              <a:rPr lang="en-US" sz="1300" b="1" dirty="0">
                <a:solidFill>
                  <a:schemeClr val="bg1"/>
                </a:solidFill>
                <a:latin typeface="+mj-lt"/>
                <a:ea typeface="Open Sans" pitchFamily="34" charset="0"/>
                <a:cs typeface="Open Sans" pitchFamily="34" charset="0"/>
              </a:rPr>
              <a:t>Curfew Violation Review Panel</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Missed Approach </a:t>
            </a:r>
            <a:endParaRPr lang="en-US" sz="1300" b="1" dirty="0">
              <a:solidFill>
                <a:schemeClr val="bg1"/>
              </a:solidFill>
              <a:latin typeface="+mj-lt"/>
              <a:ea typeface="Open Sans" pitchFamily="34" charset="0"/>
              <a:cs typeface="Open Sans" pitchFamily="34" charset="0"/>
            </a:endParaRP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Early Turn Statistics</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Noise Complaint Statistics</a:t>
            </a:r>
          </a:p>
          <a:p>
            <a:pPr marL="800100" lvl="1" indent="-342900" defTabSz="1088232" fontAlgn="auto">
              <a:spcBef>
                <a:spcPts val="0"/>
              </a:spcBef>
              <a:spcAft>
                <a:spcPts val="0"/>
              </a:spcAft>
              <a:buFont typeface="+mj-lt"/>
              <a:buAutoNum type="alphaLcPeriod"/>
              <a:defRPr/>
            </a:pPr>
            <a:r>
              <a:rPr lang="en-US" sz="1300" b="1" dirty="0" err="1" smtClean="0">
                <a:solidFill>
                  <a:schemeClr val="bg1"/>
                </a:solidFill>
                <a:latin typeface="+mj-lt"/>
                <a:ea typeface="Open Sans" pitchFamily="34" charset="0"/>
                <a:cs typeface="Open Sans" pitchFamily="34" charset="0"/>
              </a:rPr>
              <a:t>Metroplex</a:t>
            </a:r>
            <a:r>
              <a:rPr lang="en-US" sz="1300" b="1" dirty="0" smtClean="0">
                <a:solidFill>
                  <a:schemeClr val="bg1"/>
                </a:solidFill>
                <a:latin typeface="+mj-lt"/>
                <a:ea typeface="Open Sans" pitchFamily="34" charset="0"/>
                <a:cs typeface="Open Sans" pitchFamily="34" charset="0"/>
              </a:rPr>
              <a:t> Update</a:t>
            </a:r>
          </a:p>
          <a:p>
            <a:pPr marL="342900" indent="-342900"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Public Comment </a:t>
            </a:r>
          </a:p>
          <a:p>
            <a:pPr marL="287338" indent="-287338" defTabSz="1088232" fontAlgn="auto">
              <a:spcBef>
                <a:spcPts val="0"/>
              </a:spcBef>
              <a:spcAft>
                <a:spcPts val="600"/>
              </a:spcAft>
              <a:buAutoNum type="arabicPeriod"/>
              <a:defRPr/>
            </a:pPr>
            <a:r>
              <a:rPr lang="en-US" sz="1300" b="1" dirty="0">
                <a:solidFill>
                  <a:schemeClr val="bg1"/>
                </a:solidFill>
                <a:ea typeface="Open Sans" pitchFamily="34" charset="0"/>
                <a:cs typeface="Open Sans" pitchFamily="34" charset="0"/>
              </a:rPr>
              <a:t>Approval of </a:t>
            </a:r>
            <a:r>
              <a:rPr lang="en-US" sz="1300" b="1" dirty="0" smtClean="0">
                <a:solidFill>
                  <a:schemeClr val="bg1"/>
                </a:solidFill>
                <a:ea typeface="Open Sans" pitchFamily="34" charset="0"/>
                <a:cs typeface="Open Sans" pitchFamily="34" charset="0"/>
              </a:rPr>
              <a:t>August 17, 2016 Minutes </a:t>
            </a:r>
            <a:r>
              <a:rPr lang="en-US" sz="1300" b="1" dirty="0" smtClean="0">
                <a:solidFill>
                  <a:schemeClr val="bg1"/>
                </a:solidFill>
                <a:ea typeface="Open Sans" pitchFamily="34" charset="0"/>
                <a:cs typeface="Open Sans" pitchFamily="34" charset="0"/>
              </a:rPr>
              <a:t> </a:t>
            </a:r>
            <a:endParaRPr lang="en-US" sz="1300" b="1" dirty="0">
              <a:solidFill>
                <a:schemeClr val="bg1"/>
              </a:solidFill>
              <a:ea typeface="Open Sans" pitchFamily="34" charset="0"/>
              <a:cs typeface="Open Sans" pitchFamily="34" charset="0"/>
            </a:endParaRPr>
          </a:p>
          <a:p>
            <a:pPr marL="287338" indent="-287338" defTabSz="1088232" fontAlgn="auto">
              <a:spcBef>
                <a:spcPts val="0"/>
              </a:spcBef>
              <a:spcAft>
                <a:spcPts val="0"/>
              </a:spcAft>
              <a:buAutoNum type="arabicPeriod"/>
              <a:defRPr/>
            </a:pPr>
            <a:r>
              <a:rPr lang="en-US" sz="1300" b="1" dirty="0">
                <a:solidFill>
                  <a:schemeClr val="bg1"/>
                </a:solidFill>
                <a:ea typeface="Open Sans" pitchFamily="34" charset="0"/>
                <a:cs typeface="Open Sans" pitchFamily="34" charset="0"/>
              </a:rPr>
              <a:t>Information </a:t>
            </a:r>
            <a:r>
              <a:rPr lang="en-US" sz="1300" b="1" dirty="0" smtClean="0">
                <a:solidFill>
                  <a:schemeClr val="bg1"/>
                </a:solidFill>
                <a:ea typeface="Open Sans" pitchFamily="34" charset="0"/>
                <a:cs typeface="Open Sans" pitchFamily="34" charset="0"/>
              </a:rPr>
              <a:t>Items </a:t>
            </a:r>
            <a:endParaRPr lang="en-US" sz="1300" b="1" dirty="0">
              <a:solidFill>
                <a:schemeClr val="bg1"/>
              </a:solidFill>
              <a:ea typeface="Open Sans" pitchFamily="34" charset="0"/>
              <a:cs typeface="Open Sans" pitchFamily="34" charset="0"/>
            </a:endParaRPr>
          </a:p>
          <a:p>
            <a:pPr marL="800100" lvl="1" indent="-342900" defTabSz="1088232" fontAlgn="auto">
              <a:spcBef>
                <a:spcPts val="0"/>
              </a:spcBef>
              <a:spcAft>
                <a:spcPts val="0"/>
              </a:spcAft>
              <a:buFont typeface="Arial" panose="020B0604020202020204" pitchFamily="34" charset="0"/>
              <a:buChar char="•"/>
              <a:defRPr/>
            </a:pPr>
            <a:r>
              <a:rPr lang="en-US" sz="1300" b="1" dirty="0">
                <a:solidFill>
                  <a:schemeClr val="bg1"/>
                </a:solidFill>
                <a:ea typeface="Open Sans" pitchFamily="34" charset="0"/>
                <a:cs typeface="Open Sans" pitchFamily="34" charset="0"/>
              </a:rPr>
              <a:t>Airport Authority Update</a:t>
            </a:r>
          </a:p>
          <a:p>
            <a:pPr marL="342900" indent="-342900"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New </a:t>
            </a:r>
            <a:r>
              <a:rPr lang="en-US" sz="1300" b="1" dirty="0" smtClean="0">
                <a:solidFill>
                  <a:schemeClr val="bg1"/>
                </a:solidFill>
                <a:latin typeface="+mj-lt"/>
                <a:ea typeface="Open Sans" pitchFamily="34" charset="0"/>
                <a:cs typeface="Open Sans" pitchFamily="34" charset="0"/>
              </a:rPr>
              <a:t>Business </a:t>
            </a:r>
            <a:endParaRPr lang="en-US" sz="1300" b="1" dirty="0" smtClean="0">
              <a:solidFill>
                <a:schemeClr val="bg1"/>
              </a:solidFill>
              <a:latin typeface="+mj-lt"/>
              <a:ea typeface="Open Sans" pitchFamily="34" charset="0"/>
              <a:cs typeface="Open Sans" pitchFamily="34" charset="0"/>
            </a:endParaRPr>
          </a:p>
          <a:p>
            <a:pPr marL="800100" lvl="2" indent="-342900" defTabSz="1088232" fontAlgn="auto">
              <a:spcBef>
                <a:spcPts val="0"/>
              </a:spcBef>
              <a:spcAft>
                <a:spcPts val="600"/>
              </a:spcAft>
              <a:buFont typeface="+mj-lt"/>
              <a:buAutoNum type="alphaLcPeriod"/>
              <a:defRPr/>
            </a:pPr>
            <a:r>
              <a:rPr lang="en-US" sz="1300" b="1" dirty="0">
                <a:solidFill>
                  <a:schemeClr val="bg1"/>
                </a:solidFill>
                <a:ea typeface="Open Sans" pitchFamily="34" charset="0"/>
                <a:cs typeface="Open Sans" pitchFamily="34" charset="0"/>
              </a:rPr>
              <a:t>ANAC Subcommittee </a:t>
            </a:r>
            <a:r>
              <a:rPr lang="en-US" sz="1300" b="1" dirty="0" smtClean="0">
                <a:solidFill>
                  <a:schemeClr val="bg1"/>
                </a:solidFill>
                <a:ea typeface="Open Sans" pitchFamily="34" charset="0"/>
                <a:cs typeface="Open Sans" pitchFamily="34" charset="0"/>
              </a:rPr>
              <a:t>Update – Approval of Subcommittee Work Plan</a:t>
            </a:r>
            <a:endParaRPr lang="en-US" sz="1300" b="1" dirty="0" smtClean="0">
              <a:solidFill>
                <a:schemeClr val="bg1"/>
              </a:solidFill>
              <a:latin typeface="+mj-lt"/>
              <a:ea typeface="Open Sans" pitchFamily="34" charset="0"/>
              <a:cs typeface="Open Sans" pitchFamily="34" charset="0"/>
            </a:endParaRPr>
          </a:p>
          <a:p>
            <a:pPr marL="342900" indent="-342900"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Next Meeting: December 21, 2016</a:t>
            </a:r>
          </a:p>
          <a:p>
            <a:pPr marL="342900" indent="-342900" defTabSz="1088232" fontAlgn="auto">
              <a:spcBef>
                <a:spcPts val="0"/>
              </a:spcBef>
              <a:spcAft>
                <a:spcPts val="0"/>
              </a:spcAft>
              <a:buFont typeface="+mj-lt"/>
              <a:buAutoNum type="arabicPeriod"/>
              <a:defRPr/>
            </a:pPr>
            <a:r>
              <a:rPr lang="en-US" sz="1300" b="1" dirty="0" smtClean="0">
                <a:solidFill>
                  <a:schemeClr val="bg1"/>
                </a:solidFill>
                <a:latin typeface="+mj-lt"/>
                <a:ea typeface="Open Sans" pitchFamily="34" charset="0"/>
                <a:cs typeface="Open Sans" pitchFamily="34" charset="0"/>
              </a:rPr>
              <a:t>Adjourn </a:t>
            </a:r>
            <a:endParaRPr lang="en-US" sz="1400" b="1" dirty="0" smtClean="0">
              <a:solidFill>
                <a:schemeClr val="bg1"/>
              </a:solidFill>
              <a:latin typeface="+mj-lt"/>
              <a:ea typeface="Open Sans" pitchFamily="34" charset="0"/>
              <a:cs typeface="Open Sans" pitchFamily="34" charset="0"/>
            </a:endParaRPr>
          </a:p>
          <a:p>
            <a:pPr defTabSz="1088232" fontAlgn="auto">
              <a:lnSpc>
                <a:spcPct val="200000"/>
              </a:lnSpc>
              <a:spcBef>
                <a:spcPts val="0"/>
              </a:spcBef>
              <a:spcAft>
                <a:spcPts val="0"/>
              </a:spcAft>
              <a:defRPr/>
            </a:pPr>
            <a:endParaRPr lang="en-US" sz="1050" dirty="0">
              <a:solidFill>
                <a:schemeClr val="bg1"/>
              </a:solidFill>
              <a:latin typeface="+mn-lt"/>
              <a:ea typeface="Open Sans" pitchFamily="34" charset="0"/>
              <a:cs typeface="Open Sans" pitchFamily="34" charset="0"/>
            </a:endParaRPr>
          </a:p>
        </p:txBody>
      </p:sp>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1524000" y="3181350"/>
            <a:ext cx="8534400" cy="1338828"/>
          </a:xfrm>
          <a:prstGeom prst="rect">
            <a:avLst/>
          </a:prstGeom>
          <a:noFill/>
          <a:ln w="9525">
            <a:noFill/>
            <a:miter lim="800000"/>
            <a:headEnd/>
            <a:tailEnd/>
          </a:ln>
        </p:spPr>
        <p:txBody>
          <a:bodyPr wrap="square" lIns="45720" tIns="22860" rIns="45720" bIns="22860">
            <a:spAutoFit/>
          </a:bodyPr>
          <a:lstStyle/>
          <a:p>
            <a:r>
              <a:rPr lang="en-US" sz="1400" b="1" dirty="0" smtClean="0"/>
              <a:t>Updates</a:t>
            </a:r>
          </a:p>
          <a:p>
            <a:pPr marL="285750" lvl="0" indent="-285750">
              <a:buFont typeface="Arial" panose="020B0604020202020204" pitchFamily="34" charset="0"/>
              <a:buChar char="•"/>
            </a:pPr>
            <a:r>
              <a:rPr lang="en-US" sz="1400" dirty="0"/>
              <a:t>Continuing coordination with the FAA on revising construction contract documents</a:t>
            </a:r>
            <a:r>
              <a:rPr lang="en-US" sz="1400" dirty="0" smtClean="0"/>
              <a:t>.</a:t>
            </a:r>
          </a:p>
          <a:p>
            <a:pPr marL="285750" indent="-285750">
              <a:buFont typeface="Arial" panose="020B0604020202020204" pitchFamily="34" charset="0"/>
              <a:buChar char="•"/>
            </a:pPr>
            <a:r>
              <a:rPr lang="en-US" sz="1400" dirty="0"/>
              <a:t>Updating construction groups to place similar units in bid packages. </a:t>
            </a:r>
          </a:p>
          <a:p>
            <a:pPr lvl="0"/>
            <a:endParaRPr lang="en-US" sz="1400" dirty="0"/>
          </a:p>
          <a:p>
            <a:endParaRPr lang="en-US" sz="1400" dirty="0"/>
          </a:p>
          <a:p>
            <a:endParaRPr lang="en-US" sz="1400" dirty="0"/>
          </a:p>
        </p:txBody>
      </p:sp>
      <p:sp>
        <p:nvSpPr>
          <p:cNvPr id="2" name="Title 1"/>
          <p:cNvSpPr>
            <a:spLocks noGrp="1"/>
          </p:cNvSpPr>
          <p:nvPr>
            <p:ph type="title"/>
          </p:nvPr>
        </p:nvSpPr>
        <p:spPr/>
        <p:txBody>
          <a:bodyPr/>
          <a:lstStyle/>
          <a:p>
            <a:r>
              <a:rPr lang="en-US" dirty="0" smtClean="0"/>
              <a:t>Quieter Home Program Update</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71900865"/>
              </p:ext>
            </p:extLst>
          </p:nvPr>
        </p:nvGraphicFramePr>
        <p:xfrm>
          <a:off x="1473597" y="926861"/>
          <a:ext cx="6223794" cy="2025890"/>
        </p:xfrm>
        <a:graphic>
          <a:graphicData uri="http://schemas.openxmlformats.org/drawingml/2006/table">
            <a:tbl>
              <a:tblPr firstRow="1" bandRow="1">
                <a:tableStyleId>{5C22544A-7EE6-4342-B048-85BDC9FD1C3A}</a:tableStyleId>
              </a:tblPr>
              <a:tblGrid>
                <a:gridCol w="5020403"/>
                <a:gridCol w="1203391"/>
              </a:tblGrid>
              <a:tr h="405178">
                <a:tc gridSpan="2">
                  <a:txBody>
                    <a:bodyPr/>
                    <a:lstStyle/>
                    <a:p>
                      <a:pPr marL="0" marR="0" algn="ctr">
                        <a:lnSpc>
                          <a:spcPct val="115000"/>
                        </a:lnSpc>
                        <a:spcBef>
                          <a:spcPts val="500"/>
                        </a:spcBef>
                        <a:spcAft>
                          <a:spcPts val="500"/>
                        </a:spcAft>
                      </a:pPr>
                      <a:r>
                        <a:rPr lang="en-US" sz="1400" b="1" dirty="0">
                          <a:effectLst/>
                          <a:latin typeface="Calibri"/>
                          <a:ea typeface="Times New Roman"/>
                          <a:cs typeface="Times New Roman"/>
                        </a:rPr>
                        <a:t>PROGRAM STATISTICS </a:t>
                      </a:r>
                      <a:endParaRPr lang="en-US" sz="1050" dirty="0">
                        <a:effectLst/>
                        <a:latin typeface="Calibri"/>
                        <a:ea typeface="Times New Roman"/>
                        <a:cs typeface="Times New Roman"/>
                      </a:endParaRPr>
                    </a:p>
                  </a:txBody>
                  <a:tcPr anchor="ctr"/>
                </a:tc>
                <a:tc hMerge="1">
                  <a:txBody>
                    <a:bodyPr/>
                    <a:lstStyle/>
                    <a:p>
                      <a:endParaRPr lang="en-US"/>
                    </a:p>
                  </a:txBody>
                  <a:tcPr/>
                </a:tc>
              </a:tr>
              <a:tr h="405178">
                <a:tc>
                  <a:txBody>
                    <a:bodyPr/>
                    <a:lstStyle/>
                    <a:p>
                      <a:pPr marL="0" marR="0" algn="ctr">
                        <a:lnSpc>
                          <a:spcPct val="115000"/>
                        </a:lnSpc>
                        <a:spcBef>
                          <a:spcPts val="500"/>
                        </a:spcBef>
                        <a:spcAft>
                          <a:spcPts val="500"/>
                        </a:spcAft>
                      </a:pPr>
                      <a:r>
                        <a:rPr lang="en-US" sz="1200">
                          <a:effectLst/>
                          <a:latin typeface="Calibri"/>
                          <a:ea typeface="Times New Roman"/>
                          <a:cs typeface="Times New Roman"/>
                        </a:rPr>
                        <a:t>Applicants / Homes on the Wait List</a:t>
                      </a:r>
                      <a:endParaRPr lang="en-US" sz="105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662/1,418</a:t>
                      </a:r>
                      <a:endParaRPr lang="en-US" sz="1050" dirty="0">
                        <a:effectLst/>
                        <a:latin typeface="Calibri"/>
                        <a:ea typeface="Times New Roman"/>
                        <a:cs typeface="Times New Roman"/>
                      </a:endParaRPr>
                    </a:p>
                  </a:txBody>
                  <a:tcPr anchor="ctr"/>
                </a:tc>
              </a:tr>
              <a:tr h="405178">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Homes Completed </a:t>
                      </a:r>
                      <a:r>
                        <a:rPr lang="en-US" sz="1200" dirty="0">
                          <a:effectLst/>
                          <a:latin typeface="Calibri"/>
                          <a:ea typeface="Times New Roman"/>
                          <a:cs typeface="Times New Roman"/>
                        </a:rPr>
                        <a:t>in </a:t>
                      </a:r>
                      <a:r>
                        <a:rPr lang="en-US" sz="1200" dirty="0" smtClean="0">
                          <a:effectLst/>
                          <a:latin typeface="Calibri"/>
                          <a:ea typeface="Times New Roman"/>
                          <a:cs typeface="Times New Roman"/>
                        </a:rPr>
                        <a:t>August &amp; September 2016</a:t>
                      </a:r>
                      <a:endParaRPr lang="en-US" sz="105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050" dirty="0" smtClean="0">
                          <a:effectLst/>
                          <a:latin typeface="Calibri"/>
                          <a:ea typeface="Times New Roman"/>
                          <a:cs typeface="Times New Roman"/>
                        </a:rPr>
                        <a:t>9</a:t>
                      </a:r>
                      <a:endParaRPr lang="en-US" sz="1050" dirty="0">
                        <a:effectLst/>
                        <a:latin typeface="Calibri"/>
                        <a:ea typeface="Times New Roman"/>
                        <a:cs typeface="Times New Roman"/>
                      </a:endParaRPr>
                    </a:p>
                  </a:txBody>
                  <a:tcPr anchor="ctr"/>
                </a:tc>
              </a:tr>
              <a:tr h="405178">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Estimated Homes to Complete in CY 2016</a:t>
                      </a:r>
                      <a:endParaRPr lang="en-US" sz="105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136</a:t>
                      </a:r>
                      <a:endParaRPr lang="en-US" sz="1050" dirty="0">
                        <a:effectLst/>
                        <a:latin typeface="Calibri"/>
                        <a:ea typeface="Times New Roman"/>
                        <a:cs typeface="Times New Roman"/>
                      </a:endParaRPr>
                    </a:p>
                  </a:txBody>
                  <a:tcPr anchor="ctr"/>
                </a:tc>
              </a:tr>
              <a:tr h="405178">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Total Completed Homes (through September</a:t>
                      </a:r>
                      <a:r>
                        <a:rPr lang="en-US" sz="1200" baseline="0" dirty="0" smtClean="0">
                          <a:effectLst/>
                          <a:latin typeface="Calibri"/>
                          <a:ea typeface="Times New Roman"/>
                          <a:cs typeface="Times New Roman"/>
                        </a:rPr>
                        <a:t> 30, 2016)</a:t>
                      </a:r>
                      <a:endParaRPr lang="en-US" sz="105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3,453</a:t>
                      </a:r>
                      <a:endParaRPr lang="en-US" sz="1050" dirty="0">
                        <a:effectLst/>
                        <a:latin typeface="Calibri"/>
                        <a:ea typeface="Times New Roman"/>
                        <a:cs typeface="Times New Roman"/>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400" dirty="0"/>
              <a:t>Curfew Violation Review </a:t>
            </a:r>
          </a:p>
        </p:txBody>
      </p:sp>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4</a:t>
            </a:fld>
            <a:endParaRPr lang="en-US" dirty="0"/>
          </a:p>
        </p:txBody>
      </p:sp>
      <p:sp>
        <p:nvSpPr>
          <p:cNvPr id="8" name="TextBox 7"/>
          <p:cNvSpPr txBox="1"/>
          <p:nvPr/>
        </p:nvSpPr>
        <p:spPr>
          <a:xfrm>
            <a:off x="5560220" y="819150"/>
            <a:ext cx="1066800" cy="381000"/>
          </a:xfrm>
          <a:prstGeom prst="rect">
            <a:avLst/>
          </a:prstGeom>
          <a:solidFill>
            <a:schemeClr val="bg1"/>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95502029"/>
              </p:ext>
            </p:extLst>
          </p:nvPr>
        </p:nvGraphicFramePr>
        <p:xfrm>
          <a:off x="1219201" y="895350"/>
          <a:ext cx="6584464" cy="3705785"/>
        </p:xfrm>
        <a:graphic>
          <a:graphicData uri="http://schemas.openxmlformats.org/drawingml/2006/table">
            <a:tbl>
              <a:tblPr/>
              <a:tblGrid>
                <a:gridCol w="1244573"/>
                <a:gridCol w="414858"/>
                <a:gridCol w="381220"/>
                <a:gridCol w="1816404"/>
                <a:gridCol w="1693068"/>
                <a:gridCol w="1034341"/>
              </a:tblGrid>
              <a:tr h="241480">
                <a:tc gridSpan="4">
                  <a:txBody>
                    <a:bodyPr/>
                    <a:lstStyle/>
                    <a:p>
                      <a:pPr algn="l" fontAlgn="b"/>
                      <a:r>
                        <a:rPr lang="en-US" sz="1400" b="0" i="0" u="none" strike="noStrike" dirty="0">
                          <a:solidFill>
                            <a:srgbClr val="000000"/>
                          </a:solidFill>
                          <a:effectLst/>
                          <a:latin typeface="Calibri"/>
                        </a:rPr>
                        <a:t>Curfew Violations for August - September, 2016</a:t>
                      </a:r>
                    </a:p>
                  </a:txBody>
                  <a:tcPr marL="8258" marR="8258" marT="825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a:endParaRPr>
                    </a:p>
                  </a:txBody>
                  <a:tcPr marL="8258" marR="8258" marT="8258"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8258" marR="8258" marT="8258" marB="0" anchor="b">
                    <a:lnL>
                      <a:noFill/>
                    </a:lnL>
                    <a:lnR>
                      <a:noFill/>
                    </a:lnR>
                    <a:lnT>
                      <a:noFill/>
                    </a:lnT>
                    <a:lnB w="12700" cap="flat" cmpd="sng" algn="ctr">
                      <a:solidFill>
                        <a:srgbClr val="FFFFFF"/>
                      </a:solidFill>
                      <a:prstDash val="solid"/>
                      <a:round/>
                      <a:headEnd type="none" w="med" len="med"/>
                      <a:tailEnd type="none" w="med" len="med"/>
                    </a:lnB>
                  </a:tcPr>
                </a:tc>
              </a:tr>
              <a:tr h="251949">
                <a:tc>
                  <a:txBody>
                    <a:bodyPr/>
                    <a:lstStyle/>
                    <a:p>
                      <a:pPr algn="ctr" fontAlgn="ctr"/>
                      <a:r>
                        <a:rPr lang="en-US" sz="1200" b="0" i="0" u="none" strike="noStrike">
                          <a:solidFill>
                            <a:srgbClr val="000000"/>
                          </a:solidFill>
                          <a:effectLst/>
                          <a:latin typeface="Calibri"/>
                        </a:rPr>
                        <a:t>Date</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Time</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RWY</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Operator / Flight ID</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Aircraft</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Amount Fined</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r>
              <a:tr h="458908">
                <a:tc>
                  <a:txBody>
                    <a:bodyPr/>
                    <a:lstStyle/>
                    <a:p>
                      <a:pPr algn="ctr" fontAlgn="ctr"/>
                      <a:r>
                        <a:rPr lang="en-US" sz="1200" b="0" i="0" u="none" strike="noStrike">
                          <a:solidFill>
                            <a:srgbClr val="000000"/>
                          </a:solidFill>
                          <a:effectLst/>
                          <a:latin typeface="Calibri"/>
                        </a:rPr>
                        <a:t>8/1/2016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0144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British Airways Flt 72A</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Boeing 747-436 (B744)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$30,000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458908">
                <a:tc>
                  <a:txBody>
                    <a:bodyPr/>
                    <a:lstStyle/>
                    <a:p>
                      <a:pPr algn="ctr" fontAlgn="ctr"/>
                      <a:r>
                        <a:rPr lang="en-US" sz="1200" b="0" i="0" u="none" strike="noStrike">
                          <a:solidFill>
                            <a:srgbClr val="000000"/>
                          </a:solidFill>
                          <a:effectLst/>
                          <a:latin typeface="Calibri"/>
                        </a:rPr>
                        <a:t>8/6/2016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2330</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27</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Air Canada Rouge Flt 1884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Airbus A319-114 (A319)</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$20,000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8908">
                <a:tc>
                  <a:txBody>
                    <a:bodyPr/>
                    <a:lstStyle/>
                    <a:p>
                      <a:pPr algn="ctr" fontAlgn="ctr"/>
                      <a:r>
                        <a:rPr lang="en-US" sz="1200" b="0" i="0" u="none" strike="noStrike">
                          <a:solidFill>
                            <a:srgbClr val="000000"/>
                          </a:solidFill>
                          <a:effectLst/>
                          <a:latin typeface="Calibri"/>
                        </a:rPr>
                        <a:t>8/6/2016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0007</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Air Canada Rouge Flt 1884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Airbus A319-114 (A319)</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$20,000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458908">
                <a:tc>
                  <a:txBody>
                    <a:bodyPr/>
                    <a:lstStyle/>
                    <a:p>
                      <a:pPr algn="ctr" fontAlgn="ctr"/>
                      <a:r>
                        <a:rPr lang="en-US" sz="1200" b="0" i="0" u="none" strike="noStrike">
                          <a:solidFill>
                            <a:srgbClr val="000000"/>
                          </a:solidFill>
                          <a:effectLst/>
                          <a:latin typeface="Calibri"/>
                        </a:rPr>
                        <a:t>8/6/2016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2342</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jetBlue Airways Flt 530</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Airbus A320-232 (A320)</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58908">
                <a:tc>
                  <a:txBody>
                    <a:bodyPr/>
                    <a:lstStyle/>
                    <a:p>
                      <a:pPr algn="ctr" fontAlgn="ctr"/>
                      <a:r>
                        <a:rPr lang="en-US" sz="1200" b="0" i="0" u="none" strike="noStrike">
                          <a:solidFill>
                            <a:srgbClr val="000000"/>
                          </a:solidFill>
                          <a:effectLst/>
                          <a:latin typeface="Calibri"/>
                        </a:rPr>
                        <a:t>8/12/2016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0038</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jetBlue Airways Flt 530</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Airbus A320-232 (A320)</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$12,000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458908">
                <a:tc>
                  <a:txBody>
                    <a:bodyPr/>
                    <a:lstStyle/>
                    <a:p>
                      <a:pPr algn="ctr" fontAlgn="ctr"/>
                      <a:r>
                        <a:rPr lang="en-US" sz="1200" b="0" i="0" u="none" strike="noStrike">
                          <a:solidFill>
                            <a:srgbClr val="000000"/>
                          </a:solidFill>
                          <a:effectLst/>
                          <a:latin typeface="Calibri"/>
                        </a:rPr>
                        <a:t>8/14/2016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a:rPr>
                        <a:t>2358</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a:rPr>
                        <a:t>Air Canada Rouge Flt 1884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a:rPr>
                        <a:t>Airbus A319-114 (A319)</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a:rPr>
                        <a:t>$0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458908">
                <a:tc>
                  <a:txBody>
                    <a:bodyPr/>
                    <a:lstStyle/>
                    <a:p>
                      <a:pPr algn="ctr" fontAlgn="ctr"/>
                      <a:r>
                        <a:rPr lang="en-US" sz="1200" b="0" i="0" u="none" strike="noStrike">
                          <a:solidFill>
                            <a:srgbClr val="000000"/>
                          </a:solidFill>
                          <a:effectLst/>
                          <a:latin typeface="Calibri"/>
                        </a:rPr>
                        <a:t>8/23/2016</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dirty="0">
                          <a:solidFill>
                            <a:srgbClr val="000000"/>
                          </a:solidFill>
                          <a:effectLst/>
                          <a:latin typeface="Calibri"/>
                        </a:rPr>
                        <a:t>0024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British Airways Flt 72A</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Boeing 747-436 (B744)</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dirty="0">
                          <a:solidFill>
                            <a:srgbClr val="000000"/>
                          </a:solidFill>
                          <a:effectLst/>
                          <a:latin typeface="Calibri"/>
                        </a:rPr>
                        <a:t>$30,000 </a:t>
                      </a:r>
                    </a:p>
                  </a:txBody>
                  <a:tcPr marL="8258" marR="8258" marT="82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bl>
          </a:graphicData>
        </a:graphic>
      </p:graphicFrame>
    </p:spTree>
    <p:extLst>
      <p:ext uri="{BB962C8B-B14F-4D97-AF65-F5344CB8AC3E}">
        <p14:creationId xmlns:p14="http://schemas.microsoft.com/office/powerpoint/2010/main" val="3572647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400" dirty="0"/>
              <a:t>Curfew Violation </a:t>
            </a:r>
            <a:r>
              <a:rPr lang="en-US" sz="3400" dirty="0" smtClean="0"/>
              <a:t>Review (cont.) </a:t>
            </a:r>
            <a:endParaRPr lang="en-US" sz="3400" dirty="0"/>
          </a:p>
        </p:txBody>
      </p:sp>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5</a:t>
            </a:fld>
            <a:endParaRPr lang="en-US" dirty="0"/>
          </a:p>
        </p:txBody>
      </p:sp>
      <p:sp>
        <p:nvSpPr>
          <p:cNvPr id="8" name="TextBox 7"/>
          <p:cNvSpPr txBox="1"/>
          <p:nvPr/>
        </p:nvSpPr>
        <p:spPr>
          <a:xfrm>
            <a:off x="5560220" y="819150"/>
            <a:ext cx="1066800" cy="381000"/>
          </a:xfrm>
          <a:prstGeom prst="rect">
            <a:avLst/>
          </a:prstGeom>
          <a:solidFill>
            <a:schemeClr val="bg1"/>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12386093"/>
              </p:ext>
            </p:extLst>
          </p:nvPr>
        </p:nvGraphicFramePr>
        <p:xfrm>
          <a:off x="1219202" y="971550"/>
          <a:ext cx="6781797" cy="3860817"/>
        </p:xfrm>
        <a:graphic>
          <a:graphicData uri="http://schemas.openxmlformats.org/drawingml/2006/table">
            <a:tbl>
              <a:tblPr/>
              <a:tblGrid>
                <a:gridCol w="1281872"/>
                <a:gridCol w="427290"/>
                <a:gridCol w="392645"/>
                <a:gridCol w="1870842"/>
                <a:gridCol w="1743809"/>
                <a:gridCol w="1065339"/>
              </a:tblGrid>
              <a:tr h="170843">
                <a:tc gridSpan="4">
                  <a:txBody>
                    <a:bodyPr/>
                    <a:lstStyle/>
                    <a:p>
                      <a:pPr algn="l" fontAlgn="b"/>
                      <a:r>
                        <a:rPr lang="en-US" sz="1400" b="0" i="0" u="none" strike="noStrike" dirty="0">
                          <a:solidFill>
                            <a:srgbClr val="000000"/>
                          </a:solidFill>
                          <a:effectLst/>
                          <a:latin typeface="Calibri"/>
                        </a:rPr>
                        <a:t>Curfew Violations for August - September, </a:t>
                      </a:r>
                      <a:r>
                        <a:rPr lang="en-US" sz="1400" b="0" i="0" u="none" strike="noStrike" dirty="0" smtClean="0">
                          <a:solidFill>
                            <a:srgbClr val="000000"/>
                          </a:solidFill>
                          <a:effectLst/>
                          <a:latin typeface="Calibri"/>
                        </a:rPr>
                        <a:t>2016 (cont.)</a:t>
                      </a:r>
                      <a:endParaRPr lang="en-US" sz="1400" b="0" i="0" u="none" strike="noStrike" dirty="0">
                        <a:solidFill>
                          <a:srgbClr val="000000"/>
                        </a:solidFill>
                        <a:effectLst/>
                        <a:latin typeface="Calibri"/>
                      </a:endParaRPr>
                    </a:p>
                  </a:txBody>
                  <a:tcPr marL="8298" marR="8298" marT="829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a:endParaRPr>
                    </a:p>
                  </a:txBody>
                  <a:tcPr marL="8298" marR="8298" marT="8298"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298" marR="8298" marT="8298" marB="0" anchor="b">
                    <a:lnL>
                      <a:noFill/>
                    </a:lnL>
                    <a:lnR>
                      <a:noFill/>
                    </a:lnR>
                    <a:lnT>
                      <a:noFill/>
                    </a:lnT>
                    <a:lnB w="12700" cap="flat" cmpd="sng" algn="ctr">
                      <a:solidFill>
                        <a:srgbClr val="FFFFFF"/>
                      </a:solidFill>
                      <a:prstDash val="solid"/>
                      <a:round/>
                      <a:headEnd type="none" w="med" len="med"/>
                      <a:tailEnd type="none" w="med" len="med"/>
                    </a:lnB>
                  </a:tcPr>
                </a:tc>
              </a:tr>
              <a:tr h="247044">
                <a:tc>
                  <a:txBody>
                    <a:bodyPr/>
                    <a:lstStyle/>
                    <a:p>
                      <a:pPr algn="ctr" fontAlgn="ctr"/>
                      <a:r>
                        <a:rPr lang="en-US" sz="1200" b="0" i="0" u="none" strike="noStrike">
                          <a:solidFill>
                            <a:srgbClr val="000000"/>
                          </a:solidFill>
                          <a:effectLst/>
                          <a:latin typeface="Calibri"/>
                        </a:rPr>
                        <a:t>Date</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Time</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RWY</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dirty="0">
                          <a:solidFill>
                            <a:srgbClr val="000000"/>
                          </a:solidFill>
                          <a:effectLst/>
                          <a:latin typeface="Calibri"/>
                        </a:rPr>
                        <a:t>Operator / Flight ID</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Aircraft</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algn="ctr" fontAlgn="ctr"/>
                      <a:r>
                        <a:rPr lang="en-US" sz="1200" b="0" i="0" u="none" strike="noStrike">
                          <a:solidFill>
                            <a:srgbClr val="000000"/>
                          </a:solidFill>
                          <a:effectLst/>
                          <a:latin typeface="Calibri"/>
                        </a:rPr>
                        <a:t>Amount Fined</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r>
              <a:tr h="247044">
                <a:tc>
                  <a:txBody>
                    <a:bodyPr/>
                    <a:lstStyle/>
                    <a:p>
                      <a:pPr algn="ctr" fontAlgn="ctr"/>
                      <a:r>
                        <a:rPr lang="en-US" sz="1200" b="0" i="0" u="none" strike="noStrike">
                          <a:solidFill>
                            <a:srgbClr val="000000"/>
                          </a:solidFill>
                          <a:effectLst/>
                          <a:latin typeface="Calibri"/>
                        </a:rPr>
                        <a:t>8/28/2016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2330</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Compass Airlines Flt 6033</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Embraer (ERJ 175)</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$2,000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84588">
                <a:tc>
                  <a:txBody>
                    <a:bodyPr/>
                    <a:lstStyle/>
                    <a:p>
                      <a:pPr algn="ctr" fontAlgn="ctr"/>
                      <a:r>
                        <a:rPr lang="en-US" sz="1200" b="0" i="0" u="none" strike="noStrike">
                          <a:solidFill>
                            <a:srgbClr val="000000"/>
                          </a:solidFill>
                          <a:effectLst/>
                          <a:latin typeface="Calibri"/>
                        </a:rPr>
                        <a:t>8/29/2016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0007</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American Airlines Flt 1362</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Boeing 737-823 (B738)</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$4,000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484588">
                <a:tc>
                  <a:txBody>
                    <a:bodyPr/>
                    <a:lstStyle/>
                    <a:p>
                      <a:pPr algn="ctr" fontAlgn="ctr"/>
                      <a:r>
                        <a:rPr lang="en-US" sz="1200" b="0" i="0" u="none" strike="noStrike">
                          <a:solidFill>
                            <a:srgbClr val="000000"/>
                          </a:solidFill>
                          <a:effectLst/>
                          <a:latin typeface="Calibri"/>
                        </a:rPr>
                        <a:t>8/31/2016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2330</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pt-BR" sz="1200" b="0" i="0" u="none" strike="noStrike">
                          <a:solidFill>
                            <a:srgbClr val="000000"/>
                          </a:solidFill>
                          <a:effectLst/>
                          <a:latin typeface="Calibri"/>
                        </a:rPr>
                        <a:t>Pegasus Elite Aviation Flt N962SS</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Gulfstream IV (G-IV)</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$6,000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84588">
                <a:tc>
                  <a:txBody>
                    <a:bodyPr/>
                    <a:lstStyle/>
                    <a:p>
                      <a:pPr algn="ctr" fontAlgn="ctr"/>
                      <a:r>
                        <a:rPr lang="en-US" sz="1200" b="0" i="0" u="none" strike="noStrike">
                          <a:solidFill>
                            <a:srgbClr val="000000"/>
                          </a:solidFill>
                          <a:effectLst/>
                          <a:latin typeface="Calibri"/>
                        </a:rPr>
                        <a:t>8/31/2016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2353</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Air Canada Rouge Flt 1884</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Airbus A319-114 (A319)</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484588">
                <a:tc>
                  <a:txBody>
                    <a:bodyPr/>
                    <a:lstStyle/>
                    <a:p>
                      <a:pPr algn="ctr" fontAlgn="ctr"/>
                      <a:r>
                        <a:rPr lang="en-US" sz="1200" b="0" i="0" u="none" strike="noStrike">
                          <a:solidFill>
                            <a:srgbClr val="000000"/>
                          </a:solidFill>
                          <a:effectLst/>
                          <a:latin typeface="Calibri"/>
                        </a:rPr>
                        <a:t>9/2/2016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0021</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Air Canada Rouge Flt 1884</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Airbus A319-114 (A319)</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$20,000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84588">
                <a:tc>
                  <a:txBody>
                    <a:bodyPr/>
                    <a:lstStyle/>
                    <a:p>
                      <a:pPr algn="ctr" fontAlgn="ctr"/>
                      <a:r>
                        <a:rPr lang="en-US" sz="1200" b="0" i="0" u="none" strike="noStrike">
                          <a:solidFill>
                            <a:srgbClr val="000000"/>
                          </a:solidFill>
                          <a:effectLst/>
                          <a:latin typeface="Calibri"/>
                        </a:rPr>
                        <a:t>9/6/2016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0211</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cs typeface="Arial"/>
                        </a:rPr>
                        <a:t>27</a:t>
                      </a:r>
                      <a:endParaRPr lang="en-US" sz="1200" b="0" i="0" u="none" strike="noStrike">
                        <a:solidFill>
                          <a:srgbClr val="000000"/>
                        </a:solidFill>
                        <a:effectLst/>
                        <a:latin typeface="Calibri"/>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British Airways Flt 72A</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Boeing 747-436 (B744)</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$30,000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237543">
                <a:tc>
                  <a:txBody>
                    <a:bodyPr/>
                    <a:lstStyle/>
                    <a:p>
                      <a:pPr algn="ctr" fontAlgn="ctr"/>
                      <a:r>
                        <a:rPr lang="en-US" sz="1200" b="0" i="0" u="none" strike="noStrike">
                          <a:solidFill>
                            <a:srgbClr val="000000"/>
                          </a:solidFill>
                          <a:effectLst/>
                          <a:latin typeface="Calibri"/>
                        </a:rPr>
                        <a:t>9/10/2016</a:t>
                      </a:r>
                    </a:p>
                  </a:txBody>
                  <a:tcPr marL="8298" marR="8298" marT="8298"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Calibri"/>
                        </a:rPr>
                        <a:t>2344</a:t>
                      </a:r>
                    </a:p>
                  </a:txBody>
                  <a:tcPr marL="8298" marR="8298" marT="8298"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Calibri"/>
                        </a:rPr>
                        <a:t>27</a:t>
                      </a:r>
                    </a:p>
                  </a:txBody>
                  <a:tcPr marL="8298" marR="8298" marT="8298"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Calibri"/>
                        </a:rPr>
                        <a:t>Air Canada Rouge 1884</a:t>
                      </a:r>
                    </a:p>
                  </a:txBody>
                  <a:tcPr marL="8298" marR="8298" marT="8298"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Calibri"/>
                        </a:rPr>
                        <a:t>Airbus A319-113 (A319)</a:t>
                      </a:r>
                    </a:p>
                  </a:txBody>
                  <a:tcPr marL="8298" marR="8298" marT="8298"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r>
                        <a:rPr lang="en-US" sz="1200" b="0" i="0" u="none" strike="noStrike">
                          <a:solidFill>
                            <a:srgbClr val="000000"/>
                          </a:solidFill>
                          <a:effectLst/>
                          <a:latin typeface="Calibri"/>
                        </a:rPr>
                        <a:t> Pot. $20,000 </a:t>
                      </a:r>
                    </a:p>
                  </a:txBody>
                  <a:tcPr marL="8298" marR="8298" marT="8298" marB="0" anchor="ctr">
                    <a:lnL>
                      <a:noFill/>
                    </a:lnL>
                    <a:lnR>
                      <a:noFill/>
                    </a:lnR>
                    <a:lnT w="12700" cap="flat" cmpd="sng" algn="ctr">
                      <a:solidFill>
                        <a:srgbClr val="FFFFFF"/>
                      </a:solidFill>
                      <a:prstDash val="solid"/>
                      <a:round/>
                      <a:headEnd type="none" w="med" len="med"/>
                      <a:tailEnd type="none" w="med" len="med"/>
                    </a:lnT>
                    <a:lnB>
                      <a:noFill/>
                    </a:lnB>
                  </a:tcPr>
                </a:tc>
              </a:tr>
              <a:tr h="484588">
                <a:tc>
                  <a:txBody>
                    <a:bodyPr/>
                    <a:lstStyle/>
                    <a:p>
                      <a:pPr algn="ctr" fontAlgn="ctr"/>
                      <a:r>
                        <a:rPr lang="en-US" sz="1200" b="0" i="0" u="none" strike="noStrike">
                          <a:solidFill>
                            <a:srgbClr val="000000"/>
                          </a:solidFill>
                          <a:effectLst/>
                          <a:latin typeface="Calibri"/>
                        </a:rPr>
                        <a:t>9/15/2016</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0138</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27</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a:solidFill>
                            <a:srgbClr val="000000"/>
                          </a:solidFill>
                          <a:effectLst/>
                          <a:latin typeface="Calibri"/>
                        </a:rPr>
                        <a:t>British Airways 72A</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dirty="0">
                          <a:solidFill>
                            <a:srgbClr val="000000"/>
                          </a:solidFill>
                          <a:effectLst/>
                          <a:latin typeface="Calibri"/>
                        </a:rPr>
                        <a:t>Boeing 747-436 (B744)</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4E8FA"/>
                    </a:solidFill>
                  </a:tcPr>
                </a:tc>
                <a:tc>
                  <a:txBody>
                    <a:bodyPr/>
                    <a:lstStyle/>
                    <a:p>
                      <a:pPr algn="ctr" fontAlgn="ctr"/>
                      <a:r>
                        <a:rPr lang="en-US" sz="1200" b="0" i="0" u="none" strike="noStrike" dirty="0">
                          <a:solidFill>
                            <a:srgbClr val="000000"/>
                          </a:solidFill>
                          <a:effectLst/>
                          <a:latin typeface="Calibri"/>
                        </a:rPr>
                        <a:t>Pot. $30,000</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4E8FA"/>
                    </a:solidFill>
                  </a:tcPr>
                </a:tc>
              </a:tr>
            </a:tbl>
          </a:graphicData>
        </a:graphic>
      </p:graphicFrame>
    </p:spTree>
    <p:extLst>
      <p:ext uri="{BB962C8B-B14F-4D97-AF65-F5344CB8AC3E}">
        <p14:creationId xmlns:p14="http://schemas.microsoft.com/office/powerpoint/2010/main" val="1960555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Curfew Violation Review Panel Stats</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6</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23949"/>
            <a:ext cx="328844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781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429"/>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397992"/>
            <a:ext cx="4267200" cy="2855526"/>
          </a:xfrm>
          <a:prstGeom prst="rect">
            <a:avLst/>
          </a:prstGeom>
          <a:solidFill>
            <a:srgbClr val="B9D51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7"/>
          <p:cNvSpPr txBox="1">
            <a:spLocks noChangeArrowheads="1"/>
          </p:cNvSpPr>
          <p:nvPr/>
        </p:nvSpPr>
        <p:spPr bwMode="auto">
          <a:xfrm>
            <a:off x="261851" y="2495550"/>
            <a:ext cx="39624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600" dirty="0" smtClean="0">
                <a:solidFill>
                  <a:schemeClr val="tx1">
                    <a:lumMod val="75000"/>
                  </a:schemeClr>
                </a:solidFill>
                <a:ea typeface="Open Sans" pitchFamily="34" charset="0"/>
                <a:cs typeface="Open Sans" pitchFamily="34" charset="0"/>
              </a:rPr>
              <a:t>Commonly </a:t>
            </a:r>
            <a:r>
              <a:rPr lang="en-US" sz="1600" dirty="0">
                <a:solidFill>
                  <a:schemeClr val="tx1">
                    <a:lumMod val="75000"/>
                  </a:schemeClr>
                </a:solidFill>
                <a:ea typeface="Open Sans" pitchFamily="34" charset="0"/>
                <a:cs typeface="Open Sans" pitchFamily="34" charset="0"/>
              </a:rPr>
              <a:t>referred to as a “</a:t>
            </a:r>
            <a:r>
              <a:rPr lang="en-US" sz="1600" dirty="0" smtClean="0">
                <a:solidFill>
                  <a:schemeClr val="tx1">
                    <a:lumMod val="75000"/>
                  </a:schemeClr>
                </a:solidFill>
                <a:ea typeface="Open Sans" pitchFamily="34" charset="0"/>
                <a:cs typeface="Open Sans" pitchFamily="34" charset="0"/>
              </a:rPr>
              <a:t>Go-Around,” a missed approach occurs </a:t>
            </a:r>
            <a:r>
              <a:rPr lang="en-US" sz="1600" dirty="0">
                <a:solidFill>
                  <a:schemeClr val="tx1">
                    <a:lumMod val="75000"/>
                  </a:schemeClr>
                </a:solidFill>
                <a:ea typeface="Open Sans" pitchFamily="34" charset="0"/>
                <a:cs typeface="Open Sans" pitchFamily="34" charset="0"/>
              </a:rPr>
              <a:t>when an aircraft cannot complete </a:t>
            </a:r>
            <a:r>
              <a:rPr lang="en-US" sz="1600" dirty="0" smtClean="0">
                <a:solidFill>
                  <a:schemeClr val="tx1">
                    <a:lumMod val="75000"/>
                  </a:schemeClr>
                </a:solidFill>
                <a:ea typeface="Open Sans" pitchFamily="34" charset="0"/>
                <a:cs typeface="Open Sans" pitchFamily="34" charset="0"/>
              </a:rPr>
              <a:t>its </a:t>
            </a:r>
            <a:r>
              <a:rPr lang="en-US" sz="1600" dirty="0">
                <a:solidFill>
                  <a:schemeClr val="tx1">
                    <a:lumMod val="75000"/>
                  </a:schemeClr>
                </a:solidFill>
                <a:ea typeface="Open Sans" pitchFamily="34" charset="0"/>
                <a:cs typeface="Open Sans" pitchFamily="34" charset="0"/>
              </a:rPr>
              <a:t>landing </a:t>
            </a:r>
            <a:r>
              <a:rPr lang="en-US" sz="1600" dirty="0" smtClean="0">
                <a:solidFill>
                  <a:schemeClr val="tx1">
                    <a:lumMod val="75000"/>
                  </a:schemeClr>
                </a:solidFill>
                <a:ea typeface="Open Sans" pitchFamily="34" charset="0"/>
                <a:cs typeface="Open Sans" pitchFamily="34" charset="0"/>
              </a:rPr>
              <a:t>and is </a:t>
            </a:r>
            <a:r>
              <a:rPr lang="en-US" sz="1600" dirty="0">
                <a:solidFill>
                  <a:schemeClr val="tx1">
                    <a:lumMod val="75000"/>
                  </a:schemeClr>
                </a:solidFill>
                <a:ea typeface="Open Sans" pitchFamily="34" charset="0"/>
                <a:cs typeface="Open Sans" pitchFamily="34" charset="0"/>
              </a:rPr>
              <a:t>required to make another attempt. </a:t>
            </a:r>
            <a:r>
              <a:rPr lang="en-US" sz="1600" dirty="0" smtClean="0">
                <a:solidFill>
                  <a:schemeClr val="tx1">
                    <a:lumMod val="75000"/>
                  </a:schemeClr>
                </a:solidFill>
                <a:ea typeface="Open Sans" pitchFamily="34" charset="0"/>
                <a:cs typeface="Open Sans" pitchFamily="34" charset="0"/>
              </a:rPr>
              <a:t> It can be caused by: </a:t>
            </a:r>
            <a:endParaRPr lang="en-US" sz="1600" dirty="0">
              <a:solidFill>
                <a:schemeClr val="bg1"/>
              </a:solidFill>
              <a:latin typeface="+mj-lt"/>
              <a:cs typeface="Open Sans Semibold" pitchFamily="34" charset="0"/>
            </a:endParaRPr>
          </a:p>
        </p:txBody>
      </p:sp>
      <p:sp>
        <p:nvSpPr>
          <p:cNvPr id="4" name="Text Box 10"/>
          <p:cNvSpPr txBox="1">
            <a:spLocks noChangeArrowheads="1"/>
          </p:cNvSpPr>
          <p:nvPr/>
        </p:nvSpPr>
        <p:spPr bwMode="auto">
          <a:xfrm>
            <a:off x="261851" y="3562350"/>
            <a:ext cx="3581400" cy="1661993"/>
          </a:xfrm>
          <a:prstGeom prst="rect">
            <a:avLst/>
          </a:prstGeom>
          <a:noFill/>
          <a:ln w="9525">
            <a:noFill/>
            <a:miter lim="800000"/>
            <a:headEnd/>
            <a:tailEnd/>
          </a:ln>
        </p:spPr>
        <p:txBody>
          <a:bodyPr lIns="45720" tIns="22860" rIns="45720" bIns="22860">
            <a:spAutoFit/>
          </a:bodyPr>
          <a:lstStyle/>
          <a:p>
            <a:pPr marL="171450" indent="-171450" defTabSz="1088232" fontAlgn="auto">
              <a:spcBef>
                <a:spcPts val="0"/>
              </a:spcBef>
              <a:spcAft>
                <a:spcPts val="0"/>
              </a:spcAft>
              <a:buFontTx/>
              <a:buChar char="-"/>
              <a:defRPr/>
            </a:pPr>
            <a:r>
              <a:rPr lang="en-US" sz="1500" dirty="0">
                <a:solidFill>
                  <a:schemeClr val="tx1">
                    <a:lumMod val="75000"/>
                  </a:schemeClr>
                </a:solidFill>
                <a:ea typeface="Open Sans" pitchFamily="34" charset="0"/>
                <a:cs typeface="Open Sans" pitchFamily="34" charset="0"/>
              </a:rPr>
              <a:t>Inclement weather </a:t>
            </a:r>
            <a:r>
              <a:rPr lang="en-US" sz="1500" dirty="0" smtClean="0">
                <a:solidFill>
                  <a:schemeClr val="tx1">
                    <a:lumMod val="75000"/>
                  </a:schemeClr>
                </a:solidFill>
                <a:ea typeface="Open Sans" pitchFamily="34" charset="0"/>
                <a:cs typeface="Open Sans" pitchFamily="34" charset="0"/>
              </a:rPr>
              <a:t>conditions</a:t>
            </a:r>
            <a:endParaRPr lang="en-US" sz="1500" dirty="0">
              <a:solidFill>
                <a:schemeClr val="tx1">
                  <a:lumMod val="75000"/>
                </a:schemeClr>
              </a:solidFill>
              <a:ea typeface="Open Sans" pitchFamily="34" charset="0"/>
              <a:cs typeface="Open Sans" pitchFamily="34" charset="0"/>
            </a:endParaRPr>
          </a:p>
          <a:p>
            <a:pPr marL="171450" indent="-171450" defTabSz="1088232" fontAlgn="auto">
              <a:spcBef>
                <a:spcPts val="0"/>
              </a:spcBef>
              <a:spcAft>
                <a:spcPts val="0"/>
              </a:spcAft>
              <a:buFontTx/>
              <a:buChar char="-"/>
              <a:defRPr/>
            </a:pPr>
            <a:r>
              <a:rPr lang="en-US" sz="1500" dirty="0" smtClean="0">
                <a:solidFill>
                  <a:schemeClr val="tx1">
                    <a:lumMod val="75000"/>
                  </a:schemeClr>
                </a:solidFill>
                <a:ea typeface="Open Sans" pitchFamily="34" charset="0"/>
                <a:cs typeface="Open Sans" pitchFamily="34" charset="0"/>
              </a:rPr>
              <a:t>Debris </a:t>
            </a:r>
            <a:r>
              <a:rPr lang="en-US" sz="1500" dirty="0">
                <a:solidFill>
                  <a:schemeClr val="tx1">
                    <a:lumMod val="75000"/>
                  </a:schemeClr>
                </a:solidFill>
                <a:ea typeface="Open Sans" pitchFamily="34" charset="0"/>
                <a:cs typeface="Open Sans" pitchFamily="34" charset="0"/>
              </a:rPr>
              <a:t>on the </a:t>
            </a:r>
            <a:r>
              <a:rPr lang="en-US" sz="1500" dirty="0" smtClean="0">
                <a:solidFill>
                  <a:schemeClr val="tx1">
                    <a:lumMod val="75000"/>
                  </a:schemeClr>
                </a:solidFill>
                <a:ea typeface="Open Sans" pitchFamily="34" charset="0"/>
                <a:cs typeface="Open Sans" pitchFamily="34" charset="0"/>
              </a:rPr>
              <a:t>runway</a:t>
            </a:r>
            <a:endParaRPr lang="en-US" sz="1500" dirty="0">
              <a:solidFill>
                <a:schemeClr val="tx1">
                  <a:lumMod val="75000"/>
                </a:schemeClr>
              </a:solidFill>
              <a:ea typeface="Open Sans" pitchFamily="34" charset="0"/>
              <a:cs typeface="Open Sans" pitchFamily="34" charset="0"/>
            </a:endParaRPr>
          </a:p>
          <a:p>
            <a:pPr marL="171450" indent="-171450" defTabSz="1088232" fontAlgn="auto">
              <a:spcBef>
                <a:spcPts val="0"/>
              </a:spcBef>
              <a:spcAft>
                <a:spcPts val="0"/>
              </a:spcAft>
              <a:buFontTx/>
              <a:buChar char="-"/>
              <a:defRPr/>
            </a:pPr>
            <a:r>
              <a:rPr lang="en-US" sz="1500" dirty="0">
                <a:solidFill>
                  <a:schemeClr val="tx1">
                    <a:lumMod val="75000"/>
                  </a:schemeClr>
                </a:solidFill>
                <a:ea typeface="Open Sans" pitchFamily="34" charset="0"/>
                <a:cs typeface="Open Sans" pitchFamily="34" charset="0"/>
              </a:rPr>
              <a:t>ATC separation of aircraft, slower aircraft unable to exit airspace or runway, forcing larger aircraft to go </a:t>
            </a:r>
            <a:r>
              <a:rPr lang="en-US" sz="1500" dirty="0" smtClean="0">
                <a:solidFill>
                  <a:schemeClr val="tx1">
                    <a:lumMod val="75000"/>
                  </a:schemeClr>
                </a:solidFill>
                <a:ea typeface="Open Sans" pitchFamily="34" charset="0"/>
                <a:cs typeface="Open Sans" pitchFamily="34" charset="0"/>
              </a:rPr>
              <a:t>around</a:t>
            </a:r>
          </a:p>
          <a:p>
            <a:pPr defTabSz="1088232" fontAlgn="auto">
              <a:spcBef>
                <a:spcPts val="0"/>
              </a:spcBef>
              <a:spcAft>
                <a:spcPts val="0"/>
              </a:spcAft>
              <a:defRPr/>
            </a:pPr>
            <a:r>
              <a:rPr lang="en-US" sz="1500" dirty="0" smtClean="0">
                <a:solidFill>
                  <a:schemeClr val="tx1">
                    <a:lumMod val="75000"/>
                  </a:schemeClr>
                </a:solidFill>
                <a:ea typeface="Open Sans" pitchFamily="34" charset="0"/>
                <a:cs typeface="Open Sans" pitchFamily="34" charset="0"/>
              </a:rPr>
              <a:t>Missed approaches are safety operations that the Authority cannot influence.</a:t>
            </a:r>
            <a:endParaRPr lang="en-US" sz="1500" dirty="0">
              <a:solidFill>
                <a:schemeClr val="tx1">
                  <a:lumMod val="75000"/>
                </a:schemeClr>
              </a:solidFill>
              <a:ea typeface="Open Sans" pitchFamily="34" charset="0"/>
              <a:cs typeface="Open Sans" pitchFamily="34" charset="0"/>
            </a:endParaRPr>
          </a:p>
        </p:txBody>
      </p:sp>
      <p:sp>
        <p:nvSpPr>
          <p:cNvPr id="6" name="Title 5"/>
          <p:cNvSpPr>
            <a:spLocks noGrp="1"/>
          </p:cNvSpPr>
          <p:nvPr>
            <p:ph type="title"/>
          </p:nvPr>
        </p:nvSpPr>
        <p:spPr/>
        <p:txBody>
          <a:bodyPr/>
          <a:lstStyle/>
          <a:p>
            <a:r>
              <a:rPr lang="en-US" dirty="0" smtClean="0">
                <a:solidFill>
                  <a:schemeClr val="bg1"/>
                </a:solidFill>
              </a:rPr>
              <a:t>Definition: Missed Approaches</a:t>
            </a:r>
            <a:endParaRPr lang="en-US" dirty="0">
              <a:solidFill>
                <a:schemeClr val="bg1"/>
              </a:solidFill>
            </a:endParaRP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7</a:t>
            </a:fld>
            <a:endParaRPr lang="en-US" sz="1000" dirty="0"/>
          </a:p>
        </p:txBody>
      </p:sp>
    </p:spTree>
    <p:extLst>
      <p:ext uri="{BB962C8B-B14F-4D97-AF65-F5344CB8AC3E}">
        <p14:creationId xmlns:p14="http://schemas.microsoft.com/office/powerpoint/2010/main" val="956541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Approach Statistics</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8</a:t>
            </a:fld>
            <a:endParaRPr lang="en-US" dirty="0"/>
          </a:p>
        </p:txBody>
      </p:sp>
      <p:sp>
        <p:nvSpPr>
          <p:cNvPr id="9" name="Text Box 2"/>
          <p:cNvSpPr txBox="1">
            <a:spLocks noChangeArrowheads="1"/>
          </p:cNvSpPr>
          <p:nvPr/>
        </p:nvSpPr>
        <p:spPr bwMode="auto">
          <a:xfrm>
            <a:off x="7948613" y="6538913"/>
            <a:ext cx="2374900" cy="39528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500"/>
              </a:spcBef>
              <a:spcAft>
                <a:spcPts val="500"/>
              </a:spcAft>
            </a:pPr>
            <a:r>
              <a:rPr lang="en-US" sz="1050">
                <a:effectLst/>
                <a:latin typeface="Calibri"/>
                <a:ea typeface="Times New Roman"/>
                <a:cs typeface="Times New Roman"/>
              </a:rPr>
              <a:t>*As of June 30, 2015</a:t>
            </a:r>
          </a:p>
        </p:txBody>
      </p:sp>
      <p:sp>
        <p:nvSpPr>
          <p:cNvPr id="16" name="Text Box 10"/>
          <p:cNvSpPr txBox="1">
            <a:spLocks noChangeArrowheads="1"/>
          </p:cNvSpPr>
          <p:nvPr/>
        </p:nvSpPr>
        <p:spPr bwMode="auto">
          <a:xfrm>
            <a:off x="990600" y="4248150"/>
            <a:ext cx="7269480" cy="600164"/>
          </a:xfrm>
          <a:prstGeom prst="rect">
            <a:avLst/>
          </a:prstGeom>
          <a:noFill/>
          <a:ln w="9525">
            <a:noFill/>
            <a:miter lim="800000"/>
            <a:headEnd/>
            <a:tailEnd/>
          </a:ln>
        </p:spPr>
        <p:txBody>
          <a:bodyPr wrap="square" lIns="45720" tIns="22860" rIns="45720" bIns="22860">
            <a:spAutoFit/>
          </a:bodyPr>
          <a:lstStyle/>
          <a:p>
            <a:r>
              <a:rPr lang="en-US" dirty="0" smtClean="0"/>
              <a:t>Of the 155 Missed </a:t>
            </a:r>
            <a:r>
              <a:rPr lang="en-US" dirty="0"/>
              <a:t>A</a:t>
            </a:r>
            <a:r>
              <a:rPr lang="en-US" dirty="0" smtClean="0"/>
              <a:t>pproaches in August &amp; September, </a:t>
            </a:r>
            <a:r>
              <a:rPr lang="en-US" b="1" dirty="0" smtClean="0"/>
              <a:t>112 were compliant with the FAA Noise Dots</a:t>
            </a:r>
            <a:r>
              <a:rPr lang="en-US" dirty="0" smtClean="0"/>
              <a:t>.</a:t>
            </a:r>
            <a:endParaRPr lang="en-US" dirty="0"/>
          </a:p>
        </p:txBody>
      </p:sp>
      <p:sp>
        <p:nvSpPr>
          <p:cNvPr id="4" name="TextBox 3"/>
          <p:cNvSpPr txBox="1"/>
          <p:nvPr/>
        </p:nvSpPr>
        <p:spPr>
          <a:xfrm>
            <a:off x="6400800" y="3714750"/>
            <a:ext cx="2590800" cy="307777"/>
          </a:xfrm>
          <a:prstGeom prst="rect">
            <a:avLst/>
          </a:prstGeom>
          <a:noFill/>
        </p:spPr>
        <p:txBody>
          <a:bodyPr wrap="square" rtlCol="0">
            <a:spAutoFit/>
          </a:bodyPr>
          <a:lstStyle/>
          <a:p>
            <a:r>
              <a:rPr lang="en-US" sz="1400" dirty="0" smtClean="0"/>
              <a:t>*Through September 30, 2016</a:t>
            </a:r>
            <a:endParaRPr lang="en-US" sz="1400" dirty="0"/>
          </a:p>
        </p:txBody>
      </p:sp>
      <p:graphicFrame>
        <p:nvGraphicFramePr>
          <p:cNvPr id="11" name="Chart 10"/>
          <p:cNvGraphicFramePr/>
          <p:nvPr>
            <p:extLst>
              <p:ext uri="{D42A27DB-BD31-4B8C-83A1-F6EECF244321}">
                <p14:modId xmlns:p14="http://schemas.microsoft.com/office/powerpoint/2010/main" val="1881004460"/>
              </p:ext>
            </p:extLst>
          </p:nvPr>
        </p:nvGraphicFramePr>
        <p:xfrm>
          <a:off x="152400" y="1125438"/>
          <a:ext cx="3886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79692799"/>
              </p:ext>
            </p:extLst>
          </p:nvPr>
        </p:nvGraphicFramePr>
        <p:xfrm>
          <a:off x="6362700" y="1073082"/>
          <a:ext cx="2635250" cy="2641667"/>
        </p:xfrm>
        <a:graphic>
          <a:graphicData uri="http://schemas.openxmlformats.org/drawingml/2006/table">
            <a:tbl>
              <a:tblPr firstRow="1" firstCol="1" bandRow="1">
                <a:tableStyleId>{5C22544A-7EE6-4342-B048-85BDC9FD1C3A}</a:tableStyleId>
              </a:tblPr>
              <a:tblGrid>
                <a:gridCol w="1211580"/>
                <a:gridCol w="1423670"/>
              </a:tblGrid>
              <a:tr h="771437">
                <a:tc>
                  <a:txBody>
                    <a:bodyPr/>
                    <a:lstStyle/>
                    <a:p>
                      <a:pPr marL="0" marR="0" algn="ctr">
                        <a:lnSpc>
                          <a:spcPct val="115000"/>
                        </a:lnSpc>
                        <a:spcBef>
                          <a:spcPts val="0"/>
                        </a:spcBef>
                        <a:spcAft>
                          <a:spcPts val="0"/>
                        </a:spcAft>
                      </a:pPr>
                      <a:r>
                        <a:rPr lang="en-US" sz="1400" dirty="0">
                          <a:effectLst/>
                        </a:rPr>
                        <a:t>YEAR</a:t>
                      </a:r>
                      <a:endParaRPr lang="en-US" sz="105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Total Missed Approaches</a:t>
                      </a:r>
                      <a:endParaRPr lang="en-US" sz="1050">
                        <a:effectLst/>
                        <a:latin typeface="Calibri"/>
                        <a:ea typeface="Times New Roman"/>
                        <a:cs typeface="Times New Roman"/>
                      </a:endParaRPr>
                    </a:p>
                  </a:txBody>
                  <a:tcPr marL="68580" marR="68580" marT="0" marB="0" anchor="ctr"/>
                </a:tc>
              </a:tr>
              <a:tr h="374046">
                <a:tc>
                  <a:txBody>
                    <a:bodyPr/>
                    <a:lstStyle/>
                    <a:p>
                      <a:pPr marL="0" marR="0" algn="ctr">
                        <a:lnSpc>
                          <a:spcPct val="115000"/>
                        </a:lnSpc>
                        <a:spcBef>
                          <a:spcPts val="0"/>
                        </a:spcBef>
                        <a:spcAft>
                          <a:spcPts val="0"/>
                        </a:spcAft>
                      </a:pPr>
                      <a:r>
                        <a:rPr lang="en-US" sz="1400">
                          <a:effectLst/>
                        </a:rPr>
                        <a:t>2012</a:t>
                      </a:r>
                      <a:endParaRPr lang="en-US" sz="105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692</a:t>
                      </a:r>
                      <a:endParaRPr lang="en-US" sz="1050">
                        <a:effectLst/>
                        <a:latin typeface="Calibri"/>
                        <a:ea typeface="Times New Roman"/>
                        <a:cs typeface="Times New Roman"/>
                      </a:endParaRPr>
                    </a:p>
                  </a:txBody>
                  <a:tcPr marL="68580" marR="68580" marT="0" marB="0" anchor="ctr"/>
                </a:tc>
              </a:tr>
              <a:tr h="374046">
                <a:tc>
                  <a:txBody>
                    <a:bodyPr/>
                    <a:lstStyle/>
                    <a:p>
                      <a:pPr marL="0" marR="0" algn="ctr">
                        <a:lnSpc>
                          <a:spcPct val="115000"/>
                        </a:lnSpc>
                        <a:spcBef>
                          <a:spcPts val="0"/>
                        </a:spcBef>
                        <a:spcAft>
                          <a:spcPts val="0"/>
                        </a:spcAft>
                      </a:pPr>
                      <a:r>
                        <a:rPr lang="en-US" sz="1400">
                          <a:effectLst/>
                        </a:rPr>
                        <a:t>2013</a:t>
                      </a:r>
                      <a:endParaRPr lang="en-US" sz="105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659</a:t>
                      </a:r>
                      <a:endParaRPr lang="en-US" sz="1050">
                        <a:effectLst/>
                        <a:latin typeface="Calibri"/>
                        <a:ea typeface="Times New Roman"/>
                        <a:cs typeface="Times New Roman"/>
                      </a:endParaRPr>
                    </a:p>
                  </a:txBody>
                  <a:tcPr marL="68580" marR="68580" marT="0" marB="0" anchor="ctr"/>
                </a:tc>
              </a:tr>
              <a:tr h="374046">
                <a:tc>
                  <a:txBody>
                    <a:bodyPr/>
                    <a:lstStyle/>
                    <a:p>
                      <a:pPr marL="0" marR="0" algn="ctr">
                        <a:lnSpc>
                          <a:spcPct val="115000"/>
                        </a:lnSpc>
                        <a:spcBef>
                          <a:spcPts val="0"/>
                        </a:spcBef>
                        <a:spcAft>
                          <a:spcPts val="0"/>
                        </a:spcAft>
                      </a:pPr>
                      <a:r>
                        <a:rPr lang="en-US" sz="1400">
                          <a:effectLst/>
                        </a:rPr>
                        <a:t>2014</a:t>
                      </a:r>
                      <a:endParaRPr lang="en-US" sz="105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637</a:t>
                      </a:r>
                      <a:endParaRPr lang="en-US" sz="1050">
                        <a:effectLst/>
                        <a:latin typeface="Calibri"/>
                        <a:ea typeface="Times New Roman"/>
                        <a:cs typeface="Times New Roman"/>
                      </a:endParaRPr>
                    </a:p>
                  </a:txBody>
                  <a:tcPr marL="68580" marR="68580" marT="0" marB="0" anchor="ctr"/>
                </a:tc>
              </a:tr>
              <a:tr h="374046">
                <a:tc>
                  <a:txBody>
                    <a:bodyPr/>
                    <a:lstStyle/>
                    <a:p>
                      <a:pPr marL="0" marR="0" algn="ctr">
                        <a:lnSpc>
                          <a:spcPct val="115000"/>
                        </a:lnSpc>
                        <a:spcBef>
                          <a:spcPts val="0"/>
                        </a:spcBef>
                        <a:spcAft>
                          <a:spcPts val="0"/>
                        </a:spcAft>
                      </a:pPr>
                      <a:r>
                        <a:rPr lang="en-US" sz="1400">
                          <a:effectLst/>
                        </a:rPr>
                        <a:t>2015</a:t>
                      </a:r>
                      <a:endParaRPr lang="en-US" sz="105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748</a:t>
                      </a:r>
                      <a:endParaRPr lang="en-US" sz="1050">
                        <a:effectLst/>
                        <a:latin typeface="Calibri"/>
                        <a:ea typeface="Times New Roman"/>
                        <a:cs typeface="Times New Roman"/>
                      </a:endParaRPr>
                    </a:p>
                  </a:txBody>
                  <a:tcPr marL="68580" marR="68580" marT="0" marB="0" anchor="ctr"/>
                </a:tc>
              </a:tr>
              <a:tr h="374046">
                <a:tc>
                  <a:txBody>
                    <a:bodyPr/>
                    <a:lstStyle/>
                    <a:p>
                      <a:pPr marL="0" marR="0" algn="ctr">
                        <a:lnSpc>
                          <a:spcPct val="115000"/>
                        </a:lnSpc>
                        <a:spcBef>
                          <a:spcPts val="0"/>
                        </a:spcBef>
                        <a:spcAft>
                          <a:spcPts val="0"/>
                        </a:spcAft>
                      </a:pPr>
                      <a:r>
                        <a:rPr lang="en-US" sz="1400">
                          <a:effectLst/>
                        </a:rPr>
                        <a:t>2016*</a:t>
                      </a:r>
                      <a:endParaRPr lang="en-US" sz="105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569*</a:t>
                      </a:r>
                      <a:endParaRPr lang="en-US" sz="1050" dirty="0">
                        <a:effectLst/>
                        <a:latin typeface="Calibri"/>
                        <a:ea typeface="Times New Roman"/>
                        <a:cs typeface="Times New Roman"/>
                      </a:endParaRPr>
                    </a:p>
                  </a:txBody>
                  <a:tcPr marL="68580" marR="68580" marT="0" marB="0" anchor="ctr"/>
                </a:tc>
              </a:tr>
            </a:tbl>
          </a:graphicData>
        </a:graphic>
      </p:graphicFrame>
      <p:graphicFrame>
        <p:nvGraphicFramePr>
          <p:cNvPr id="15" name="Chart 14"/>
          <p:cNvGraphicFramePr/>
          <p:nvPr>
            <p:extLst>
              <p:ext uri="{D42A27DB-BD31-4B8C-83A1-F6EECF244321}">
                <p14:modId xmlns:p14="http://schemas.microsoft.com/office/powerpoint/2010/main" val="18351707"/>
              </p:ext>
            </p:extLst>
          </p:nvPr>
        </p:nvGraphicFramePr>
        <p:xfrm>
          <a:off x="3505200" y="1352550"/>
          <a:ext cx="2743200" cy="1893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9292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429"/>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solidFill>
                  <a:schemeClr val="bg1"/>
                </a:solidFill>
              </a:rPr>
              <a:t>Definition: Early </a:t>
            </a:r>
            <a:r>
              <a:rPr lang="en-US" dirty="0" smtClean="0">
                <a:solidFill>
                  <a:schemeClr val="bg1"/>
                </a:solidFill>
              </a:rPr>
              <a:t>Turns</a:t>
            </a:r>
            <a:endParaRPr lang="en-US" dirty="0">
              <a:solidFill>
                <a:schemeClr val="bg1"/>
              </a:solidFill>
            </a:endParaRPr>
          </a:p>
        </p:txBody>
      </p:sp>
      <p:sp>
        <p:nvSpPr>
          <p:cNvPr id="7" name="Rectangle 6"/>
          <p:cNvSpPr/>
          <p:nvPr/>
        </p:nvSpPr>
        <p:spPr>
          <a:xfrm>
            <a:off x="4907281" y="2419350"/>
            <a:ext cx="4267200" cy="2840852"/>
          </a:xfrm>
          <a:prstGeom prst="rect">
            <a:avLst/>
          </a:prstGeom>
          <a:solidFill>
            <a:srgbClr val="B9D51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Box 7"/>
          <p:cNvSpPr txBox="1">
            <a:spLocks noChangeArrowheads="1"/>
          </p:cNvSpPr>
          <p:nvPr/>
        </p:nvSpPr>
        <p:spPr bwMode="auto">
          <a:xfrm>
            <a:off x="4929187" y="2432004"/>
            <a:ext cx="421322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600" dirty="0" smtClean="0"/>
              <a:t>The Authority has defined early turns to the right as those aircraft that turn prior to </a:t>
            </a:r>
            <a:r>
              <a:rPr lang="en-US" sz="1600" dirty="0"/>
              <a:t>FAA Noise Dot #1 </a:t>
            </a:r>
            <a:r>
              <a:rPr lang="en-US" sz="1600" dirty="0" smtClean="0"/>
              <a:t>at the 295-degree heading to the right. </a:t>
            </a:r>
          </a:p>
          <a:p>
            <a:r>
              <a:rPr lang="en-US" sz="1600" dirty="0" smtClean="0"/>
              <a:t>Left early turns are defined as those aircraft that turn prior to the 265-degree heading to the left. Note: FAA has agreed to move Noise Dot #3</a:t>
            </a:r>
            <a:r>
              <a:rPr lang="en-US" sz="1600" dirty="0"/>
              <a:t> </a:t>
            </a:r>
            <a:r>
              <a:rPr lang="en-US" sz="1600" dirty="0" smtClean="0"/>
              <a:t>to the 265-degree heading this fall. </a:t>
            </a:r>
            <a:endParaRPr lang="en-US" sz="1600" dirty="0"/>
          </a:p>
          <a:p>
            <a:r>
              <a:rPr lang="en-US" sz="1600" dirty="0" smtClean="0"/>
              <a:t/>
            </a:r>
            <a:br>
              <a:rPr lang="en-US" sz="1600" dirty="0" smtClean="0"/>
            </a:br>
            <a:r>
              <a:rPr lang="en-US" sz="1600" dirty="0" smtClean="0"/>
              <a:t>Causes for early turns can be similar to missed approaches and are often due to weather or separation. </a:t>
            </a:r>
          </a:p>
          <a:p>
            <a:endParaRPr lang="en-US" sz="1600" dirty="0"/>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9</a:t>
            </a:fld>
            <a:endParaRPr lang="en-US" sz="1000" dirty="0"/>
          </a:p>
        </p:txBody>
      </p:sp>
    </p:spTree>
    <p:extLst>
      <p:ext uri="{BB962C8B-B14F-4D97-AF65-F5344CB8AC3E}">
        <p14:creationId xmlns:p14="http://schemas.microsoft.com/office/powerpoint/2010/main" val="2116800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N Lets Go New Logo">
    <a:dk1>
      <a:sysClr val="windowText" lastClr="000000"/>
    </a:dk1>
    <a:lt1>
      <a:sysClr val="window" lastClr="FFFFFF"/>
    </a:lt1>
    <a:dk2>
      <a:srgbClr val="444D26"/>
    </a:dk2>
    <a:lt2>
      <a:srgbClr val="FEFAC9"/>
    </a:lt2>
    <a:accent1>
      <a:srgbClr val="05A5E5"/>
    </a:accent1>
    <a:accent2>
      <a:srgbClr val="0E7FB7"/>
    </a:accent2>
    <a:accent3>
      <a:srgbClr val="7F7F7F"/>
    </a:accent3>
    <a:accent4>
      <a:srgbClr val="A2C851"/>
    </a:accent4>
    <a:accent5>
      <a:srgbClr val="ED773E"/>
    </a:accent5>
    <a:accent6>
      <a:srgbClr val="EF3E6F"/>
    </a:accent6>
    <a:hlink>
      <a:srgbClr val="4BB5C3"/>
    </a:hlink>
    <a:folHlink>
      <a:srgbClr val="7F6F6F"/>
    </a:folHlink>
  </a:clrScheme>
  <a:fontScheme name="Custom 1">
    <a:majorFont>
      <a:latin typeface="Trebuchet MS"/>
      <a:ea typeface=""/>
      <a:cs typeface=""/>
    </a:majorFont>
    <a:minorFont>
      <a:latin typeface="Calibri"/>
      <a:ea typeface=""/>
      <a:cs typeface=""/>
    </a:minorFont>
  </a:fontScheme>
  <a:fmtScheme name="IntegralV7">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GO Powerpoint Template v2.0</Template>
  <TotalTime>4196</TotalTime>
  <Words>1035</Words>
  <Application>Microsoft Office PowerPoint</Application>
  <PresentationFormat>On-screen Show (16:9)</PresentationFormat>
  <Paragraphs>302</Paragraphs>
  <Slides>15</Slides>
  <Notes>13</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Go w/o footer</vt:lpstr>
      <vt:lpstr>1_Go w/o footer</vt:lpstr>
      <vt:lpstr>2_Go w/o footer</vt:lpstr>
      <vt:lpstr>Airport Noise Advisory Committee</vt:lpstr>
      <vt:lpstr>PowerPoint Presentation</vt:lpstr>
      <vt:lpstr>Quieter Home Program Update</vt:lpstr>
      <vt:lpstr>Curfew Violation Review </vt:lpstr>
      <vt:lpstr>Curfew Violation Review (cont.) </vt:lpstr>
      <vt:lpstr>Curfew Violation Review Panel Stats</vt:lpstr>
      <vt:lpstr>Definition: Missed Approaches</vt:lpstr>
      <vt:lpstr>Missed Approach Statistics</vt:lpstr>
      <vt:lpstr>Definition: Early Turns</vt:lpstr>
      <vt:lpstr>Early Turn Statistics - Left</vt:lpstr>
      <vt:lpstr>Early Turn Statistics - Right</vt:lpstr>
      <vt:lpstr>Early Turn Statistics</vt:lpstr>
      <vt:lpstr>Noise Complaint Statistics</vt:lpstr>
      <vt:lpstr>PowerPoint Presentation</vt:lpstr>
      <vt:lpstr>ANAC Subcommittee Work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Noise Advisory Committee</dc:title>
  <dc:creator>Administrator</dc:creator>
  <cp:keywords>2014, GO</cp:keywords>
  <cp:lastModifiedBy>Administrator</cp:lastModifiedBy>
  <cp:revision>199</cp:revision>
  <cp:lastPrinted>2016-10-13T21:50:02Z</cp:lastPrinted>
  <dcterms:created xsi:type="dcterms:W3CDTF">2015-04-15T15:08:24Z</dcterms:created>
  <dcterms:modified xsi:type="dcterms:W3CDTF">2016-10-19T18:26:30Z</dcterms:modified>
</cp:coreProperties>
</file>